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4"/>
  </p:notesMasterIdLst>
  <p:handoutMasterIdLst>
    <p:handoutMasterId r:id="rId15"/>
  </p:handoutMasterIdLst>
  <p:sldIdLst>
    <p:sldId id="403" r:id="rId2"/>
    <p:sldId id="404" r:id="rId3"/>
    <p:sldId id="415" r:id="rId4"/>
    <p:sldId id="409" r:id="rId5"/>
    <p:sldId id="410" r:id="rId6"/>
    <p:sldId id="414" r:id="rId7"/>
    <p:sldId id="413" r:id="rId8"/>
    <p:sldId id="405" r:id="rId9"/>
    <p:sldId id="416" r:id="rId10"/>
    <p:sldId id="411" r:id="rId11"/>
    <p:sldId id="407" r:id="rId12"/>
    <p:sldId id="412" r:id="rId13"/>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59"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30" autoAdjust="0"/>
    <p:restoredTop sz="96357" autoAdjust="0"/>
  </p:normalViewPr>
  <p:slideViewPr>
    <p:cSldViewPr>
      <p:cViewPr varScale="1">
        <p:scale>
          <a:sx n="125" d="100"/>
          <a:sy n="125" d="100"/>
        </p:scale>
        <p:origin x="306" y="108"/>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97" d="100"/>
          <a:sy n="97" d="100"/>
        </p:scale>
        <p:origin x="3594"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4/15/2021</a:t>
            </a:fld>
            <a:endParaRPr lang="en-US" dirty="0"/>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dirty="0"/>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82724"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dirty="0"/>
          </a:p>
        </p:txBody>
      </p:sp>
      <p:sp>
        <p:nvSpPr>
          <p:cNvPr id="2050" name="Rectangle 2"/>
          <p:cNvSpPr>
            <a:spLocks noGrp="1" noChangeArrowheads="1"/>
          </p:cNvSpPr>
          <p:nvPr>
            <p:ph type="hdr"/>
          </p:nvPr>
        </p:nvSpPr>
        <p:spPr bwMode="auto">
          <a:xfrm>
            <a:off x="3971156" y="96838"/>
            <a:ext cx="2308994"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dirty="0"/>
              <a:t>doc.: IEEE 802.11-15/1065r1</a:t>
            </a:r>
          </a:p>
        </p:txBody>
      </p:sp>
      <p:sp>
        <p:nvSpPr>
          <p:cNvPr id="2051" name="Rectangle 3"/>
          <p:cNvSpPr>
            <a:spLocks noGrp="1" noChangeArrowheads="1"/>
          </p:cNvSpPr>
          <p:nvPr>
            <p:ph type="dt"/>
          </p:nvPr>
        </p:nvSpPr>
        <p:spPr bwMode="auto">
          <a:xfrm>
            <a:off x="654050" y="96838"/>
            <a:ext cx="137289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dirty="0"/>
              <a:t>May 2018</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4475213" y="8985250"/>
            <a:ext cx="1804938" cy="18256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GB" dirty="0"/>
              <a:t>Kome Oteri (</a:t>
            </a:r>
            <a:r>
              <a:rPr lang="en-GB" dirty="0" err="1"/>
              <a:t>InterDigital</a:t>
            </a:r>
            <a:r>
              <a:rPr lang="en-GB" dirty="0"/>
              <a:t>)</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dirty="0"/>
              <a:t>Page </a:t>
            </a:r>
            <a:fld id="{47A7FEEB-9CD2-43FE-843C-C5350BEACB45}" type="slidenum">
              <a:rPr lang="en-US"/>
              <a:pPr/>
              <a:t>‹#›</a:t>
            </a:fld>
            <a:endParaRPr lang="en-US" dirty="0"/>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dirty="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dirty="0"/>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dirty="0"/>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802.11-18/1938r0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1</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931470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idx="10"/>
          </p:nvPr>
        </p:nvSpPr>
        <p:spPr/>
        <p:txBody>
          <a:bodyPr/>
          <a:lstStyle/>
          <a:p>
            <a:r>
              <a:rPr lang="en-US" dirty="0"/>
              <a:t>doc.: IEEE 802.11-15/1065r1</a:t>
            </a:r>
          </a:p>
        </p:txBody>
      </p:sp>
      <p:sp>
        <p:nvSpPr>
          <p:cNvPr id="5" name="Date Placeholder 4"/>
          <p:cNvSpPr>
            <a:spLocks noGrp="1"/>
          </p:cNvSpPr>
          <p:nvPr>
            <p:ph type="dt" idx="11"/>
          </p:nvPr>
        </p:nvSpPr>
        <p:spPr/>
        <p:txBody>
          <a:bodyPr/>
          <a:lstStyle/>
          <a:p>
            <a:r>
              <a:rPr lang="en-US" dirty="0"/>
              <a:t>May 2018</a:t>
            </a:r>
          </a:p>
        </p:txBody>
      </p:sp>
      <p:sp>
        <p:nvSpPr>
          <p:cNvPr id="6" name="Footer Placeholder 5"/>
          <p:cNvSpPr>
            <a:spLocks noGrp="1"/>
          </p:cNvSpPr>
          <p:nvPr>
            <p:ph type="ftr" idx="12"/>
          </p:nvPr>
        </p:nvSpPr>
        <p:spPr/>
        <p:txBody>
          <a:bodyPr/>
          <a:lstStyle/>
          <a:p>
            <a:r>
              <a:rPr lang="en-GB" dirty="0"/>
              <a:t>Kome Oteri (</a:t>
            </a:r>
            <a:r>
              <a:rPr lang="en-GB" dirty="0" err="1"/>
              <a:t>InterDigital</a:t>
            </a:r>
            <a:r>
              <a:rPr lang="en-GB" dirty="0"/>
              <a:t>)</a:t>
            </a:r>
          </a:p>
        </p:txBody>
      </p:sp>
      <p:sp>
        <p:nvSpPr>
          <p:cNvPr id="7" name="Slide Number Placeholder 6"/>
          <p:cNvSpPr>
            <a:spLocks noGrp="1"/>
          </p:cNvSpPr>
          <p:nvPr>
            <p:ph type="sldNum" idx="13"/>
          </p:nvPr>
        </p:nvSpPr>
        <p:spPr/>
        <p:txBody>
          <a:bodyPr/>
          <a:lstStyle/>
          <a:p>
            <a:r>
              <a:rPr lang="en-US" dirty="0"/>
              <a:t>Page </a:t>
            </a:r>
            <a:fld id="{47A7FEEB-9CD2-43FE-843C-C5350BEACB45}" type="slidenum">
              <a:rPr lang="en-US" smtClean="0"/>
              <a:pPr/>
              <a:t>11</a:t>
            </a:fld>
            <a:endParaRPr lang="en-US" dirty="0"/>
          </a:p>
        </p:txBody>
      </p:sp>
    </p:spTree>
    <p:extLst>
      <p:ext uri="{BB962C8B-B14F-4D97-AF65-F5344CB8AC3E}">
        <p14:creationId xmlns:p14="http://schemas.microsoft.com/office/powerpoint/2010/main" val="26149885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idx="10"/>
          </p:nvPr>
        </p:nvSpPr>
        <p:spPr/>
        <p:txBody>
          <a:bodyPr/>
          <a:lstStyle/>
          <a:p>
            <a:r>
              <a:rPr lang="en-US" dirty="0"/>
              <a:t>doc.: IEEE 802.11-15/1065r1</a:t>
            </a:r>
          </a:p>
        </p:txBody>
      </p:sp>
      <p:sp>
        <p:nvSpPr>
          <p:cNvPr id="5" name="Date Placeholder 4"/>
          <p:cNvSpPr>
            <a:spLocks noGrp="1"/>
          </p:cNvSpPr>
          <p:nvPr>
            <p:ph type="dt" idx="11"/>
          </p:nvPr>
        </p:nvSpPr>
        <p:spPr/>
        <p:txBody>
          <a:bodyPr/>
          <a:lstStyle/>
          <a:p>
            <a:r>
              <a:rPr lang="en-US" dirty="0"/>
              <a:t>May 2018</a:t>
            </a:r>
          </a:p>
        </p:txBody>
      </p:sp>
      <p:sp>
        <p:nvSpPr>
          <p:cNvPr id="6" name="Footer Placeholder 5"/>
          <p:cNvSpPr>
            <a:spLocks noGrp="1"/>
          </p:cNvSpPr>
          <p:nvPr>
            <p:ph type="ftr" idx="12"/>
          </p:nvPr>
        </p:nvSpPr>
        <p:spPr/>
        <p:txBody>
          <a:bodyPr/>
          <a:lstStyle/>
          <a:p>
            <a:r>
              <a:rPr lang="en-GB" dirty="0"/>
              <a:t>Kome Oteri (</a:t>
            </a:r>
            <a:r>
              <a:rPr lang="en-GB" dirty="0" err="1"/>
              <a:t>InterDigital</a:t>
            </a:r>
            <a:r>
              <a:rPr lang="en-GB" dirty="0"/>
              <a:t>)</a:t>
            </a:r>
          </a:p>
        </p:txBody>
      </p:sp>
      <p:sp>
        <p:nvSpPr>
          <p:cNvPr id="7" name="Slide Number Placeholder 6"/>
          <p:cNvSpPr>
            <a:spLocks noGrp="1"/>
          </p:cNvSpPr>
          <p:nvPr>
            <p:ph type="sldNum" idx="13"/>
          </p:nvPr>
        </p:nvSpPr>
        <p:spPr/>
        <p:txBody>
          <a:bodyPr/>
          <a:lstStyle/>
          <a:p>
            <a:r>
              <a:rPr lang="en-US" dirty="0"/>
              <a:t>Page </a:t>
            </a:r>
            <a:fld id="{47A7FEEB-9CD2-43FE-843C-C5350BEACB45}" type="slidenum">
              <a:rPr lang="en-US" smtClean="0"/>
              <a:pPr/>
              <a:t>12</a:t>
            </a:fld>
            <a:endParaRPr lang="en-US" dirty="0"/>
          </a:p>
        </p:txBody>
      </p:sp>
    </p:spTree>
    <p:extLst>
      <p:ext uri="{BB962C8B-B14F-4D97-AF65-F5344CB8AC3E}">
        <p14:creationId xmlns:p14="http://schemas.microsoft.com/office/powerpoint/2010/main" val="4057742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idx="10"/>
          </p:nvPr>
        </p:nvSpPr>
        <p:spPr/>
        <p:txBody>
          <a:bodyPr/>
          <a:lstStyle/>
          <a:p>
            <a:r>
              <a:rPr lang="en-US" dirty="0"/>
              <a:t>doc.: IEEE 802.11-15/1065r1</a:t>
            </a:r>
          </a:p>
        </p:txBody>
      </p:sp>
      <p:sp>
        <p:nvSpPr>
          <p:cNvPr id="5" name="Date Placeholder 4"/>
          <p:cNvSpPr>
            <a:spLocks noGrp="1"/>
          </p:cNvSpPr>
          <p:nvPr>
            <p:ph type="dt" idx="11"/>
          </p:nvPr>
        </p:nvSpPr>
        <p:spPr/>
        <p:txBody>
          <a:bodyPr/>
          <a:lstStyle/>
          <a:p>
            <a:r>
              <a:rPr lang="en-US" dirty="0"/>
              <a:t>May 2018</a:t>
            </a:r>
          </a:p>
        </p:txBody>
      </p:sp>
      <p:sp>
        <p:nvSpPr>
          <p:cNvPr id="6" name="Footer Placeholder 5"/>
          <p:cNvSpPr>
            <a:spLocks noGrp="1"/>
          </p:cNvSpPr>
          <p:nvPr>
            <p:ph type="ftr" idx="12"/>
          </p:nvPr>
        </p:nvSpPr>
        <p:spPr/>
        <p:txBody>
          <a:bodyPr/>
          <a:lstStyle/>
          <a:p>
            <a:r>
              <a:rPr lang="en-GB" dirty="0"/>
              <a:t>Kome Oteri (</a:t>
            </a:r>
            <a:r>
              <a:rPr lang="en-GB" dirty="0" err="1"/>
              <a:t>InterDigital</a:t>
            </a:r>
            <a:r>
              <a:rPr lang="en-GB" dirty="0"/>
              <a:t>)</a:t>
            </a:r>
          </a:p>
        </p:txBody>
      </p:sp>
      <p:sp>
        <p:nvSpPr>
          <p:cNvPr id="7" name="Slide Number Placeholder 6"/>
          <p:cNvSpPr>
            <a:spLocks noGrp="1"/>
          </p:cNvSpPr>
          <p:nvPr>
            <p:ph type="sldNum" idx="13"/>
          </p:nvPr>
        </p:nvSpPr>
        <p:spPr/>
        <p:txBody>
          <a:bodyPr/>
          <a:lstStyle/>
          <a:p>
            <a:r>
              <a:rPr lang="en-US" dirty="0"/>
              <a:t>Page </a:t>
            </a:r>
            <a:fld id="{47A7FEEB-9CD2-43FE-843C-C5350BEACB45}" type="slidenum">
              <a:rPr lang="en-US" smtClean="0"/>
              <a:pPr/>
              <a:t>2</a:t>
            </a:fld>
            <a:endParaRPr lang="en-US" dirty="0"/>
          </a:p>
        </p:txBody>
      </p:sp>
    </p:spTree>
    <p:extLst>
      <p:ext uri="{BB962C8B-B14F-4D97-AF65-F5344CB8AC3E}">
        <p14:creationId xmlns:p14="http://schemas.microsoft.com/office/powerpoint/2010/main" val="2275581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idx="10"/>
          </p:nvPr>
        </p:nvSpPr>
        <p:spPr/>
        <p:txBody>
          <a:bodyPr/>
          <a:lstStyle/>
          <a:p>
            <a:r>
              <a:rPr lang="en-US" dirty="0"/>
              <a:t>doc.: IEEE 802.11-15/1065r1</a:t>
            </a:r>
          </a:p>
        </p:txBody>
      </p:sp>
      <p:sp>
        <p:nvSpPr>
          <p:cNvPr id="5" name="Date Placeholder 4"/>
          <p:cNvSpPr>
            <a:spLocks noGrp="1"/>
          </p:cNvSpPr>
          <p:nvPr>
            <p:ph type="dt" idx="11"/>
          </p:nvPr>
        </p:nvSpPr>
        <p:spPr/>
        <p:txBody>
          <a:bodyPr/>
          <a:lstStyle/>
          <a:p>
            <a:r>
              <a:rPr lang="en-US" dirty="0"/>
              <a:t>May 2018</a:t>
            </a:r>
          </a:p>
        </p:txBody>
      </p:sp>
      <p:sp>
        <p:nvSpPr>
          <p:cNvPr id="6" name="Footer Placeholder 5"/>
          <p:cNvSpPr>
            <a:spLocks noGrp="1"/>
          </p:cNvSpPr>
          <p:nvPr>
            <p:ph type="ftr" idx="12"/>
          </p:nvPr>
        </p:nvSpPr>
        <p:spPr/>
        <p:txBody>
          <a:bodyPr/>
          <a:lstStyle/>
          <a:p>
            <a:r>
              <a:rPr lang="en-GB" dirty="0"/>
              <a:t>Kome Oteri (</a:t>
            </a:r>
            <a:r>
              <a:rPr lang="en-GB" dirty="0" err="1"/>
              <a:t>InterDigital</a:t>
            </a:r>
            <a:r>
              <a:rPr lang="en-GB" dirty="0"/>
              <a:t>)</a:t>
            </a:r>
          </a:p>
        </p:txBody>
      </p:sp>
      <p:sp>
        <p:nvSpPr>
          <p:cNvPr id="7" name="Slide Number Placeholder 6"/>
          <p:cNvSpPr>
            <a:spLocks noGrp="1"/>
          </p:cNvSpPr>
          <p:nvPr>
            <p:ph type="sldNum" idx="13"/>
          </p:nvPr>
        </p:nvSpPr>
        <p:spPr/>
        <p:txBody>
          <a:bodyPr/>
          <a:lstStyle/>
          <a:p>
            <a:r>
              <a:rPr lang="en-US" dirty="0"/>
              <a:t>Page </a:t>
            </a:r>
            <a:fld id="{47A7FEEB-9CD2-43FE-843C-C5350BEACB45}" type="slidenum">
              <a:rPr lang="en-US" smtClean="0"/>
              <a:pPr/>
              <a:t>4</a:t>
            </a:fld>
            <a:endParaRPr lang="en-US" dirty="0"/>
          </a:p>
        </p:txBody>
      </p:sp>
    </p:spTree>
    <p:extLst>
      <p:ext uri="{BB962C8B-B14F-4D97-AF65-F5344CB8AC3E}">
        <p14:creationId xmlns:p14="http://schemas.microsoft.com/office/powerpoint/2010/main" val="2552818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idx="10"/>
          </p:nvPr>
        </p:nvSpPr>
        <p:spPr/>
        <p:txBody>
          <a:bodyPr/>
          <a:lstStyle/>
          <a:p>
            <a:r>
              <a:rPr lang="en-US" dirty="0"/>
              <a:t>doc.: IEEE 802.11-15/1065r1</a:t>
            </a:r>
          </a:p>
        </p:txBody>
      </p:sp>
      <p:sp>
        <p:nvSpPr>
          <p:cNvPr id="5" name="Date Placeholder 4"/>
          <p:cNvSpPr>
            <a:spLocks noGrp="1"/>
          </p:cNvSpPr>
          <p:nvPr>
            <p:ph type="dt" idx="11"/>
          </p:nvPr>
        </p:nvSpPr>
        <p:spPr/>
        <p:txBody>
          <a:bodyPr/>
          <a:lstStyle/>
          <a:p>
            <a:r>
              <a:rPr lang="en-US" dirty="0"/>
              <a:t>May 2018</a:t>
            </a:r>
          </a:p>
        </p:txBody>
      </p:sp>
      <p:sp>
        <p:nvSpPr>
          <p:cNvPr id="6" name="Footer Placeholder 5"/>
          <p:cNvSpPr>
            <a:spLocks noGrp="1"/>
          </p:cNvSpPr>
          <p:nvPr>
            <p:ph type="ftr" idx="12"/>
          </p:nvPr>
        </p:nvSpPr>
        <p:spPr/>
        <p:txBody>
          <a:bodyPr/>
          <a:lstStyle/>
          <a:p>
            <a:r>
              <a:rPr lang="en-GB" dirty="0"/>
              <a:t>Kome Oteri (</a:t>
            </a:r>
            <a:r>
              <a:rPr lang="en-GB" dirty="0" err="1"/>
              <a:t>InterDigital</a:t>
            </a:r>
            <a:r>
              <a:rPr lang="en-GB" dirty="0"/>
              <a:t>)</a:t>
            </a:r>
          </a:p>
        </p:txBody>
      </p:sp>
      <p:sp>
        <p:nvSpPr>
          <p:cNvPr id="7" name="Slide Number Placeholder 6"/>
          <p:cNvSpPr>
            <a:spLocks noGrp="1"/>
          </p:cNvSpPr>
          <p:nvPr>
            <p:ph type="sldNum" idx="13"/>
          </p:nvPr>
        </p:nvSpPr>
        <p:spPr/>
        <p:txBody>
          <a:bodyPr/>
          <a:lstStyle/>
          <a:p>
            <a:r>
              <a:rPr lang="en-US" dirty="0"/>
              <a:t>Page </a:t>
            </a:r>
            <a:fld id="{47A7FEEB-9CD2-43FE-843C-C5350BEACB45}" type="slidenum">
              <a:rPr lang="en-US" smtClean="0"/>
              <a:pPr/>
              <a:t>5</a:t>
            </a:fld>
            <a:endParaRPr lang="en-US" dirty="0"/>
          </a:p>
        </p:txBody>
      </p:sp>
    </p:spTree>
    <p:extLst>
      <p:ext uri="{BB962C8B-B14F-4D97-AF65-F5344CB8AC3E}">
        <p14:creationId xmlns:p14="http://schemas.microsoft.com/office/powerpoint/2010/main" val="3991926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idx="10"/>
          </p:nvPr>
        </p:nvSpPr>
        <p:spPr/>
        <p:txBody>
          <a:bodyPr/>
          <a:lstStyle/>
          <a:p>
            <a:r>
              <a:rPr lang="en-US" dirty="0"/>
              <a:t>doc.: IEEE 802.11-15/1065r1</a:t>
            </a:r>
          </a:p>
        </p:txBody>
      </p:sp>
      <p:sp>
        <p:nvSpPr>
          <p:cNvPr id="5" name="Date Placeholder 4"/>
          <p:cNvSpPr>
            <a:spLocks noGrp="1"/>
          </p:cNvSpPr>
          <p:nvPr>
            <p:ph type="dt" idx="11"/>
          </p:nvPr>
        </p:nvSpPr>
        <p:spPr/>
        <p:txBody>
          <a:bodyPr/>
          <a:lstStyle/>
          <a:p>
            <a:r>
              <a:rPr lang="en-US" dirty="0"/>
              <a:t>May 2018</a:t>
            </a:r>
          </a:p>
        </p:txBody>
      </p:sp>
      <p:sp>
        <p:nvSpPr>
          <p:cNvPr id="6" name="Footer Placeholder 5"/>
          <p:cNvSpPr>
            <a:spLocks noGrp="1"/>
          </p:cNvSpPr>
          <p:nvPr>
            <p:ph type="ftr" idx="12"/>
          </p:nvPr>
        </p:nvSpPr>
        <p:spPr/>
        <p:txBody>
          <a:bodyPr/>
          <a:lstStyle/>
          <a:p>
            <a:r>
              <a:rPr lang="en-GB" dirty="0"/>
              <a:t>Kome Oteri (</a:t>
            </a:r>
            <a:r>
              <a:rPr lang="en-GB" dirty="0" err="1"/>
              <a:t>InterDigital</a:t>
            </a:r>
            <a:r>
              <a:rPr lang="en-GB" dirty="0"/>
              <a:t>)</a:t>
            </a:r>
          </a:p>
        </p:txBody>
      </p:sp>
      <p:sp>
        <p:nvSpPr>
          <p:cNvPr id="7" name="Slide Number Placeholder 6"/>
          <p:cNvSpPr>
            <a:spLocks noGrp="1"/>
          </p:cNvSpPr>
          <p:nvPr>
            <p:ph type="sldNum" idx="13"/>
          </p:nvPr>
        </p:nvSpPr>
        <p:spPr/>
        <p:txBody>
          <a:bodyPr/>
          <a:lstStyle/>
          <a:p>
            <a:r>
              <a:rPr lang="en-US" dirty="0"/>
              <a:t>Page </a:t>
            </a:r>
            <a:fld id="{47A7FEEB-9CD2-43FE-843C-C5350BEACB45}" type="slidenum">
              <a:rPr lang="en-US" smtClean="0"/>
              <a:pPr/>
              <a:t>6</a:t>
            </a:fld>
            <a:endParaRPr lang="en-US" dirty="0"/>
          </a:p>
        </p:txBody>
      </p:sp>
    </p:spTree>
    <p:extLst>
      <p:ext uri="{BB962C8B-B14F-4D97-AF65-F5344CB8AC3E}">
        <p14:creationId xmlns:p14="http://schemas.microsoft.com/office/powerpoint/2010/main" val="1747909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idx="10"/>
          </p:nvPr>
        </p:nvSpPr>
        <p:spPr/>
        <p:txBody>
          <a:bodyPr/>
          <a:lstStyle/>
          <a:p>
            <a:r>
              <a:rPr lang="en-US" dirty="0"/>
              <a:t>doc.: IEEE 802.11-15/1065r1</a:t>
            </a:r>
          </a:p>
        </p:txBody>
      </p:sp>
      <p:sp>
        <p:nvSpPr>
          <p:cNvPr id="5" name="Date Placeholder 4"/>
          <p:cNvSpPr>
            <a:spLocks noGrp="1"/>
          </p:cNvSpPr>
          <p:nvPr>
            <p:ph type="dt" idx="11"/>
          </p:nvPr>
        </p:nvSpPr>
        <p:spPr/>
        <p:txBody>
          <a:bodyPr/>
          <a:lstStyle/>
          <a:p>
            <a:r>
              <a:rPr lang="en-US" dirty="0"/>
              <a:t>May 2018</a:t>
            </a:r>
          </a:p>
        </p:txBody>
      </p:sp>
      <p:sp>
        <p:nvSpPr>
          <p:cNvPr id="6" name="Footer Placeholder 5"/>
          <p:cNvSpPr>
            <a:spLocks noGrp="1"/>
          </p:cNvSpPr>
          <p:nvPr>
            <p:ph type="ftr" idx="12"/>
          </p:nvPr>
        </p:nvSpPr>
        <p:spPr/>
        <p:txBody>
          <a:bodyPr/>
          <a:lstStyle/>
          <a:p>
            <a:r>
              <a:rPr lang="en-GB" dirty="0"/>
              <a:t>Kome Oteri (</a:t>
            </a:r>
            <a:r>
              <a:rPr lang="en-GB" dirty="0" err="1"/>
              <a:t>InterDigital</a:t>
            </a:r>
            <a:r>
              <a:rPr lang="en-GB" dirty="0"/>
              <a:t>)</a:t>
            </a:r>
          </a:p>
        </p:txBody>
      </p:sp>
      <p:sp>
        <p:nvSpPr>
          <p:cNvPr id="7" name="Slide Number Placeholder 6"/>
          <p:cNvSpPr>
            <a:spLocks noGrp="1"/>
          </p:cNvSpPr>
          <p:nvPr>
            <p:ph type="sldNum" idx="13"/>
          </p:nvPr>
        </p:nvSpPr>
        <p:spPr/>
        <p:txBody>
          <a:bodyPr/>
          <a:lstStyle/>
          <a:p>
            <a:r>
              <a:rPr lang="en-US" dirty="0"/>
              <a:t>Page </a:t>
            </a:r>
            <a:fld id="{47A7FEEB-9CD2-43FE-843C-C5350BEACB45}" type="slidenum">
              <a:rPr lang="en-US" smtClean="0"/>
              <a:pPr/>
              <a:t>7</a:t>
            </a:fld>
            <a:endParaRPr lang="en-US" dirty="0"/>
          </a:p>
        </p:txBody>
      </p:sp>
    </p:spTree>
    <p:extLst>
      <p:ext uri="{BB962C8B-B14F-4D97-AF65-F5344CB8AC3E}">
        <p14:creationId xmlns:p14="http://schemas.microsoft.com/office/powerpoint/2010/main" val="2541362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idx="10"/>
          </p:nvPr>
        </p:nvSpPr>
        <p:spPr/>
        <p:txBody>
          <a:bodyPr/>
          <a:lstStyle/>
          <a:p>
            <a:r>
              <a:rPr lang="en-US" dirty="0"/>
              <a:t>doc.: IEEE 802.11-15/1065r1</a:t>
            </a:r>
          </a:p>
        </p:txBody>
      </p:sp>
      <p:sp>
        <p:nvSpPr>
          <p:cNvPr id="5" name="Date Placeholder 4"/>
          <p:cNvSpPr>
            <a:spLocks noGrp="1"/>
          </p:cNvSpPr>
          <p:nvPr>
            <p:ph type="dt" idx="11"/>
          </p:nvPr>
        </p:nvSpPr>
        <p:spPr/>
        <p:txBody>
          <a:bodyPr/>
          <a:lstStyle/>
          <a:p>
            <a:r>
              <a:rPr lang="en-US" dirty="0"/>
              <a:t>May 2018</a:t>
            </a:r>
          </a:p>
        </p:txBody>
      </p:sp>
      <p:sp>
        <p:nvSpPr>
          <p:cNvPr id="6" name="Footer Placeholder 5"/>
          <p:cNvSpPr>
            <a:spLocks noGrp="1"/>
          </p:cNvSpPr>
          <p:nvPr>
            <p:ph type="ftr" idx="12"/>
          </p:nvPr>
        </p:nvSpPr>
        <p:spPr/>
        <p:txBody>
          <a:bodyPr/>
          <a:lstStyle/>
          <a:p>
            <a:r>
              <a:rPr lang="en-GB" dirty="0"/>
              <a:t>Kome Oteri (</a:t>
            </a:r>
            <a:r>
              <a:rPr lang="en-GB" dirty="0" err="1"/>
              <a:t>InterDigital</a:t>
            </a:r>
            <a:r>
              <a:rPr lang="en-GB" dirty="0"/>
              <a:t>)</a:t>
            </a:r>
          </a:p>
        </p:txBody>
      </p:sp>
      <p:sp>
        <p:nvSpPr>
          <p:cNvPr id="7" name="Slide Number Placeholder 6"/>
          <p:cNvSpPr>
            <a:spLocks noGrp="1"/>
          </p:cNvSpPr>
          <p:nvPr>
            <p:ph type="sldNum" idx="13"/>
          </p:nvPr>
        </p:nvSpPr>
        <p:spPr/>
        <p:txBody>
          <a:bodyPr/>
          <a:lstStyle/>
          <a:p>
            <a:r>
              <a:rPr lang="en-US" dirty="0"/>
              <a:t>Page </a:t>
            </a:r>
            <a:fld id="{47A7FEEB-9CD2-43FE-843C-C5350BEACB45}" type="slidenum">
              <a:rPr lang="en-US" smtClean="0"/>
              <a:pPr/>
              <a:t>8</a:t>
            </a:fld>
            <a:endParaRPr lang="en-US" dirty="0"/>
          </a:p>
        </p:txBody>
      </p:sp>
    </p:spTree>
    <p:extLst>
      <p:ext uri="{BB962C8B-B14F-4D97-AF65-F5344CB8AC3E}">
        <p14:creationId xmlns:p14="http://schemas.microsoft.com/office/powerpoint/2010/main" val="420763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idx="10"/>
          </p:nvPr>
        </p:nvSpPr>
        <p:spPr/>
        <p:txBody>
          <a:bodyPr/>
          <a:lstStyle/>
          <a:p>
            <a:r>
              <a:rPr lang="en-US" dirty="0"/>
              <a:t>doc.: IEEE 802.11-15/1065r1</a:t>
            </a:r>
          </a:p>
        </p:txBody>
      </p:sp>
      <p:sp>
        <p:nvSpPr>
          <p:cNvPr id="5" name="Date Placeholder 4"/>
          <p:cNvSpPr>
            <a:spLocks noGrp="1"/>
          </p:cNvSpPr>
          <p:nvPr>
            <p:ph type="dt" idx="11"/>
          </p:nvPr>
        </p:nvSpPr>
        <p:spPr/>
        <p:txBody>
          <a:bodyPr/>
          <a:lstStyle/>
          <a:p>
            <a:r>
              <a:rPr lang="en-US" dirty="0"/>
              <a:t>May 2018</a:t>
            </a:r>
          </a:p>
        </p:txBody>
      </p:sp>
      <p:sp>
        <p:nvSpPr>
          <p:cNvPr id="6" name="Footer Placeholder 5"/>
          <p:cNvSpPr>
            <a:spLocks noGrp="1"/>
          </p:cNvSpPr>
          <p:nvPr>
            <p:ph type="ftr" idx="12"/>
          </p:nvPr>
        </p:nvSpPr>
        <p:spPr/>
        <p:txBody>
          <a:bodyPr/>
          <a:lstStyle/>
          <a:p>
            <a:r>
              <a:rPr lang="en-GB" dirty="0"/>
              <a:t>Kome Oteri (</a:t>
            </a:r>
            <a:r>
              <a:rPr lang="en-GB" dirty="0" err="1"/>
              <a:t>InterDigital</a:t>
            </a:r>
            <a:r>
              <a:rPr lang="en-GB" dirty="0"/>
              <a:t>)</a:t>
            </a:r>
          </a:p>
        </p:txBody>
      </p:sp>
      <p:sp>
        <p:nvSpPr>
          <p:cNvPr id="7" name="Slide Number Placeholder 6"/>
          <p:cNvSpPr>
            <a:spLocks noGrp="1"/>
          </p:cNvSpPr>
          <p:nvPr>
            <p:ph type="sldNum" idx="13"/>
          </p:nvPr>
        </p:nvSpPr>
        <p:spPr/>
        <p:txBody>
          <a:bodyPr/>
          <a:lstStyle/>
          <a:p>
            <a:r>
              <a:rPr lang="en-US" dirty="0"/>
              <a:t>Page </a:t>
            </a:r>
            <a:fld id="{47A7FEEB-9CD2-43FE-843C-C5350BEACB45}" type="slidenum">
              <a:rPr lang="en-US" smtClean="0"/>
              <a:pPr/>
              <a:t>9</a:t>
            </a:fld>
            <a:endParaRPr lang="en-US" dirty="0"/>
          </a:p>
        </p:txBody>
      </p:sp>
    </p:spTree>
    <p:extLst>
      <p:ext uri="{BB962C8B-B14F-4D97-AF65-F5344CB8AC3E}">
        <p14:creationId xmlns:p14="http://schemas.microsoft.com/office/powerpoint/2010/main" val="34470069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idx="10"/>
          </p:nvPr>
        </p:nvSpPr>
        <p:spPr/>
        <p:txBody>
          <a:bodyPr/>
          <a:lstStyle/>
          <a:p>
            <a:r>
              <a:rPr lang="en-US" dirty="0"/>
              <a:t>doc.: IEEE 802.11-15/1065r1</a:t>
            </a:r>
          </a:p>
        </p:txBody>
      </p:sp>
      <p:sp>
        <p:nvSpPr>
          <p:cNvPr id="5" name="Date Placeholder 4"/>
          <p:cNvSpPr>
            <a:spLocks noGrp="1"/>
          </p:cNvSpPr>
          <p:nvPr>
            <p:ph type="dt" idx="11"/>
          </p:nvPr>
        </p:nvSpPr>
        <p:spPr/>
        <p:txBody>
          <a:bodyPr/>
          <a:lstStyle/>
          <a:p>
            <a:r>
              <a:rPr lang="en-US" dirty="0"/>
              <a:t>May 2018</a:t>
            </a:r>
          </a:p>
        </p:txBody>
      </p:sp>
      <p:sp>
        <p:nvSpPr>
          <p:cNvPr id="6" name="Footer Placeholder 5"/>
          <p:cNvSpPr>
            <a:spLocks noGrp="1"/>
          </p:cNvSpPr>
          <p:nvPr>
            <p:ph type="ftr" idx="12"/>
          </p:nvPr>
        </p:nvSpPr>
        <p:spPr/>
        <p:txBody>
          <a:bodyPr/>
          <a:lstStyle/>
          <a:p>
            <a:r>
              <a:rPr lang="en-GB" dirty="0"/>
              <a:t>Kome Oteri (</a:t>
            </a:r>
            <a:r>
              <a:rPr lang="en-GB" dirty="0" err="1"/>
              <a:t>InterDigital</a:t>
            </a:r>
            <a:r>
              <a:rPr lang="en-GB" dirty="0"/>
              <a:t>)</a:t>
            </a:r>
          </a:p>
        </p:txBody>
      </p:sp>
      <p:sp>
        <p:nvSpPr>
          <p:cNvPr id="7" name="Slide Number Placeholder 6"/>
          <p:cNvSpPr>
            <a:spLocks noGrp="1"/>
          </p:cNvSpPr>
          <p:nvPr>
            <p:ph type="sldNum" idx="13"/>
          </p:nvPr>
        </p:nvSpPr>
        <p:spPr/>
        <p:txBody>
          <a:bodyPr/>
          <a:lstStyle/>
          <a:p>
            <a:r>
              <a:rPr lang="en-US" dirty="0"/>
              <a:t>Page </a:t>
            </a:r>
            <a:fld id="{47A7FEEB-9CD2-43FE-843C-C5350BEACB45}" type="slidenum">
              <a:rPr lang="en-US" smtClean="0"/>
              <a:pPr/>
              <a:t>10</a:t>
            </a:fld>
            <a:endParaRPr lang="en-US" dirty="0"/>
          </a:p>
        </p:txBody>
      </p:sp>
    </p:spTree>
    <p:extLst>
      <p:ext uri="{BB962C8B-B14F-4D97-AF65-F5344CB8AC3E}">
        <p14:creationId xmlns:p14="http://schemas.microsoft.com/office/powerpoint/2010/main" val="151269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DE40C9FC-4879-4F20-9ECA-A574A90476B7}" type="slidenum">
              <a:rPr lang="en-GB"/>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Draft: UL Overhead Analysis</a:t>
            </a:r>
            <a:endParaRPr lang="en-GB"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6" name="Slide Number Placeholder 5"/>
          <p:cNvSpPr>
            <a:spLocks noGrp="1"/>
          </p:cNvSpPr>
          <p:nvPr>
            <p:ph type="sldNum" idx="12"/>
          </p:nvPr>
        </p:nvSpPr>
        <p:spPr/>
        <p:txBody>
          <a:bodyPr/>
          <a:lstStyle>
            <a:lvl1pPr>
              <a:defRPr/>
            </a:lvl1pPr>
          </a:lstStyle>
          <a:p>
            <a:r>
              <a:rPr lang="en-GB" dirty="0"/>
              <a:t>Slide </a:t>
            </a:r>
            <a:fld id="{3ABCC52B-A3F7-440B-BBF2-55191E6E7773}" type="slidenum">
              <a:rPr lang="en-GB"/>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idx="12"/>
          </p:nvPr>
        </p:nvSpPr>
        <p:spPr/>
        <p:txBody>
          <a:bodyPr/>
          <a:lstStyle>
            <a:lvl1pPr>
              <a:defRPr/>
            </a:lvl1pPr>
          </a:lstStyle>
          <a:p>
            <a:r>
              <a:rPr lang="en-GB" dirty="0"/>
              <a:t>Slide </a:t>
            </a:r>
            <a:fld id="{1CD163DD-D5E7-41DA-95F2-71530C24F8C3}" type="slidenum">
              <a:rPr lang="en-GB"/>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dirty="0"/>
              <a:t>Click to edit Master title style</a:t>
            </a:r>
            <a:endParaRPr lang="en-GB"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p:cNvSpPr>
            <a:spLocks noGrp="1"/>
          </p:cNvSpPr>
          <p:nvPr>
            <p:ph type="sldNum" idx="12"/>
          </p:nvPr>
        </p:nvSpPr>
        <p:spPr/>
        <p:txBody>
          <a:bodyPr/>
          <a:lstStyle>
            <a:lvl1pPr>
              <a:defRPr/>
            </a:lvl1pPr>
          </a:lstStyle>
          <a:p>
            <a:r>
              <a:rPr lang="en-GB" dirty="0"/>
              <a:t>Slide </a:t>
            </a:r>
            <a:fld id="{69B99EC4-A1FB-4C79-B9A5-C1FFD5A90380}" type="slidenum">
              <a:rPr lang="en-GB"/>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Slide Number Placeholder 4"/>
          <p:cNvSpPr>
            <a:spLocks noGrp="1"/>
          </p:cNvSpPr>
          <p:nvPr>
            <p:ph type="sldNum" idx="12"/>
          </p:nvPr>
        </p:nvSpPr>
        <p:spPr/>
        <p:txBody>
          <a:bodyPr/>
          <a:lstStyle>
            <a:lvl1pPr>
              <a:defRPr/>
            </a:lvl1pPr>
          </a:lstStyle>
          <a:p>
            <a:r>
              <a:rPr lang="en-GB" dirty="0"/>
              <a:t>Slide </a:t>
            </a:r>
            <a:fld id="{06B781AF-4CCF-49B0-A572-DE54FBE5D942}" type="slidenum">
              <a:rPr lang="en-GB"/>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lvl1pPr>
              <a:defRPr/>
            </a:lvl1pPr>
          </a:lstStyle>
          <a:p>
            <a:r>
              <a:rPr lang="en-GB" dirty="0"/>
              <a:t>Slide </a:t>
            </a:r>
            <a:fld id="{F5D8E26B-7BCF-4D25-9C89-0168A6618F18}" type="slidenum">
              <a:rPr lang="en-GB"/>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6B5E41C2-EF12-4EF2-8280-F2B4208277C2}" type="slidenum">
              <a:rPr lang="en-GB"/>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9B0D65C8-A0CA-4DDA-83BB-897866218593}" type="slidenum">
              <a:rPr lang="en-GB"/>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dirty="0"/>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Slide </a:t>
            </a:r>
            <a:fld id="{D09C756B-EB39-4236-ADBB-73052B179AE4}" type="slidenum">
              <a:rPr lang="en-GB"/>
              <a:pPr/>
              <a:t>‹#›</a:t>
            </a:fld>
            <a:endParaRPr lang="en-GB" dirty="0"/>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dirty="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1007797" y="6477000"/>
            <a:ext cx="10464800" cy="1588"/>
          </a:xfrm>
          <a:prstGeom prst="line">
            <a:avLst/>
          </a:prstGeom>
          <a:noFill/>
          <a:ln w="12600">
            <a:solidFill>
              <a:srgbClr val="000000"/>
            </a:solidFill>
            <a:miter lim="800000"/>
            <a:headEnd/>
            <a:tailEnd/>
          </a:ln>
          <a:effectLst/>
        </p:spPr>
        <p:txBody>
          <a:bodyPr/>
          <a:lstStyle/>
          <a:p>
            <a:endParaRPr lang="en-GB" sz="2400" dirty="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802.11-21-0669r1</a:t>
            </a:r>
          </a:p>
        </p:txBody>
      </p:sp>
      <p:sp>
        <p:nvSpPr>
          <p:cNvPr id="11" name="Date Placeholder 3">
            <a:extLst>
              <a:ext uri="{FF2B5EF4-FFF2-40B4-BE49-F238E27FC236}">
                <a16:creationId xmlns:a16="http://schemas.microsoft.com/office/drawing/2014/main" id="{D5D22B06-7B5C-4C1E-A9B4-B9B752DC62F8}"/>
              </a:ext>
            </a:extLst>
          </p:cNvPr>
          <p:cNvSpPr txBox="1">
            <a:spLocks/>
          </p:cNvSpPr>
          <p:nvPr userDrawn="1"/>
        </p:nvSpPr>
        <p:spPr bwMode="auto">
          <a:xfrm>
            <a:off x="912285" y="319089"/>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April 2021</a:t>
            </a:r>
          </a:p>
        </p:txBody>
      </p:sp>
      <p:sp>
        <p:nvSpPr>
          <p:cNvPr id="12" name="Rectangle 7">
            <a:extLst>
              <a:ext uri="{FF2B5EF4-FFF2-40B4-BE49-F238E27FC236}">
                <a16:creationId xmlns:a16="http://schemas.microsoft.com/office/drawing/2014/main" id="{2CB1D576-0576-4B25-8C5D-908038286FF9}"/>
              </a:ext>
            </a:extLst>
          </p:cNvPr>
          <p:cNvSpPr>
            <a:spLocks noChangeArrowheads="1"/>
          </p:cNvSpPr>
          <p:nvPr userDrawn="1"/>
        </p:nvSpPr>
        <p:spPr bwMode="auto">
          <a:xfrm>
            <a:off x="9336360" y="6532772"/>
            <a:ext cx="1998427" cy="184666"/>
          </a:xfrm>
          <a:prstGeom prst="rect">
            <a:avLst/>
          </a:prstGeom>
          <a:noFill/>
          <a:ln w="9525">
            <a:noFill/>
            <a:round/>
            <a:headEnd/>
            <a:tailEnd/>
          </a:ln>
          <a:effectLst/>
        </p:spPr>
        <p:txBody>
          <a:bodyPr wrap="square" lIns="0" tIns="0" rIns="0" bIns="0">
            <a:spAutoFit/>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A. Haskou, et al (InterDigital)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1.emf"/></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2209800" y="685800"/>
            <a:ext cx="8782744"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2800" dirty="0"/>
              <a:t>A Discussion on Measurement Results for Active Radar-Based Applications</a:t>
            </a:r>
            <a:endParaRPr lang="en-GB" sz="2800" dirty="0"/>
          </a:p>
        </p:txBody>
      </p:sp>
      <p:sp>
        <p:nvSpPr>
          <p:cNvPr id="3074" name="Rectangle 2"/>
          <p:cNvSpPr>
            <a:spLocks noGrp="1" noChangeArrowheads="1"/>
          </p:cNvSpPr>
          <p:nvPr>
            <p:ph type="body" idx="1"/>
          </p:nvPr>
        </p:nvSpPr>
        <p:spPr>
          <a:xfrm>
            <a:off x="2209800" y="1735982"/>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2021-04-20</a:t>
            </a:r>
          </a:p>
        </p:txBody>
      </p:sp>
      <p:sp>
        <p:nvSpPr>
          <p:cNvPr id="3076" name="Rectangle 4"/>
          <p:cNvSpPr>
            <a:spLocks noChangeArrowheads="1"/>
          </p:cNvSpPr>
          <p:nvPr/>
        </p:nvSpPr>
        <p:spPr bwMode="auto">
          <a:xfrm>
            <a:off x="1991544" y="2612282"/>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11" name="Object 3">
            <a:extLst>
              <a:ext uri="{FF2B5EF4-FFF2-40B4-BE49-F238E27FC236}">
                <a16:creationId xmlns:a16="http://schemas.microsoft.com/office/drawing/2014/main" id="{8360E99E-6114-49AA-8F23-81809CD2D1ED}"/>
              </a:ext>
            </a:extLst>
          </p:cNvPr>
          <p:cNvGraphicFramePr>
            <a:graphicFrameLocks noChangeAspect="1"/>
          </p:cNvGraphicFramePr>
          <p:nvPr>
            <p:extLst>
              <p:ext uri="{D42A27DB-BD31-4B8C-83A1-F6EECF244321}">
                <p14:modId xmlns:p14="http://schemas.microsoft.com/office/powerpoint/2010/main" val="2430505353"/>
              </p:ext>
            </p:extLst>
          </p:nvPr>
        </p:nvGraphicFramePr>
        <p:xfrm>
          <a:off x="2203450" y="3470275"/>
          <a:ext cx="8775700" cy="2838450"/>
        </p:xfrm>
        <a:graphic>
          <a:graphicData uri="http://schemas.openxmlformats.org/presentationml/2006/ole">
            <mc:AlternateContent xmlns:mc="http://schemas.openxmlformats.org/markup-compatibility/2006">
              <mc:Choice xmlns:v="urn:schemas-microsoft-com:vml" Requires="v">
                <p:oleObj name="Document" r:id="rId3" imgW="8368674" imgH="2700354" progId="Word.Document.8">
                  <p:embed/>
                </p:oleObj>
              </mc:Choice>
              <mc:Fallback>
                <p:oleObj name="Document" r:id="rId3" imgW="8368674" imgH="2700354" progId="Word.Document.8">
                  <p:embed/>
                  <p:pic>
                    <p:nvPicPr>
                      <p:cNvPr id="11" name="Object 3">
                        <a:extLst>
                          <a:ext uri="{FF2B5EF4-FFF2-40B4-BE49-F238E27FC236}">
                            <a16:creationId xmlns:a16="http://schemas.microsoft.com/office/drawing/2014/main" id="{8360E99E-6114-49AA-8F23-81809CD2D1ED}"/>
                          </a:ext>
                        </a:extLst>
                      </p:cNvPr>
                      <p:cNvPicPr>
                        <a:picLocks noChangeAspect="1" noChangeArrowheads="1"/>
                      </p:cNvPicPr>
                      <p:nvPr/>
                    </p:nvPicPr>
                    <p:blipFill>
                      <a:blip r:embed="rId4"/>
                      <a:srcRect/>
                      <a:stretch>
                        <a:fillRect/>
                      </a:stretch>
                    </p:blipFill>
                    <p:spPr bwMode="auto">
                      <a:xfrm>
                        <a:off x="2203450" y="3470275"/>
                        <a:ext cx="8775700" cy="2838450"/>
                      </a:xfrm>
                      <a:prstGeom prst="rect">
                        <a:avLst/>
                      </a:prstGeom>
                      <a:noFill/>
                    </p:spPr>
                  </p:pic>
                </p:oleObj>
              </mc:Fallback>
            </mc:AlternateContent>
          </a:graphicData>
        </a:graphic>
      </p:graphicFrame>
    </p:spTree>
    <p:extLst>
      <p:ext uri="{BB962C8B-B14F-4D97-AF65-F5344CB8AC3E}">
        <p14:creationId xmlns:p14="http://schemas.microsoft.com/office/powerpoint/2010/main" val="328038650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r>
              <a:rPr lang="en-GB" dirty="0"/>
              <a:t>Slide </a:t>
            </a:r>
            <a:fld id="{06B781AF-4CCF-49B0-A572-DE54FBE5D942}" type="slidenum">
              <a:rPr lang="en-GB" smtClean="0"/>
              <a:pPr/>
              <a:t>10</a:t>
            </a:fld>
            <a:endParaRPr lang="en-GB" dirty="0"/>
          </a:p>
        </p:txBody>
      </p:sp>
      <p:sp>
        <p:nvSpPr>
          <p:cNvPr id="7" name="Rectangle 1"/>
          <p:cNvSpPr txBox="1">
            <a:spLocks noChangeArrowheads="1"/>
          </p:cNvSpPr>
          <p:nvPr/>
        </p:nvSpPr>
        <p:spPr bwMode="auto">
          <a:xfrm>
            <a:off x="911424" y="648199"/>
            <a:ext cx="10369152" cy="1066800"/>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kern="0" dirty="0"/>
              <a:t>Conclusions</a:t>
            </a:r>
          </a:p>
        </p:txBody>
      </p:sp>
      <p:sp>
        <p:nvSpPr>
          <p:cNvPr id="8" name="Rectangle 2"/>
          <p:cNvSpPr txBox="1">
            <a:spLocks noChangeArrowheads="1"/>
          </p:cNvSpPr>
          <p:nvPr/>
        </p:nvSpPr>
        <p:spPr>
          <a:xfrm>
            <a:off x="1127448" y="2276872"/>
            <a:ext cx="9577064" cy="3682752"/>
          </a:xfrm>
          <a:prstGeom prst="rect">
            <a:avLst/>
          </a:prstGeom>
          <a:ln/>
        </p:spPr>
        <p:txBody>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indent="0" algn="just">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dirty="0"/>
          </a:p>
        </p:txBody>
      </p:sp>
      <p:sp>
        <p:nvSpPr>
          <p:cNvPr id="2" name="TextBox 1">
            <a:extLst>
              <a:ext uri="{FF2B5EF4-FFF2-40B4-BE49-F238E27FC236}">
                <a16:creationId xmlns:a16="http://schemas.microsoft.com/office/drawing/2014/main" id="{7AF53E58-C903-4103-A193-04DC0E79D01F}"/>
              </a:ext>
            </a:extLst>
          </p:cNvPr>
          <p:cNvSpPr txBox="1"/>
          <p:nvPr/>
        </p:nvSpPr>
        <p:spPr>
          <a:xfrm>
            <a:off x="911424" y="1714999"/>
            <a:ext cx="10369152" cy="3268652"/>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000" dirty="0">
                <a:solidFill>
                  <a:schemeClr val="tx1"/>
                </a:solidFill>
              </a:rPr>
              <a:t>Range Profile (RP) and Localization Heatmap can be relevant representations of a scene that can be obtained using any radar type</a:t>
            </a:r>
          </a:p>
          <a:p>
            <a:pPr marL="342900" indent="-342900">
              <a:lnSpc>
                <a:spcPct val="150000"/>
              </a:lnSpc>
              <a:buFont typeface="Arial" panose="020B0604020202020204" pitchFamily="34" charset="0"/>
              <a:buChar char="•"/>
            </a:pPr>
            <a:r>
              <a:rPr lang="en-US" sz="2000" dirty="0">
                <a:solidFill>
                  <a:schemeClr val="tx1"/>
                </a:solidFill>
              </a:rPr>
              <a:t>In this contribution, these two reports were introduced and discussed as measurement results for WLAN sensing</a:t>
            </a:r>
          </a:p>
          <a:p>
            <a:pPr marL="342900" indent="-342900">
              <a:lnSpc>
                <a:spcPct val="150000"/>
              </a:lnSpc>
              <a:buFont typeface="Arial" panose="020B0604020202020204" pitchFamily="34" charset="0"/>
              <a:buChar char="•"/>
            </a:pPr>
            <a:r>
              <a:rPr lang="en-US" sz="2000" dirty="0">
                <a:solidFill>
                  <a:schemeClr val="tx1"/>
                </a:solidFill>
              </a:rPr>
              <a:t>It is worth to notice that these measurements results could be used in applications at both sub-7 GHz and mmWave frequency bands </a:t>
            </a:r>
          </a:p>
          <a:p>
            <a:pPr marL="342900" indent="-342900">
              <a:lnSpc>
                <a:spcPct val="150000"/>
              </a:lnSpc>
              <a:buFont typeface="Arial" panose="020B0604020202020204" pitchFamily="34" charset="0"/>
              <a:buChar char="•"/>
            </a:pPr>
            <a:r>
              <a:rPr lang="en-US" sz="2000" dirty="0">
                <a:solidFill>
                  <a:schemeClr val="tx1"/>
                </a:solidFill>
              </a:rPr>
              <a:t>We welcome comments and suggestions</a:t>
            </a:r>
          </a:p>
        </p:txBody>
      </p:sp>
    </p:spTree>
    <p:extLst>
      <p:ext uri="{BB962C8B-B14F-4D97-AF65-F5344CB8AC3E}">
        <p14:creationId xmlns:p14="http://schemas.microsoft.com/office/powerpoint/2010/main" val="3597103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r>
              <a:rPr lang="en-GB" dirty="0"/>
              <a:t>Slide </a:t>
            </a:r>
            <a:fld id="{06B781AF-4CCF-49B0-A572-DE54FBE5D942}" type="slidenum">
              <a:rPr lang="en-GB" smtClean="0"/>
              <a:pPr/>
              <a:t>11</a:t>
            </a:fld>
            <a:endParaRPr lang="en-GB" dirty="0"/>
          </a:p>
        </p:txBody>
      </p:sp>
      <p:sp>
        <p:nvSpPr>
          <p:cNvPr id="7" name="Rectangle 1"/>
          <p:cNvSpPr txBox="1">
            <a:spLocks noChangeArrowheads="1"/>
          </p:cNvSpPr>
          <p:nvPr/>
        </p:nvSpPr>
        <p:spPr bwMode="auto">
          <a:xfrm>
            <a:off x="2265928" y="648199"/>
            <a:ext cx="7772400" cy="1066800"/>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kern="0" dirty="0"/>
              <a:t>References</a:t>
            </a:r>
          </a:p>
        </p:txBody>
      </p:sp>
      <p:sp>
        <p:nvSpPr>
          <p:cNvPr id="8" name="Rectangle 2"/>
          <p:cNvSpPr txBox="1">
            <a:spLocks noChangeArrowheads="1"/>
          </p:cNvSpPr>
          <p:nvPr/>
        </p:nvSpPr>
        <p:spPr>
          <a:xfrm>
            <a:off x="1127448" y="2276872"/>
            <a:ext cx="9577064" cy="3682752"/>
          </a:xfrm>
          <a:prstGeom prst="rect">
            <a:avLst/>
          </a:prstGeom>
          <a:ln/>
        </p:spPr>
        <p:txBody>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indent="0" algn="just">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dirty="0"/>
          </a:p>
        </p:txBody>
      </p:sp>
      <p:sp>
        <p:nvSpPr>
          <p:cNvPr id="2" name="TextBox 1">
            <a:extLst>
              <a:ext uri="{FF2B5EF4-FFF2-40B4-BE49-F238E27FC236}">
                <a16:creationId xmlns:a16="http://schemas.microsoft.com/office/drawing/2014/main" id="{7AF53E58-C903-4103-A193-04DC0E79D01F}"/>
              </a:ext>
            </a:extLst>
          </p:cNvPr>
          <p:cNvSpPr txBox="1"/>
          <p:nvPr/>
        </p:nvSpPr>
        <p:spPr>
          <a:xfrm>
            <a:off x="911424" y="1714999"/>
            <a:ext cx="10513168" cy="1421992"/>
          </a:xfrm>
          <a:prstGeom prst="rect">
            <a:avLst/>
          </a:prstGeom>
          <a:noFill/>
        </p:spPr>
        <p:txBody>
          <a:bodyPr wrap="square" rtlCol="0">
            <a:spAutoFit/>
          </a:bodyPr>
          <a:lstStyle/>
          <a:p>
            <a:pPr algn="l">
              <a:lnSpc>
                <a:spcPct val="150000"/>
              </a:lnSpc>
            </a:pPr>
            <a:r>
              <a:rPr lang="en-US" sz="2000" dirty="0">
                <a:solidFill>
                  <a:schemeClr val="tx1"/>
                </a:solidFill>
              </a:rPr>
              <a:t>[1</a:t>
            </a:r>
            <a:r>
              <a:rPr lang="en-US" sz="2000">
                <a:solidFill>
                  <a:schemeClr val="tx1"/>
                </a:solidFill>
              </a:rPr>
              <a:t>] da </a:t>
            </a:r>
            <a:r>
              <a:rPr lang="en-US" sz="2000" dirty="0">
                <a:solidFill>
                  <a:schemeClr val="tx1"/>
                </a:solidFill>
              </a:rPr>
              <a:t>Silva, “Discussion of Sensing Measurement Result Types”, 21/0357r0.</a:t>
            </a:r>
          </a:p>
          <a:p>
            <a:pPr algn="l">
              <a:lnSpc>
                <a:spcPct val="150000"/>
              </a:lnSpc>
            </a:pPr>
            <a:r>
              <a:rPr lang="en-US" sz="2000" dirty="0">
                <a:solidFill>
                  <a:schemeClr val="tx1"/>
                </a:solidFill>
              </a:rPr>
              <a:t>[2] Pesin, “A Study on the Impact of Radar Range Resolution in Different Use Cases”, 20/1742r0.</a:t>
            </a:r>
          </a:p>
          <a:p>
            <a:pPr>
              <a:lnSpc>
                <a:spcPct val="150000"/>
              </a:lnSpc>
            </a:pPr>
            <a:r>
              <a:rPr lang="en-US" sz="2000" dirty="0">
                <a:solidFill>
                  <a:schemeClr val="tx1"/>
                </a:solidFill>
              </a:rPr>
              <a:t>[3] Haskou, “Discussion on a Joint Communication and Sensing (JCS) Method”, 21/0066r0.</a:t>
            </a:r>
          </a:p>
        </p:txBody>
      </p:sp>
    </p:spTree>
    <p:extLst>
      <p:ext uri="{BB962C8B-B14F-4D97-AF65-F5344CB8AC3E}">
        <p14:creationId xmlns:p14="http://schemas.microsoft.com/office/powerpoint/2010/main" val="20858284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r>
              <a:rPr lang="en-GB" dirty="0"/>
              <a:t>Slide </a:t>
            </a:r>
            <a:fld id="{06B781AF-4CCF-49B0-A572-DE54FBE5D942}" type="slidenum">
              <a:rPr lang="en-GB" smtClean="0"/>
              <a:pPr/>
              <a:t>12</a:t>
            </a:fld>
            <a:endParaRPr lang="en-GB" dirty="0"/>
          </a:p>
        </p:txBody>
      </p:sp>
      <p:sp>
        <p:nvSpPr>
          <p:cNvPr id="8" name="Rectangle 2"/>
          <p:cNvSpPr txBox="1">
            <a:spLocks noChangeArrowheads="1"/>
          </p:cNvSpPr>
          <p:nvPr/>
        </p:nvSpPr>
        <p:spPr>
          <a:xfrm>
            <a:off x="1127448" y="2276872"/>
            <a:ext cx="9577064" cy="3682752"/>
          </a:xfrm>
          <a:prstGeom prst="rect">
            <a:avLst/>
          </a:prstGeom>
          <a:ln/>
        </p:spPr>
        <p:txBody>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indent="0" algn="just">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dirty="0"/>
          </a:p>
        </p:txBody>
      </p:sp>
      <p:sp>
        <p:nvSpPr>
          <p:cNvPr id="9" name="内容占位符 2">
            <a:extLst>
              <a:ext uri="{FF2B5EF4-FFF2-40B4-BE49-F238E27FC236}">
                <a16:creationId xmlns:a16="http://schemas.microsoft.com/office/drawing/2014/main" id="{61B2BC6D-2772-407D-AB48-6E9A9E23B5F8}"/>
              </a:ext>
            </a:extLst>
          </p:cNvPr>
          <p:cNvSpPr txBox="1">
            <a:spLocks/>
          </p:cNvSpPr>
          <p:nvPr/>
        </p:nvSpPr>
        <p:spPr bwMode="auto">
          <a:xfrm>
            <a:off x="911424" y="1412776"/>
            <a:ext cx="10369152" cy="506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marR="0" lvl="0" indent="0" algn="ctr" defTabSz="914400" rtl="0" eaLnBrk="0" fontAlgn="base" latinLnBrk="0" hangingPunct="0">
              <a:lnSpc>
                <a:spcPct val="100000"/>
              </a:lnSpc>
              <a:spcBef>
                <a:spcPct val="20000"/>
              </a:spcBef>
              <a:spcAft>
                <a:spcPct val="0"/>
              </a:spcAft>
              <a:buClrTx/>
              <a:buSzTx/>
              <a:buNone/>
              <a:tabLst/>
              <a:defRPr/>
            </a:pPr>
            <a:r>
              <a:rPr kumimoji="0" lang="en-US" altLang="zh-CN" sz="2000" b="1" i="0" u="none" strike="noStrike" kern="0" cap="none" spc="0" normalizeH="0" baseline="0" noProof="0" dirty="0">
                <a:ln>
                  <a:noFill/>
                </a:ln>
                <a:effectLst/>
                <a:uLnTx/>
                <a:uFillTx/>
                <a:latin typeface="Times New Roman"/>
                <a:ea typeface="MS PGothic" pitchFamily="34" charset="-128"/>
              </a:rPr>
              <a:t>SP 1</a:t>
            </a:r>
          </a:p>
          <a:p>
            <a:pPr marL="0" marR="0" lvl="0" indent="0" algn="just" defTabSz="914400" rtl="0" eaLnBrk="0" fontAlgn="base" latinLnBrk="0" hangingPunct="0">
              <a:lnSpc>
                <a:spcPct val="100000"/>
              </a:lnSpc>
              <a:spcBef>
                <a:spcPct val="20000"/>
              </a:spcBef>
              <a:spcAft>
                <a:spcPct val="0"/>
              </a:spcAft>
              <a:buClrTx/>
              <a:buSzTx/>
              <a:buNone/>
              <a:tabLst/>
              <a:defRPr/>
            </a:pPr>
            <a:r>
              <a:rPr kumimoji="0" lang="en-US" altLang="zh-CN" sz="2000" b="0" i="0" u="none" strike="noStrike" kern="0" cap="none" spc="0" normalizeH="0" baseline="0" noProof="0" dirty="0">
                <a:ln>
                  <a:noFill/>
                </a:ln>
                <a:effectLst/>
                <a:uLnTx/>
                <a:uFillTx/>
                <a:latin typeface="Times New Roman"/>
                <a:ea typeface="MS PGothic" pitchFamily="34" charset="-128"/>
              </a:rPr>
              <a:t>Do you agree to consider Range Profile (RP) as presented in slide 4 as a measurement result type for WLAN sensing in both sub-7GHz and 60GHz frequency bands?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zh-CN" sz="2000" b="0" i="0" u="none" strike="noStrike" kern="0" cap="none" spc="0" normalizeH="0" baseline="0" noProof="0" dirty="0">
                <a:ln>
                  <a:noFill/>
                </a:ln>
                <a:effectLst/>
                <a:uLnTx/>
                <a:uFillTx/>
                <a:latin typeface="Times New Roman"/>
                <a:ea typeface="MS PGothic" pitchFamily="34" charset="-128"/>
              </a:rPr>
              <a:t>Yes: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zh-CN" sz="2000" b="0" i="0" u="none" strike="noStrike" kern="0" cap="none" spc="0" normalizeH="0" baseline="0" noProof="0" dirty="0">
                <a:ln>
                  <a:noFill/>
                </a:ln>
                <a:effectLst/>
                <a:uLnTx/>
                <a:uFillTx/>
                <a:latin typeface="Times New Roman"/>
                <a:ea typeface="MS PGothic" pitchFamily="34" charset="-128"/>
              </a:rPr>
              <a:t>No:</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zh-CN" sz="2000" b="0" i="0" u="none" strike="noStrike" kern="0" cap="none" spc="0" normalizeH="0" baseline="0" noProof="0" dirty="0">
                <a:ln>
                  <a:noFill/>
                </a:ln>
                <a:effectLst/>
                <a:uLnTx/>
                <a:uFillTx/>
                <a:latin typeface="Times New Roman"/>
                <a:ea typeface="MS PGothic" pitchFamily="34" charset="-128"/>
              </a:rPr>
              <a:t>Abstain:</a:t>
            </a:r>
          </a:p>
          <a:p>
            <a:pPr marL="0" marR="0" lvl="0" indent="0" algn="ctr" defTabSz="914400" rtl="0" eaLnBrk="0" fontAlgn="base" latinLnBrk="0" hangingPunct="0">
              <a:lnSpc>
                <a:spcPct val="100000"/>
              </a:lnSpc>
              <a:spcBef>
                <a:spcPct val="20000"/>
              </a:spcBef>
              <a:spcAft>
                <a:spcPct val="0"/>
              </a:spcAft>
              <a:buClrTx/>
              <a:buSzTx/>
              <a:buNone/>
              <a:tabLst/>
              <a:defRPr/>
            </a:pPr>
            <a:endParaRPr lang="en-US" altLang="zh-CN" sz="2000" kern="0" dirty="0">
              <a:latin typeface="Times New Roman"/>
            </a:endParaRPr>
          </a:p>
          <a:p>
            <a:pPr marL="0" marR="0" lvl="0" indent="0" algn="ctr" defTabSz="914400" rtl="0" eaLnBrk="0" fontAlgn="base" latinLnBrk="0" hangingPunct="0">
              <a:lnSpc>
                <a:spcPct val="100000"/>
              </a:lnSpc>
              <a:spcBef>
                <a:spcPct val="20000"/>
              </a:spcBef>
              <a:spcAft>
                <a:spcPct val="0"/>
              </a:spcAft>
              <a:buClrTx/>
              <a:buSzTx/>
              <a:buNone/>
              <a:tabLst/>
              <a:defRPr/>
            </a:pPr>
            <a:endParaRPr lang="en-US" altLang="zh-CN" sz="2000" kern="0" dirty="0">
              <a:latin typeface="Times New Roman"/>
            </a:endParaRPr>
          </a:p>
          <a:p>
            <a:pPr marL="0" marR="0" lvl="0" indent="0" algn="ctr" defTabSz="914400" rtl="0" eaLnBrk="0" fontAlgn="base" latinLnBrk="0" hangingPunct="0">
              <a:lnSpc>
                <a:spcPct val="100000"/>
              </a:lnSpc>
              <a:spcBef>
                <a:spcPct val="20000"/>
              </a:spcBef>
              <a:spcAft>
                <a:spcPct val="0"/>
              </a:spcAft>
              <a:buClrTx/>
              <a:buSzTx/>
              <a:buNone/>
              <a:tabLst/>
              <a:defRPr/>
            </a:pPr>
            <a:r>
              <a:rPr lang="en-US" altLang="zh-CN" sz="2000" kern="0" dirty="0">
                <a:latin typeface="Times New Roman"/>
              </a:rPr>
              <a:t>SP 2</a:t>
            </a:r>
          </a:p>
          <a:p>
            <a:pPr marL="0" marR="0" lvl="0" indent="0" algn="l" defTabSz="914400" rtl="0" eaLnBrk="0" fontAlgn="base" latinLnBrk="0" hangingPunct="0">
              <a:lnSpc>
                <a:spcPct val="100000"/>
              </a:lnSpc>
              <a:spcBef>
                <a:spcPct val="20000"/>
              </a:spcBef>
              <a:spcAft>
                <a:spcPct val="0"/>
              </a:spcAft>
              <a:buClrTx/>
              <a:buSzTx/>
              <a:buNone/>
              <a:tabLst/>
              <a:defRPr/>
            </a:pPr>
            <a:r>
              <a:rPr kumimoji="0" lang="en-US" altLang="zh-CN" sz="2000" b="0" i="0" u="none" strike="noStrike" kern="0" cap="none" spc="0" normalizeH="0" baseline="0" noProof="0" dirty="0">
                <a:ln>
                  <a:noFill/>
                </a:ln>
                <a:effectLst/>
                <a:uLnTx/>
                <a:uFillTx/>
                <a:latin typeface="Times New Roman"/>
                <a:ea typeface="MS PGothic" pitchFamily="34" charset="-128"/>
              </a:rPr>
              <a:t>Do you agree to consider Localization Heatmap as presented in slide </a:t>
            </a:r>
            <a:r>
              <a:rPr kumimoji="0" lang="en-US" altLang="zh-CN" sz="2000" b="0" i="0" u="none" kern="0" cap="none" spc="0" normalizeH="0" baseline="0" noProof="0" dirty="0">
                <a:ln>
                  <a:noFill/>
                </a:ln>
                <a:effectLst/>
                <a:uLnTx/>
                <a:uFillTx/>
                <a:latin typeface="Times New Roman"/>
                <a:ea typeface="MS PGothic" pitchFamily="34" charset="-128"/>
              </a:rPr>
              <a:t>5 as</a:t>
            </a:r>
            <a:r>
              <a:rPr kumimoji="0" lang="en-US" altLang="zh-CN" sz="2000" b="0" i="0" u="none" strike="noStrike" kern="0" cap="none" spc="0" normalizeH="0" baseline="0" noProof="0" dirty="0">
                <a:ln>
                  <a:noFill/>
                </a:ln>
                <a:effectLst/>
                <a:uLnTx/>
                <a:uFillTx/>
                <a:latin typeface="Times New Roman"/>
                <a:ea typeface="MS PGothic" pitchFamily="34" charset="-128"/>
              </a:rPr>
              <a:t> a measurement result type for WLAN sensing in both sub-7GHz and 60GHz frequency bands?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zh-CN" sz="2000" b="0" i="0" u="none" strike="noStrike" kern="0" cap="none" spc="0" normalizeH="0" baseline="0" noProof="0" dirty="0">
                <a:ln>
                  <a:noFill/>
                </a:ln>
                <a:effectLst/>
                <a:uLnTx/>
                <a:uFillTx/>
                <a:latin typeface="Times New Roman"/>
                <a:ea typeface="MS PGothic" pitchFamily="34" charset="-128"/>
              </a:rPr>
              <a:t>Yes: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zh-CN" sz="2000" b="0" i="0" u="none" strike="noStrike" kern="0" cap="none" spc="0" normalizeH="0" baseline="0" noProof="0" dirty="0">
                <a:ln>
                  <a:noFill/>
                </a:ln>
                <a:effectLst/>
                <a:uLnTx/>
                <a:uFillTx/>
                <a:latin typeface="Times New Roman"/>
                <a:ea typeface="MS PGothic" pitchFamily="34" charset="-128"/>
              </a:rPr>
              <a:t>No:</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zh-CN" sz="2000" b="0" i="0" u="none" strike="noStrike" kern="0" cap="none" spc="0" normalizeH="0" baseline="0" noProof="0" dirty="0">
                <a:ln>
                  <a:noFill/>
                </a:ln>
                <a:effectLst/>
                <a:uLnTx/>
                <a:uFillTx/>
                <a:latin typeface="Times New Roman"/>
                <a:ea typeface="MS PGothic" pitchFamily="34" charset="-128"/>
              </a:rPr>
              <a:t>Abstain:</a:t>
            </a:r>
            <a:endParaRPr kumimoji="0" lang="zh-CN" altLang="en-US" sz="2000" b="0" i="0" u="none" strike="noStrike" kern="0" cap="none" spc="0" normalizeH="0" baseline="0" noProof="0" dirty="0">
              <a:ln>
                <a:noFill/>
              </a:ln>
              <a:effectLst/>
              <a:uLnTx/>
              <a:uFillTx/>
              <a:latin typeface="Times New Roman"/>
              <a:ea typeface="MS PGothic" pitchFamily="34" charset="-128"/>
            </a:endParaRPr>
          </a:p>
        </p:txBody>
      </p:sp>
    </p:spTree>
    <p:extLst>
      <p:ext uri="{BB962C8B-B14F-4D97-AF65-F5344CB8AC3E}">
        <p14:creationId xmlns:p14="http://schemas.microsoft.com/office/powerpoint/2010/main" val="4141204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r>
              <a:rPr lang="en-GB" dirty="0"/>
              <a:t>Slide </a:t>
            </a:r>
            <a:fld id="{06B781AF-4CCF-49B0-A572-DE54FBE5D942}" type="slidenum">
              <a:rPr lang="en-GB" smtClean="0"/>
              <a:pPr/>
              <a:t>2</a:t>
            </a:fld>
            <a:endParaRPr lang="en-GB" dirty="0"/>
          </a:p>
        </p:txBody>
      </p:sp>
      <p:sp>
        <p:nvSpPr>
          <p:cNvPr id="7" name="Rectangle 1"/>
          <p:cNvSpPr txBox="1">
            <a:spLocks noChangeArrowheads="1"/>
          </p:cNvSpPr>
          <p:nvPr/>
        </p:nvSpPr>
        <p:spPr bwMode="auto">
          <a:xfrm>
            <a:off x="2265928" y="648199"/>
            <a:ext cx="7772400" cy="1066800"/>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kern="0" dirty="0"/>
              <a:t>Abstract</a:t>
            </a:r>
          </a:p>
        </p:txBody>
      </p:sp>
      <p:sp>
        <p:nvSpPr>
          <p:cNvPr id="8" name="Rectangle 2"/>
          <p:cNvSpPr txBox="1">
            <a:spLocks noChangeArrowheads="1"/>
          </p:cNvSpPr>
          <p:nvPr/>
        </p:nvSpPr>
        <p:spPr>
          <a:xfrm>
            <a:off x="1127448" y="2276872"/>
            <a:ext cx="9577064" cy="3682752"/>
          </a:xfrm>
          <a:prstGeom prst="rect">
            <a:avLst/>
          </a:prstGeom>
          <a:ln/>
        </p:spPr>
        <p:txBody>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indent="0" algn="just">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dirty="0"/>
          </a:p>
        </p:txBody>
      </p:sp>
      <p:sp>
        <p:nvSpPr>
          <p:cNvPr id="2" name="TextBox 1">
            <a:extLst>
              <a:ext uri="{FF2B5EF4-FFF2-40B4-BE49-F238E27FC236}">
                <a16:creationId xmlns:a16="http://schemas.microsoft.com/office/drawing/2014/main" id="{7AF53E58-C903-4103-A193-04DC0E79D01F}"/>
              </a:ext>
            </a:extLst>
          </p:cNvPr>
          <p:cNvSpPr txBox="1"/>
          <p:nvPr/>
        </p:nvSpPr>
        <p:spPr>
          <a:xfrm>
            <a:off x="911424" y="1714999"/>
            <a:ext cx="10513168" cy="2806987"/>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000" dirty="0">
                <a:solidFill>
                  <a:schemeClr val="tx1"/>
                </a:solidFill>
              </a:rPr>
              <a:t>In [1], da Silva et al. addressed measurement reporting as a part of WLAN sensing procedure and proposed using CSI matrix</a:t>
            </a:r>
            <a:r>
              <a:rPr lang="en-US" sz="2000" strike="sngStrike" dirty="0">
                <a:solidFill>
                  <a:schemeClr val="tx1"/>
                </a:solidFill>
              </a:rPr>
              <a:t> </a:t>
            </a:r>
            <a:r>
              <a:rPr lang="en-US" sz="2000" dirty="0">
                <a:solidFill>
                  <a:schemeClr val="tx1"/>
                </a:solidFill>
              </a:rPr>
              <a:t>as a measurement result </a:t>
            </a:r>
          </a:p>
          <a:p>
            <a:pPr marL="342900" indent="-342900">
              <a:lnSpc>
                <a:spcPct val="150000"/>
              </a:lnSpc>
              <a:buFont typeface="Arial" panose="020B0604020202020204" pitchFamily="34" charset="0"/>
              <a:buChar char="•"/>
            </a:pPr>
            <a:r>
              <a:rPr lang="en-US" sz="2000" dirty="0">
                <a:solidFill>
                  <a:schemeClr val="tx1"/>
                </a:solidFill>
              </a:rPr>
              <a:t>While this measurement result may be suitable for passive sensing applications, it is less suitable in the case of active radar-based sensing applications</a:t>
            </a:r>
          </a:p>
          <a:p>
            <a:pPr marL="342900" indent="-342900">
              <a:lnSpc>
                <a:spcPct val="150000"/>
              </a:lnSpc>
              <a:buFont typeface="Arial" panose="020B0604020202020204" pitchFamily="34" charset="0"/>
              <a:buChar char="•"/>
            </a:pPr>
            <a:r>
              <a:rPr lang="en-US" sz="2000" dirty="0">
                <a:solidFill>
                  <a:schemeClr val="tx1"/>
                </a:solidFill>
              </a:rPr>
              <a:t>In this contribution Range Profile (RP) and Localization Heatmap, both relative measurements for each pair of Tx and Rx, are discussed as measurement results for active radar-based applications</a:t>
            </a:r>
            <a:endParaRPr lang="en-US" sz="2000" dirty="0">
              <a:solidFill>
                <a:schemeClr val="accent2"/>
              </a:solidFill>
            </a:endParaRPr>
          </a:p>
        </p:txBody>
      </p:sp>
    </p:spTree>
    <p:extLst>
      <p:ext uri="{BB962C8B-B14F-4D97-AF65-F5344CB8AC3E}">
        <p14:creationId xmlns:p14="http://schemas.microsoft.com/office/powerpoint/2010/main" val="2661819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2A7CE-D4E0-4E9A-B0A2-F35953F8D0C5}"/>
              </a:ext>
            </a:extLst>
          </p:cNvPr>
          <p:cNvSpPr>
            <a:spLocks noGrp="1"/>
          </p:cNvSpPr>
          <p:nvPr>
            <p:ph type="title"/>
          </p:nvPr>
        </p:nvSpPr>
        <p:spPr/>
        <p:txBody>
          <a:bodyPr/>
          <a:lstStyle/>
          <a:p>
            <a:r>
              <a:rPr lang="en-US" dirty="0">
                <a:solidFill>
                  <a:schemeClr val="tx1"/>
                </a:solidFill>
              </a:rPr>
              <a:t>Introduction</a:t>
            </a:r>
            <a:r>
              <a:rPr lang="en-US" dirty="0"/>
              <a:t> </a:t>
            </a:r>
          </a:p>
        </p:txBody>
      </p:sp>
      <p:sp>
        <p:nvSpPr>
          <p:cNvPr id="3" name="Slide Number Placeholder 2">
            <a:extLst>
              <a:ext uri="{FF2B5EF4-FFF2-40B4-BE49-F238E27FC236}">
                <a16:creationId xmlns:a16="http://schemas.microsoft.com/office/drawing/2014/main" id="{A1A88D5E-C962-4338-940B-9A8781CCDAB8}"/>
              </a:ext>
            </a:extLst>
          </p:cNvPr>
          <p:cNvSpPr>
            <a:spLocks noGrp="1"/>
          </p:cNvSpPr>
          <p:nvPr>
            <p:ph type="sldNum" idx="12"/>
          </p:nvPr>
        </p:nvSpPr>
        <p:spPr/>
        <p:txBody>
          <a:bodyPr/>
          <a:lstStyle/>
          <a:p>
            <a:r>
              <a:rPr lang="en-GB"/>
              <a:t>Slide </a:t>
            </a:r>
            <a:fld id="{06B781AF-4CCF-49B0-A572-DE54FBE5D942}" type="slidenum">
              <a:rPr lang="en-GB" smtClean="0"/>
              <a:pPr/>
              <a:t>3</a:t>
            </a:fld>
            <a:endParaRPr lang="en-GB" dirty="0"/>
          </a:p>
        </p:txBody>
      </p:sp>
      <p:sp>
        <p:nvSpPr>
          <p:cNvPr id="4" name="TextBox 3">
            <a:extLst>
              <a:ext uri="{FF2B5EF4-FFF2-40B4-BE49-F238E27FC236}">
                <a16:creationId xmlns:a16="http://schemas.microsoft.com/office/drawing/2014/main" id="{82A508B8-B6C1-4BE8-B40E-E3B9D5526612}"/>
              </a:ext>
            </a:extLst>
          </p:cNvPr>
          <p:cNvSpPr txBox="1"/>
          <p:nvPr/>
        </p:nvSpPr>
        <p:spPr>
          <a:xfrm>
            <a:off x="911424" y="1714999"/>
            <a:ext cx="10369152" cy="4094198"/>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200" dirty="0">
                <a:solidFill>
                  <a:schemeClr val="tx1"/>
                </a:solidFill>
              </a:rPr>
              <a:t>In active sensing, using bi/multi-static RADAR configurations,  measurement’s reporting is required </a:t>
            </a:r>
          </a:p>
          <a:p>
            <a:pPr marL="342900" indent="-342900">
              <a:lnSpc>
                <a:spcPct val="150000"/>
              </a:lnSpc>
              <a:buFont typeface="Arial" panose="020B0604020202020204" pitchFamily="34" charset="0"/>
              <a:buChar char="•"/>
            </a:pPr>
            <a:r>
              <a:rPr lang="en-US" sz="2200" dirty="0">
                <a:solidFill>
                  <a:schemeClr val="tx1"/>
                </a:solidFill>
              </a:rPr>
              <a:t>Therefore, as suggested by da Silva and al. in [1],  measurement results (type and format) should be defined </a:t>
            </a:r>
          </a:p>
          <a:p>
            <a:pPr marL="342900" indent="-342900">
              <a:lnSpc>
                <a:spcPct val="150000"/>
              </a:lnSpc>
              <a:buFont typeface="Arial" panose="020B0604020202020204" pitchFamily="34" charset="0"/>
              <a:buChar char="•"/>
            </a:pPr>
            <a:r>
              <a:rPr lang="en-US" sz="2200" dirty="0">
                <a:solidFill>
                  <a:schemeClr val="tx1"/>
                </a:solidFill>
              </a:rPr>
              <a:t>Two fundamental types of measurements which are often used in ranging and localization applications are the Range Profile (RP) and the Localization Heatmap</a:t>
            </a:r>
          </a:p>
          <a:p>
            <a:pPr marL="342900" indent="-342900">
              <a:lnSpc>
                <a:spcPct val="150000"/>
              </a:lnSpc>
              <a:buFont typeface="Arial" panose="020B0604020202020204" pitchFamily="34" charset="0"/>
              <a:buChar char="•"/>
            </a:pPr>
            <a:r>
              <a:rPr lang="en-US" sz="2200" dirty="0">
                <a:solidFill>
                  <a:schemeClr val="tx1"/>
                </a:solidFill>
              </a:rPr>
              <a:t>In the following, type and format of these measurement results are proposed and an application example is presented</a:t>
            </a:r>
            <a:endParaRPr lang="en-US" dirty="0">
              <a:solidFill>
                <a:schemeClr val="tx1"/>
              </a:solidFill>
            </a:endParaRPr>
          </a:p>
        </p:txBody>
      </p:sp>
    </p:spTree>
    <p:extLst>
      <p:ext uri="{BB962C8B-B14F-4D97-AF65-F5344CB8AC3E}">
        <p14:creationId xmlns:p14="http://schemas.microsoft.com/office/powerpoint/2010/main" val="2508882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r>
              <a:rPr lang="en-GB" dirty="0"/>
              <a:t>Slide </a:t>
            </a:r>
            <a:fld id="{06B781AF-4CCF-49B0-A572-DE54FBE5D942}" type="slidenum">
              <a:rPr lang="en-GB" smtClean="0"/>
              <a:pPr/>
              <a:t>4</a:t>
            </a:fld>
            <a:endParaRPr lang="en-GB" dirty="0"/>
          </a:p>
        </p:txBody>
      </p:sp>
      <p:sp>
        <p:nvSpPr>
          <p:cNvPr id="7" name="Rectangle 1"/>
          <p:cNvSpPr txBox="1">
            <a:spLocks noChangeArrowheads="1"/>
          </p:cNvSpPr>
          <p:nvPr/>
        </p:nvSpPr>
        <p:spPr bwMode="auto">
          <a:xfrm>
            <a:off x="911424" y="648199"/>
            <a:ext cx="10369152" cy="1066800"/>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kern="0" dirty="0">
                <a:solidFill>
                  <a:schemeClr val="tx1"/>
                </a:solidFill>
              </a:rPr>
              <a:t>Range Profile (RP) measurement</a:t>
            </a:r>
            <a:endParaRPr lang="en-GB" strike="sngStrike" kern="0" dirty="0">
              <a:solidFill>
                <a:schemeClr val="tx1"/>
              </a:solidFill>
            </a:endParaRPr>
          </a:p>
        </p:txBody>
      </p:sp>
      <p:sp>
        <p:nvSpPr>
          <p:cNvPr id="8" name="Rectangle 2"/>
          <p:cNvSpPr txBox="1">
            <a:spLocks noChangeArrowheads="1"/>
          </p:cNvSpPr>
          <p:nvPr/>
        </p:nvSpPr>
        <p:spPr>
          <a:xfrm>
            <a:off x="1127448" y="2276872"/>
            <a:ext cx="9577064" cy="3682752"/>
          </a:xfrm>
          <a:prstGeom prst="rect">
            <a:avLst/>
          </a:prstGeom>
          <a:ln/>
        </p:spPr>
        <p:txBody>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indent="0" algn="just">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dirty="0"/>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7AF53E58-C903-4103-A193-04DC0E79D01F}"/>
                  </a:ext>
                </a:extLst>
              </p:cNvPr>
              <p:cNvSpPr txBox="1"/>
              <p:nvPr/>
            </p:nvSpPr>
            <p:spPr>
              <a:xfrm>
                <a:off x="911424" y="1714999"/>
                <a:ext cx="7920880" cy="4845173"/>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000" b="1" dirty="0">
                    <a:solidFill>
                      <a:schemeClr val="tx1"/>
                    </a:solidFill>
                  </a:rPr>
                  <a:t>Type: </a:t>
                </a:r>
                <a:r>
                  <a:rPr lang="en-US" sz="2000" dirty="0">
                    <a:solidFill>
                      <a:schemeClr val="tx1"/>
                    </a:solidFill>
                  </a:rPr>
                  <a:t>Range Profile (RP) is the value of the reflected power versus the range relative to each Tx and Rx antenna pair (i.e., </a:t>
                </a:r>
                <a14:m>
                  <m:oMath xmlns:m="http://schemas.openxmlformats.org/officeDocument/2006/math">
                    <m:r>
                      <a:rPr lang="en-US" sz="2000" i="1" dirty="0" smtClean="0">
                        <a:solidFill>
                          <a:schemeClr val="tx1"/>
                        </a:solidFill>
                        <a:latin typeface="Cambria Math" panose="02040503050406030204" pitchFamily="18" charset="0"/>
                      </a:rPr>
                      <m:t>𝑅</m:t>
                    </m:r>
                    <m:r>
                      <a:rPr lang="fr-FR" sz="2000" b="0" i="1" dirty="0" smtClean="0">
                        <a:solidFill>
                          <a:schemeClr val="tx1"/>
                        </a:solidFill>
                        <a:latin typeface="Cambria Math" panose="02040503050406030204" pitchFamily="18" charset="0"/>
                      </a:rPr>
                      <m:t>𝑎𝑛𝑔𝑒</m:t>
                    </m:r>
                    <m:r>
                      <a:rPr lang="en-US" sz="2000" i="1" dirty="0" smtClean="0">
                        <a:solidFill>
                          <a:schemeClr val="tx1"/>
                        </a:solidFill>
                        <a:latin typeface="Cambria Math" panose="02040503050406030204" pitchFamily="18" charset="0"/>
                      </a:rPr>
                      <m:t>=</m:t>
                    </m:r>
                    <m:f>
                      <m:fPr>
                        <m:ctrlPr>
                          <a:rPr lang="fr-FR" sz="2000" b="0" i="1" dirty="0" smtClean="0">
                            <a:solidFill>
                              <a:schemeClr val="tx1"/>
                            </a:solidFill>
                            <a:latin typeface="Cambria Math" panose="02040503050406030204" pitchFamily="18" charset="0"/>
                          </a:rPr>
                        </m:ctrlPr>
                      </m:fPr>
                      <m:num>
                        <m:sSub>
                          <m:sSubPr>
                            <m:ctrlPr>
                              <a:rPr lang="en-US" sz="2000" i="1" dirty="0" smtClean="0">
                                <a:solidFill>
                                  <a:schemeClr val="tx1"/>
                                </a:solidFill>
                                <a:latin typeface="Cambria Math" panose="02040503050406030204" pitchFamily="18" charset="0"/>
                              </a:rPr>
                            </m:ctrlPr>
                          </m:sSubPr>
                          <m:e>
                            <m:r>
                              <a:rPr lang="en-US" sz="2000" i="1" dirty="0" smtClean="0">
                                <a:solidFill>
                                  <a:schemeClr val="tx1"/>
                                </a:solidFill>
                                <a:latin typeface="Cambria Math" panose="02040503050406030204" pitchFamily="18" charset="0"/>
                              </a:rPr>
                              <m:t>𝑅</m:t>
                            </m:r>
                          </m:e>
                          <m:sub>
                            <m:r>
                              <a:rPr lang="fr-FR" sz="2000" b="0" i="1" dirty="0" smtClean="0">
                                <a:solidFill>
                                  <a:schemeClr val="tx1"/>
                                </a:solidFill>
                                <a:latin typeface="Cambria Math" panose="02040503050406030204" pitchFamily="18" charset="0"/>
                              </a:rPr>
                              <m:t>𝑟𝑥</m:t>
                            </m:r>
                          </m:sub>
                        </m:sSub>
                        <m:r>
                          <a:rPr lang="fr-FR" sz="2000" b="0" i="1" dirty="0" smtClean="0">
                            <a:solidFill>
                              <a:schemeClr val="tx1"/>
                            </a:solidFill>
                            <a:latin typeface="Cambria Math" panose="02040503050406030204" pitchFamily="18" charset="0"/>
                          </a:rPr>
                          <m:t>+</m:t>
                        </m:r>
                        <m:sSub>
                          <m:sSubPr>
                            <m:ctrlPr>
                              <a:rPr lang="fr-FR" sz="2000" b="0" i="1" dirty="0" smtClean="0">
                                <a:solidFill>
                                  <a:schemeClr val="tx1"/>
                                </a:solidFill>
                                <a:latin typeface="Cambria Math" panose="02040503050406030204" pitchFamily="18" charset="0"/>
                              </a:rPr>
                            </m:ctrlPr>
                          </m:sSubPr>
                          <m:e>
                            <m:r>
                              <a:rPr lang="fr-FR" sz="2000" b="0" i="1" dirty="0" smtClean="0">
                                <a:solidFill>
                                  <a:schemeClr val="tx1"/>
                                </a:solidFill>
                                <a:latin typeface="Cambria Math" panose="02040503050406030204" pitchFamily="18" charset="0"/>
                              </a:rPr>
                              <m:t>𝑅</m:t>
                            </m:r>
                          </m:e>
                          <m:sub>
                            <m:r>
                              <a:rPr lang="fr-FR" sz="2000" b="0" i="1" dirty="0" smtClean="0">
                                <a:solidFill>
                                  <a:schemeClr val="tx1"/>
                                </a:solidFill>
                                <a:latin typeface="Cambria Math" panose="02040503050406030204" pitchFamily="18" charset="0"/>
                              </a:rPr>
                              <m:t>𝑡𝑥</m:t>
                            </m:r>
                          </m:sub>
                        </m:sSub>
                      </m:num>
                      <m:den>
                        <m:r>
                          <a:rPr lang="fr-FR" sz="2000" b="0" i="1" dirty="0" smtClean="0">
                            <a:solidFill>
                              <a:schemeClr val="tx1"/>
                            </a:solidFill>
                            <a:latin typeface="Cambria Math" panose="02040503050406030204" pitchFamily="18" charset="0"/>
                          </a:rPr>
                          <m:t>2</m:t>
                        </m:r>
                      </m:den>
                    </m:f>
                  </m:oMath>
                </a14:m>
                <a:r>
                  <a:rPr lang="en-US" sz="2000" dirty="0">
                    <a:solidFill>
                      <a:schemeClr val="tx1"/>
                    </a:solidFill>
                  </a:rPr>
                  <a:t>, where </a:t>
                </a:r>
                <a14:m>
                  <m:oMath xmlns:m="http://schemas.openxmlformats.org/officeDocument/2006/math">
                    <m:sSub>
                      <m:sSubPr>
                        <m:ctrlPr>
                          <a:rPr lang="en-US" sz="2000" i="1" dirty="0">
                            <a:solidFill>
                              <a:schemeClr val="tx1"/>
                            </a:solidFill>
                            <a:latin typeface="Cambria Math" panose="02040503050406030204" pitchFamily="18" charset="0"/>
                          </a:rPr>
                        </m:ctrlPr>
                      </m:sSubPr>
                      <m:e>
                        <m:r>
                          <a:rPr lang="en-US" sz="2000" i="1" dirty="0">
                            <a:solidFill>
                              <a:schemeClr val="tx1"/>
                            </a:solidFill>
                            <a:latin typeface="Cambria Math" panose="02040503050406030204" pitchFamily="18" charset="0"/>
                          </a:rPr>
                          <m:t>𝑅</m:t>
                        </m:r>
                      </m:e>
                      <m:sub>
                        <m:r>
                          <a:rPr lang="fr-FR" sz="2000" i="1" dirty="0">
                            <a:solidFill>
                              <a:schemeClr val="tx1"/>
                            </a:solidFill>
                            <a:latin typeface="Cambria Math" panose="02040503050406030204" pitchFamily="18" charset="0"/>
                          </a:rPr>
                          <m:t>𝑇𝑥</m:t>
                        </m:r>
                      </m:sub>
                    </m:sSub>
                  </m:oMath>
                </a14:m>
                <a:r>
                  <a:rPr lang="en-US" sz="2000" dirty="0">
                    <a:solidFill>
                      <a:schemeClr val="tx1"/>
                    </a:solidFill>
                  </a:rPr>
                  <a:t> is the distance from the transmitter to the target and </a:t>
                </a:r>
                <a14:m>
                  <m:oMath xmlns:m="http://schemas.openxmlformats.org/officeDocument/2006/math">
                    <m:sSub>
                      <m:sSubPr>
                        <m:ctrlPr>
                          <a:rPr lang="fr-FR" sz="2000" i="1" dirty="0">
                            <a:solidFill>
                              <a:schemeClr val="tx1"/>
                            </a:solidFill>
                            <a:latin typeface="Cambria Math" panose="02040503050406030204" pitchFamily="18" charset="0"/>
                          </a:rPr>
                        </m:ctrlPr>
                      </m:sSubPr>
                      <m:e>
                        <m:r>
                          <a:rPr lang="fr-FR" sz="2000" i="1" dirty="0">
                            <a:solidFill>
                              <a:schemeClr val="tx1"/>
                            </a:solidFill>
                            <a:latin typeface="Cambria Math" panose="02040503050406030204" pitchFamily="18" charset="0"/>
                          </a:rPr>
                          <m:t>𝑅</m:t>
                        </m:r>
                      </m:e>
                      <m:sub>
                        <m:r>
                          <a:rPr lang="fr-FR" sz="2000" i="1" dirty="0">
                            <a:solidFill>
                              <a:schemeClr val="tx1"/>
                            </a:solidFill>
                            <a:latin typeface="Cambria Math" panose="02040503050406030204" pitchFamily="18" charset="0"/>
                          </a:rPr>
                          <m:t>𝑅𝑥</m:t>
                        </m:r>
                      </m:sub>
                    </m:sSub>
                  </m:oMath>
                </a14:m>
                <a:r>
                  <a:rPr lang="en-US" sz="2000" dirty="0">
                    <a:solidFill>
                      <a:schemeClr val="tx1"/>
                    </a:solidFill>
                  </a:rPr>
                  <a:t>is the distance from the target to the receiver)</a:t>
                </a:r>
              </a:p>
              <a:p>
                <a:pPr marL="342900" indent="-342900">
                  <a:lnSpc>
                    <a:spcPct val="150000"/>
                  </a:lnSpc>
                  <a:buFont typeface="Arial" panose="020B0604020202020204" pitchFamily="34" charset="0"/>
                  <a:buChar char="•"/>
                </a:pPr>
                <a:r>
                  <a:rPr lang="en-US" sz="2000" dirty="0">
                    <a:solidFill>
                      <a:schemeClr val="tx1"/>
                    </a:solidFill>
                  </a:rPr>
                  <a:t>RP can be obtained using any radar type including Frequency Modulated Continuous Wave (FMCW) [2], Stepped-Frequency Continuous Wave (SFCW) [3] and Pulsed radar. </a:t>
                </a:r>
              </a:p>
              <a:p>
                <a:pPr marL="342900" indent="-342900">
                  <a:lnSpc>
                    <a:spcPct val="150000"/>
                  </a:lnSpc>
                  <a:buFont typeface="Arial" panose="020B0604020202020204" pitchFamily="34" charset="0"/>
                  <a:buChar char="•"/>
                </a:pPr>
                <a:r>
                  <a:rPr lang="en-US" sz="2000" b="1" dirty="0">
                    <a:solidFill>
                      <a:schemeClr val="tx1"/>
                    </a:solidFill>
                  </a:rPr>
                  <a:t>Format: </a:t>
                </a:r>
                <a:r>
                  <a:rPr lang="en-US" sz="2000" dirty="0">
                    <a:solidFill>
                      <a:schemeClr val="tx1"/>
                    </a:solidFill>
                  </a:rPr>
                  <a:t>RP can be represented as a two-columns table; the first column represents the range while the second one represents the reflected power by target(s) located at that range </a:t>
                </a:r>
                <a:endParaRPr lang="fr-FR" sz="2000" dirty="0">
                  <a:solidFill>
                    <a:schemeClr val="tx1"/>
                  </a:solidFill>
                </a:endParaRPr>
              </a:p>
            </p:txBody>
          </p:sp>
        </mc:Choice>
        <mc:Fallback xmlns="">
          <p:sp>
            <p:nvSpPr>
              <p:cNvPr id="2" name="TextBox 1">
                <a:extLst>
                  <a:ext uri="{FF2B5EF4-FFF2-40B4-BE49-F238E27FC236}">
                    <a16:creationId xmlns:a16="http://schemas.microsoft.com/office/drawing/2014/main" id="{7AF53E58-C903-4103-A193-04DC0E79D01F}"/>
                  </a:ext>
                </a:extLst>
              </p:cNvPr>
              <p:cNvSpPr txBox="1">
                <a:spLocks noRot="1" noChangeAspect="1" noMove="1" noResize="1" noEditPoints="1" noAdjustHandles="1" noChangeArrowheads="1" noChangeShapeType="1" noTextEdit="1"/>
              </p:cNvSpPr>
              <p:nvPr/>
            </p:nvSpPr>
            <p:spPr>
              <a:xfrm>
                <a:off x="911424" y="1714999"/>
                <a:ext cx="7920880" cy="4845173"/>
              </a:xfrm>
              <a:prstGeom prst="rect">
                <a:avLst/>
              </a:prstGeom>
              <a:blipFill>
                <a:blip r:embed="rId3"/>
                <a:stretch>
                  <a:fillRect l="-693" r="-1463" b="-1258"/>
                </a:stretch>
              </a:blipFill>
            </p:spPr>
            <p:txBody>
              <a:bodyPr/>
              <a:lstStyle/>
              <a:p>
                <a:r>
                  <a:rPr lang="fr-FR">
                    <a:noFill/>
                  </a:rPr>
                  <a:t> </a:t>
                </a:r>
              </a:p>
            </p:txBody>
          </p:sp>
        </mc:Fallback>
      </mc:AlternateContent>
      <p:pic>
        <p:nvPicPr>
          <p:cNvPr id="4" name="Picture 3">
            <a:extLst>
              <a:ext uri="{FF2B5EF4-FFF2-40B4-BE49-F238E27FC236}">
                <a16:creationId xmlns:a16="http://schemas.microsoft.com/office/drawing/2014/main" id="{5B83C676-AA76-4E01-88B9-97B4B026F1B5}"/>
              </a:ext>
            </a:extLst>
          </p:cNvPr>
          <p:cNvPicPr>
            <a:picLocks noChangeAspect="1"/>
          </p:cNvPicPr>
          <p:nvPr/>
        </p:nvPicPr>
        <p:blipFill>
          <a:blip r:embed="rId4"/>
          <a:stretch>
            <a:fillRect/>
          </a:stretch>
        </p:blipFill>
        <p:spPr>
          <a:xfrm>
            <a:off x="9024425" y="1412776"/>
            <a:ext cx="3133616" cy="2310584"/>
          </a:xfrm>
          <a:prstGeom prst="rect">
            <a:avLst/>
          </a:prstGeom>
        </p:spPr>
      </p:pic>
    </p:spTree>
    <p:extLst>
      <p:ext uri="{BB962C8B-B14F-4D97-AF65-F5344CB8AC3E}">
        <p14:creationId xmlns:p14="http://schemas.microsoft.com/office/powerpoint/2010/main" val="2975199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a:xfrm>
            <a:off x="5807968" y="6494463"/>
            <a:ext cx="704849" cy="363537"/>
          </a:xfrm>
        </p:spPr>
        <p:txBody>
          <a:bodyPr/>
          <a:lstStyle/>
          <a:p>
            <a:r>
              <a:rPr lang="en-GB" dirty="0"/>
              <a:t>Slide </a:t>
            </a:r>
            <a:fld id="{06B781AF-4CCF-49B0-A572-DE54FBE5D942}" type="slidenum">
              <a:rPr lang="en-GB" smtClean="0"/>
              <a:pPr/>
              <a:t>5</a:t>
            </a:fld>
            <a:endParaRPr lang="en-GB" dirty="0"/>
          </a:p>
        </p:txBody>
      </p:sp>
      <p:sp>
        <p:nvSpPr>
          <p:cNvPr id="7" name="Rectangle 1"/>
          <p:cNvSpPr txBox="1">
            <a:spLocks noChangeArrowheads="1"/>
          </p:cNvSpPr>
          <p:nvPr/>
        </p:nvSpPr>
        <p:spPr bwMode="auto">
          <a:xfrm>
            <a:off x="911424" y="485222"/>
            <a:ext cx="10369152" cy="1066800"/>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kern="0" dirty="0">
                <a:solidFill>
                  <a:schemeClr val="tx1"/>
                </a:solidFill>
              </a:rPr>
              <a:t>Localization Heatmap measurement</a:t>
            </a:r>
            <a:endParaRPr lang="en-GB" strike="sngStrike" kern="0" dirty="0">
              <a:solidFill>
                <a:schemeClr val="tx1"/>
              </a:solidFill>
            </a:endParaRPr>
          </a:p>
        </p:txBody>
      </p:sp>
      <p:sp>
        <p:nvSpPr>
          <p:cNvPr id="8" name="Rectangle 2"/>
          <p:cNvSpPr txBox="1">
            <a:spLocks noChangeArrowheads="1"/>
          </p:cNvSpPr>
          <p:nvPr/>
        </p:nvSpPr>
        <p:spPr>
          <a:xfrm>
            <a:off x="1127448" y="2276872"/>
            <a:ext cx="9577064" cy="3682752"/>
          </a:xfrm>
          <a:prstGeom prst="rect">
            <a:avLst/>
          </a:prstGeom>
          <a:ln/>
        </p:spPr>
        <p:txBody>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indent="0" algn="just">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dirty="0"/>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7AF53E58-C903-4103-A193-04DC0E79D01F}"/>
                  </a:ext>
                </a:extLst>
              </p:cNvPr>
              <p:cNvSpPr txBox="1"/>
              <p:nvPr/>
            </p:nvSpPr>
            <p:spPr>
              <a:xfrm>
                <a:off x="885603" y="1844824"/>
                <a:ext cx="10369152" cy="4577985"/>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1400" dirty="0">
                    <a:solidFill>
                      <a:schemeClr val="tx1"/>
                    </a:solidFill>
                  </a:rPr>
                  <a:t>Two types of localization heatmap measurements could be defined </a:t>
                </a:r>
              </a:p>
              <a:p>
                <a:pPr marL="342900" indent="-342900">
                  <a:lnSpc>
                    <a:spcPct val="150000"/>
                  </a:lnSpc>
                  <a:buFont typeface="Arial" panose="020B0604020202020204" pitchFamily="34" charset="0"/>
                  <a:buChar char="•"/>
                </a:pPr>
                <a:r>
                  <a:rPr lang="en-US" sz="1400" b="1" dirty="0">
                    <a:solidFill>
                      <a:schemeClr val="tx1"/>
                    </a:solidFill>
                  </a:rPr>
                  <a:t>Type 1: </a:t>
                </a:r>
                <a:r>
                  <a:rPr lang="en-US" sz="1400" dirty="0">
                    <a:solidFill>
                      <a:schemeClr val="tx1"/>
                    </a:solidFill>
                  </a:rPr>
                  <a:t>2D Localization Heatmap in a fixed plane (e.g., horizontal plane) is the value of the targets’ reflected power versus its location in that plane for each (Tx, Rx) couple. </a:t>
                </a:r>
              </a:p>
              <a:p>
                <a:pPr marL="342900" indent="-342900">
                  <a:lnSpc>
                    <a:spcPct val="150000"/>
                  </a:lnSpc>
                  <a:buFont typeface="Arial" panose="020B0604020202020204" pitchFamily="34" charset="0"/>
                  <a:buChar char="•"/>
                </a:pPr>
                <a:r>
                  <a:rPr lang="en-US" sz="1400" b="1" dirty="0">
                    <a:solidFill>
                      <a:schemeClr val="tx1"/>
                    </a:solidFill>
                  </a:rPr>
                  <a:t>Format 1</a:t>
                </a:r>
                <a:r>
                  <a:rPr lang="en-US" sz="1400" dirty="0">
                    <a:solidFill>
                      <a:schemeClr val="tx1"/>
                    </a:solidFill>
                  </a:rPr>
                  <a:t>: can be represented as an 𝑁𝑥𝑀 table; where 𝑁 is the number of points in the first dimension and 𝑀 is the number of points in the second dimension. </a:t>
                </a:r>
              </a:p>
              <a:p>
                <a:pPr marL="342900" indent="-342900">
                  <a:lnSpc>
                    <a:spcPct val="150000"/>
                  </a:lnSpc>
                  <a:buFont typeface="Arial" panose="020B0604020202020204" pitchFamily="34" charset="0"/>
                  <a:buChar char="•"/>
                </a:pPr>
                <a:endParaRPr lang="en-US" sz="1400" dirty="0">
                  <a:solidFill>
                    <a:schemeClr val="tx1"/>
                  </a:solidFill>
                </a:endParaRPr>
              </a:p>
              <a:p>
                <a:pPr marL="342900" indent="-342900">
                  <a:lnSpc>
                    <a:spcPct val="150000"/>
                  </a:lnSpc>
                  <a:buFont typeface="Arial" panose="020B0604020202020204" pitchFamily="34" charset="0"/>
                  <a:buChar char="•"/>
                </a:pPr>
                <a:r>
                  <a:rPr lang="en-US" sz="1400" b="1" dirty="0">
                    <a:solidFill>
                      <a:schemeClr val="tx1"/>
                    </a:solidFill>
                  </a:rPr>
                  <a:t>Type 2</a:t>
                </a:r>
                <a:r>
                  <a:rPr lang="en-US" sz="1400" dirty="0">
                    <a:solidFill>
                      <a:schemeClr val="tx1"/>
                    </a:solidFill>
                  </a:rPr>
                  <a:t>: 3D Localization in the space is the value of the targets’ reflected power versus its location in that space for each (Tx, Rx) couple. (Worth to notice that a 3D Localization heatmap is made of co-centered ellipsoids having the common Tx and Rx as foci)</a:t>
                </a:r>
              </a:p>
              <a:p>
                <a:pPr marL="342900" indent="-342900">
                  <a:lnSpc>
                    <a:spcPct val="150000"/>
                  </a:lnSpc>
                  <a:buFont typeface="Arial" panose="020B0604020202020204" pitchFamily="34" charset="0"/>
                  <a:buChar char="•"/>
                </a:pPr>
                <a:r>
                  <a:rPr lang="en-US" sz="1400" b="1" dirty="0">
                    <a:solidFill>
                      <a:schemeClr val="tx1"/>
                    </a:solidFill>
                  </a:rPr>
                  <a:t>Format 2: </a:t>
                </a:r>
                <a:r>
                  <a:rPr lang="en-US" sz="1400" dirty="0">
                    <a:solidFill>
                      <a:schemeClr val="tx1"/>
                    </a:solidFill>
                  </a:rPr>
                  <a:t>3D localization heatmap can be represented as</a:t>
                </a:r>
                <a14:m>
                  <m:oMath xmlns:m="http://schemas.openxmlformats.org/officeDocument/2006/math">
                    <m:r>
                      <a:rPr lang="en-US" sz="1400" i="1" dirty="0" smtClean="0">
                        <a:solidFill>
                          <a:schemeClr val="tx1"/>
                        </a:solidFill>
                        <a:latin typeface="Cambria Math" panose="02040503050406030204" pitchFamily="18" charset="0"/>
                      </a:rPr>
                      <m:t> </m:t>
                    </m:r>
                    <m:r>
                      <a:rPr lang="en-US" sz="1400" i="1" dirty="0" smtClean="0">
                        <a:solidFill>
                          <a:schemeClr val="tx1"/>
                        </a:solidFill>
                        <a:latin typeface="Cambria Math" panose="02040503050406030204" pitchFamily="18" charset="0"/>
                      </a:rPr>
                      <m:t>𝐿</m:t>
                    </m:r>
                  </m:oMath>
                </a14:m>
                <a:r>
                  <a:rPr lang="en-US" sz="1400" dirty="0">
                    <a:solidFill>
                      <a:schemeClr val="tx1"/>
                    </a:solidFill>
                  </a:rPr>
                  <a:t> tables of dimensions </a:t>
                </a:r>
                <a14:m>
                  <m:oMath xmlns:m="http://schemas.openxmlformats.org/officeDocument/2006/math">
                    <m:r>
                      <a:rPr lang="en-US" sz="1400" i="1" dirty="0">
                        <a:solidFill>
                          <a:schemeClr val="tx1"/>
                        </a:solidFill>
                        <a:latin typeface="Cambria Math" panose="02040503050406030204" pitchFamily="18" charset="0"/>
                      </a:rPr>
                      <m:t>𝑁𝑥𝑀</m:t>
                    </m:r>
                  </m:oMath>
                </a14:m>
                <a:r>
                  <a:rPr lang="en-US" sz="1400" dirty="0">
                    <a:solidFill>
                      <a:schemeClr val="tx1"/>
                    </a:solidFill>
                  </a:rPr>
                  <a:t>, where </a:t>
                </a:r>
                <a14:m>
                  <m:oMath xmlns:m="http://schemas.openxmlformats.org/officeDocument/2006/math">
                    <m:r>
                      <a:rPr lang="en-US" sz="1400" i="1" dirty="0">
                        <a:solidFill>
                          <a:schemeClr val="tx1"/>
                        </a:solidFill>
                        <a:latin typeface="Cambria Math" panose="02040503050406030204" pitchFamily="18" charset="0"/>
                      </a:rPr>
                      <m:t>𝐿</m:t>
                    </m:r>
                  </m:oMath>
                </a14:m>
                <a:r>
                  <a:rPr lang="en-US" sz="1400" dirty="0">
                    <a:solidFill>
                      <a:schemeClr val="tx1"/>
                    </a:solidFill>
                  </a:rPr>
                  <a:t> is the number of points in the third dimension</a:t>
                </a:r>
              </a:p>
              <a:p>
                <a:pPr marL="342900" indent="-342900">
                  <a:lnSpc>
                    <a:spcPct val="150000"/>
                  </a:lnSpc>
                  <a:buFont typeface="Arial" panose="020B0604020202020204" pitchFamily="34" charset="0"/>
                  <a:buChar char="•"/>
                </a:pPr>
                <a:endParaRPr lang="en-US" sz="1400" dirty="0">
                  <a:solidFill>
                    <a:schemeClr val="tx1"/>
                  </a:solidFill>
                </a:endParaRPr>
              </a:p>
              <a:p>
                <a:pPr marL="342900" indent="-342900">
                  <a:lnSpc>
                    <a:spcPct val="150000"/>
                  </a:lnSpc>
                  <a:buFont typeface="Arial" panose="020B0604020202020204" pitchFamily="34" charset="0"/>
                  <a:buChar char="•"/>
                </a:pPr>
                <a:r>
                  <a:rPr lang="en-US" sz="1400" dirty="0">
                    <a:solidFill>
                      <a:schemeClr val="tx1"/>
                    </a:solidFill>
                  </a:rPr>
                  <a:t>It should be noted that, in the case where Localization Heatmap is required as a measurement result, a common grid is communicated by the AP to all the STAs participating in the sensing session. Meaning that all the STAs use the same plane or space for calculating their respective Heatmaps. </a:t>
                </a:r>
              </a:p>
            </p:txBody>
          </p:sp>
        </mc:Choice>
        <mc:Fallback xmlns="">
          <p:sp>
            <p:nvSpPr>
              <p:cNvPr id="2" name="TextBox 1">
                <a:extLst>
                  <a:ext uri="{FF2B5EF4-FFF2-40B4-BE49-F238E27FC236}">
                    <a16:creationId xmlns:a16="http://schemas.microsoft.com/office/drawing/2014/main" id="{7AF53E58-C903-4103-A193-04DC0E79D01F}"/>
                  </a:ext>
                </a:extLst>
              </p:cNvPr>
              <p:cNvSpPr txBox="1">
                <a:spLocks noRot="1" noChangeAspect="1" noMove="1" noResize="1" noEditPoints="1" noAdjustHandles="1" noChangeArrowheads="1" noChangeShapeType="1" noTextEdit="1"/>
              </p:cNvSpPr>
              <p:nvPr/>
            </p:nvSpPr>
            <p:spPr>
              <a:xfrm>
                <a:off x="885603" y="1844824"/>
                <a:ext cx="10369152" cy="4577985"/>
              </a:xfrm>
              <a:prstGeom prst="rect">
                <a:avLst/>
              </a:prstGeom>
              <a:blipFill>
                <a:blip r:embed="rId3"/>
                <a:stretch>
                  <a:fillRect l="-59" r="-118" b="-399"/>
                </a:stretch>
              </a:blipFill>
            </p:spPr>
            <p:txBody>
              <a:bodyPr/>
              <a:lstStyle/>
              <a:p>
                <a:r>
                  <a:rPr lang="fr-FR">
                    <a:noFill/>
                  </a:rPr>
                  <a:t> </a:t>
                </a:r>
              </a:p>
            </p:txBody>
          </p:sp>
        </mc:Fallback>
      </mc:AlternateContent>
    </p:spTree>
    <p:extLst>
      <p:ext uri="{BB962C8B-B14F-4D97-AF65-F5344CB8AC3E}">
        <p14:creationId xmlns:p14="http://schemas.microsoft.com/office/powerpoint/2010/main" val="1849290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r>
              <a:rPr lang="en-GB" dirty="0"/>
              <a:t>Slide </a:t>
            </a:r>
            <a:fld id="{06B781AF-4CCF-49B0-A572-DE54FBE5D942}" type="slidenum">
              <a:rPr lang="en-GB" smtClean="0"/>
              <a:pPr/>
              <a:t>6</a:t>
            </a:fld>
            <a:endParaRPr lang="en-GB" dirty="0"/>
          </a:p>
        </p:txBody>
      </p:sp>
      <p:sp>
        <p:nvSpPr>
          <p:cNvPr id="7" name="Rectangle 1"/>
          <p:cNvSpPr txBox="1">
            <a:spLocks noChangeArrowheads="1"/>
          </p:cNvSpPr>
          <p:nvPr/>
        </p:nvSpPr>
        <p:spPr bwMode="auto">
          <a:xfrm>
            <a:off x="61066" y="511026"/>
            <a:ext cx="12169352" cy="1066800"/>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kern="0" dirty="0">
                <a:solidFill>
                  <a:schemeClr val="tx1"/>
                </a:solidFill>
              </a:rPr>
              <a:t>Use Case Example JCS, Approach</a:t>
            </a:r>
          </a:p>
        </p:txBody>
      </p:sp>
      <p:sp>
        <p:nvSpPr>
          <p:cNvPr id="8" name="Rectangle 2"/>
          <p:cNvSpPr txBox="1">
            <a:spLocks noChangeArrowheads="1"/>
          </p:cNvSpPr>
          <p:nvPr/>
        </p:nvSpPr>
        <p:spPr>
          <a:xfrm>
            <a:off x="1127448" y="2276872"/>
            <a:ext cx="9577064" cy="3682752"/>
          </a:xfrm>
          <a:prstGeom prst="rect">
            <a:avLst/>
          </a:prstGeom>
          <a:ln/>
        </p:spPr>
        <p:txBody>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indent="0" algn="just">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dirty="0"/>
          </a:p>
        </p:txBody>
      </p:sp>
      <p:sp>
        <p:nvSpPr>
          <p:cNvPr id="2" name="TextBox 1">
            <a:extLst>
              <a:ext uri="{FF2B5EF4-FFF2-40B4-BE49-F238E27FC236}">
                <a16:creationId xmlns:a16="http://schemas.microsoft.com/office/drawing/2014/main" id="{7AF53E58-C903-4103-A193-04DC0E79D01F}"/>
              </a:ext>
            </a:extLst>
          </p:cNvPr>
          <p:cNvSpPr txBox="1"/>
          <p:nvPr/>
        </p:nvSpPr>
        <p:spPr>
          <a:xfrm>
            <a:off x="911424" y="1532604"/>
            <a:ext cx="10441160" cy="3002745"/>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1600" dirty="0">
                <a:solidFill>
                  <a:schemeClr val="tx1"/>
                </a:solidFill>
              </a:rPr>
              <a:t>In [3], we presented a method for Joint Communication and Sensing (JCS) in OFDMA systems </a:t>
            </a:r>
          </a:p>
          <a:p>
            <a:pPr marL="342900" indent="-342900">
              <a:lnSpc>
                <a:spcPct val="150000"/>
              </a:lnSpc>
              <a:buFont typeface="Arial" panose="020B0604020202020204" pitchFamily="34" charset="0"/>
              <a:buChar char="•"/>
            </a:pPr>
            <a:r>
              <a:rPr lang="en-US" sz="1600" dirty="0">
                <a:solidFill>
                  <a:schemeClr val="tx1"/>
                </a:solidFill>
              </a:rPr>
              <a:t>This method explored the flexibility of frequency-time resource allocation in OFDMA systems to generate a Stepped Frequency Continuous Wave (SFCW)-like radar waveform</a:t>
            </a:r>
          </a:p>
          <a:p>
            <a:pPr marL="342900" indent="-342900">
              <a:lnSpc>
                <a:spcPct val="150000"/>
              </a:lnSpc>
              <a:buFont typeface="Arial" panose="020B0604020202020204" pitchFamily="34" charset="0"/>
              <a:buChar char="•"/>
            </a:pPr>
            <a:r>
              <a:rPr lang="en-US" sz="1600" dirty="0">
                <a:solidFill>
                  <a:schemeClr val="tx1"/>
                </a:solidFill>
              </a:rPr>
              <a:t>By doing radar signal processing on the received echo of the transmitted SFCW waveform, Range Profile (RP) is obtained</a:t>
            </a:r>
          </a:p>
          <a:p>
            <a:pPr marL="342900" indent="-342900">
              <a:lnSpc>
                <a:spcPct val="150000"/>
              </a:lnSpc>
              <a:buFont typeface="Arial" panose="020B0604020202020204" pitchFamily="34" charset="0"/>
              <a:buChar char="•"/>
            </a:pPr>
            <a:r>
              <a:rPr lang="en-US" sz="1600" dirty="0">
                <a:solidFill>
                  <a:schemeClr val="tx1"/>
                </a:solidFill>
              </a:rPr>
              <a:t>Then, the obtained RPs are used for targets’ localization through a collaborative multi-static RADAR method</a:t>
            </a:r>
          </a:p>
          <a:p>
            <a:pPr marL="342900" indent="-342900">
              <a:lnSpc>
                <a:spcPct val="150000"/>
              </a:lnSpc>
              <a:buFont typeface="Arial" panose="020B0604020202020204" pitchFamily="34" charset="0"/>
              <a:buChar char="•"/>
            </a:pPr>
            <a:r>
              <a:rPr lang="en-US" sz="1600" dirty="0">
                <a:solidFill>
                  <a:schemeClr val="tx1"/>
                </a:solidFill>
              </a:rPr>
              <a:t>To support the collaborative multi-static RADAR method, range or/ and localization measurement results should be reported</a:t>
            </a:r>
          </a:p>
        </p:txBody>
      </p:sp>
      <p:grpSp>
        <p:nvGrpSpPr>
          <p:cNvPr id="4" name="Group 3">
            <a:extLst>
              <a:ext uri="{FF2B5EF4-FFF2-40B4-BE49-F238E27FC236}">
                <a16:creationId xmlns:a16="http://schemas.microsoft.com/office/drawing/2014/main" id="{C13436D0-5BE6-41FE-A7CB-55C0664DDBD4}"/>
              </a:ext>
            </a:extLst>
          </p:cNvPr>
          <p:cNvGrpSpPr/>
          <p:nvPr/>
        </p:nvGrpSpPr>
        <p:grpSpPr>
          <a:xfrm>
            <a:off x="767408" y="4563616"/>
            <a:ext cx="11280576" cy="1961728"/>
            <a:chOff x="911424" y="2778651"/>
            <a:chExt cx="11280576" cy="1961728"/>
          </a:xfrm>
        </p:grpSpPr>
        <p:pic>
          <p:nvPicPr>
            <p:cNvPr id="10" name="Picture 9" descr="A picture containing clock&#10;&#10;Description automatically generated">
              <a:extLst>
                <a:ext uri="{FF2B5EF4-FFF2-40B4-BE49-F238E27FC236}">
                  <a16:creationId xmlns:a16="http://schemas.microsoft.com/office/drawing/2014/main" id="{84124B6E-B2E2-4918-ADA4-594751D234F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4564"/>
            <a:stretch/>
          </p:blipFill>
          <p:spPr bwMode="auto">
            <a:xfrm>
              <a:off x="911424" y="2781799"/>
              <a:ext cx="2880000" cy="1685696"/>
            </a:xfrm>
            <a:prstGeom prst="rect">
              <a:avLst/>
            </a:prstGeom>
            <a:ln>
              <a:noFill/>
            </a:ln>
            <a:extLst>
              <a:ext uri="{53640926-AAD7-44D8-BBD7-CCE9431645EC}">
                <a14:shadowObscured xmlns:a14="http://schemas.microsoft.com/office/drawing/2010/main"/>
              </a:ext>
            </a:extLst>
          </p:spPr>
        </p:pic>
        <p:pic>
          <p:nvPicPr>
            <p:cNvPr id="16" name="Picture 15">
              <a:extLst>
                <a:ext uri="{FF2B5EF4-FFF2-40B4-BE49-F238E27FC236}">
                  <a16:creationId xmlns:a16="http://schemas.microsoft.com/office/drawing/2014/main" id="{73989DC7-395C-4E4E-9A3B-5A576D5EB8B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91424" y="2781799"/>
              <a:ext cx="3240000" cy="1818258"/>
            </a:xfrm>
            <a:prstGeom prst="rect">
              <a:avLst/>
            </a:prstGeom>
            <a:noFill/>
          </p:spPr>
        </p:pic>
        <p:pic>
          <p:nvPicPr>
            <p:cNvPr id="17" name="Picture 16" descr="A picture containing chart&#10;&#10;Description automatically generated">
              <a:extLst>
                <a:ext uri="{FF2B5EF4-FFF2-40B4-BE49-F238E27FC236}">
                  <a16:creationId xmlns:a16="http://schemas.microsoft.com/office/drawing/2014/main" id="{CF205F83-2DEB-41FA-81FB-49C34F10502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31424" y="2778651"/>
              <a:ext cx="3240000" cy="1821406"/>
            </a:xfrm>
            <a:prstGeom prst="rect">
              <a:avLst/>
            </a:prstGeom>
          </p:spPr>
        </p:pic>
        <p:sp>
          <p:nvSpPr>
            <p:cNvPr id="18" name="TextBox 17">
              <a:extLst>
                <a:ext uri="{FF2B5EF4-FFF2-40B4-BE49-F238E27FC236}">
                  <a16:creationId xmlns:a16="http://schemas.microsoft.com/office/drawing/2014/main" id="{BE0827AF-0AAF-4B93-AF08-1975D3214D4E}"/>
                </a:ext>
              </a:extLst>
            </p:cNvPr>
            <p:cNvSpPr txBox="1"/>
            <p:nvPr/>
          </p:nvSpPr>
          <p:spPr>
            <a:xfrm>
              <a:off x="1055440" y="4478769"/>
              <a:ext cx="9476184" cy="261610"/>
            </a:xfrm>
            <a:prstGeom prst="rect">
              <a:avLst/>
            </a:prstGeom>
            <a:noFill/>
          </p:spPr>
          <p:txBody>
            <a:bodyPr wrap="square" rtlCol="0">
              <a:spAutoFit/>
            </a:bodyPr>
            <a:lstStyle/>
            <a:p>
              <a:r>
                <a:rPr lang="fr-FR" sz="1100" dirty="0">
                  <a:solidFill>
                    <a:schemeClr val="tx1"/>
                  </a:solidFill>
                </a:rPr>
                <a:t>SFCW </a:t>
              </a:r>
              <a:r>
                <a:rPr lang="fr-FR" sz="1100" dirty="0" err="1">
                  <a:solidFill>
                    <a:schemeClr val="tx1"/>
                  </a:solidFill>
                </a:rPr>
                <a:t>waveform</a:t>
              </a:r>
              <a:r>
                <a:rPr lang="fr-FR" sz="1100" dirty="0">
                  <a:solidFill>
                    <a:schemeClr val="tx1"/>
                  </a:solidFill>
                </a:rPr>
                <a:t>						1 RU/Ts (long </a:t>
              </a:r>
              <a:r>
                <a:rPr lang="fr-FR" sz="1100" dirty="0" err="1">
                  <a:solidFill>
                    <a:schemeClr val="tx1"/>
                  </a:solidFill>
                </a:rPr>
                <a:t>sweeping</a:t>
              </a:r>
              <a:r>
                <a:rPr lang="fr-FR" sz="1100" dirty="0">
                  <a:solidFill>
                    <a:schemeClr val="tx1"/>
                  </a:solidFill>
                </a:rPr>
                <a:t> time)				2 </a:t>
              </a:r>
              <a:r>
                <a:rPr lang="fr-FR" sz="1100" dirty="0" err="1">
                  <a:solidFill>
                    <a:schemeClr val="tx1"/>
                  </a:solidFill>
                </a:rPr>
                <a:t>RUs</a:t>
              </a:r>
              <a:r>
                <a:rPr lang="fr-FR" sz="1100" dirty="0">
                  <a:solidFill>
                    <a:schemeClr val="tx1"/>
                  </a:solidFill>
                </a:rPr>
                <a:t>/ Ts (shorter </a:t>
              </a:r>
              <a:r>
                <a:rPr lang="fr-FR" sz="1100" dirty="0" err="1">
                  <a:solidFill>
                    <a:schemeClr val="tx1"/>
                  </a:solidFill>
                </a:rPr>
                <a:t>sweeping</a:t>
              </a:r>
              <a:r>
                <a:rPr lang="fr-FR" sz="1100" dirty="0">
                  <a:solidFill>
                    <a:schemeClr val="tx1"/>
                  </a:solidFill>
                </a:rPr>
                <a:t> time)</a:t>
              </a:r>
            </a:p>
          </p:txBody>
        </p:sp>
        <p:sp>
          <p:nvSpPr>
            <p:cNvPr id="19" name="TextBox 18">
              <a:extLst>
                <a:ext uri="{FF2B5EF4-FFF2-40B4-BE49-F238E27FC236}">
                  <a16:creationId xmlns:a16="http://schemas.microsoft.com/office/drawing/2014/main" id="{EC35E5C9-6B51-4324-9016-189AAF4A87E2}"/>
                </a:ext>
              </a:extLst>
            </p:cNvPr>
            <p:cNvSpPr txBox="1"/>
            <p:nvPr/>
          </p:nvSpPr>
          <p:spPr>
            <a:xfrm>
              <a:off x="9829800" y="3200202"/>
              <a:ext cx="2362200" cy="1107996"/>
            </a:xfrm>
            <a:prstGeom prst="rect">
              <a:avLst/>
            </a:prstGeom>
            <a:noFill/>
          </p:spPr>
          <p:txBody>
            <a:bodyPr wrap="square" rtlCol="0">
              <a:spAutoFit/>
            </a:bodyPr>
            <a:lstStyle/>
            <a:p>
              <a:pPr marL="171450" indent="-171450">
                <a:buFont typeface="Arial" panose="020B0604020202020204" pitchFamily="34" charset="0"/>
                <a:buChar char="•"/>
              </a:pPr>
              <a:r>
                <a:rPr lang="en-US" sz="1100" dirty="0">
                  <a:solidFill>
                    <a:schemeClr val="tx1"/>
                  </a:solidFill>
                </a:rPr>
                <a:t>Every colored block represents a Resource Unit (RU)</a:t>
              </a:r>
            </a:p>
            <a:p>
              <a:pPr marL="171450" indent="-171450">
                <a:buFont typeface="Arial" panose="020B0604020202020204" pitchFamily="34" charset="0"/>
                <a:buChar char="•"/>
              </a:pPr>
              <a:r>
                <a:rPr lang="en-US" sz="1100" dirty="0">
                  <a:solidFill>
                    <a:schemeClr val="tx1"/>
                  </a:solidFill>
                </a:rPr>
                <a:t>Different users’ RUs are given in different colors</a:t>
              </a:r>
            </a:p>
            <a:p>
              <a:pPr marL="171450" indent="-171450">
                <a:buFont typeface="Arial" panose="020B0604020202020204" pitchFamily="34" charset="0"/>
                <a:buChar char="•"/>
              </a:pPr>
              <a:r>
                <a:rPr lang="en-US" sz="1100" dirty="0">
                  <a:solidFill>
                    <a:schemeClr val="tx1"/>
                  </a:solidFill>
                </a:rPr>
                <a:t>The red RUs are used for JCS using SFCW -like waveform</a:t>
              </a:r>
            </a:p>
          </p:txBody>
        </p:sp>
      </p:grpSp>
    </p:spTree>
    <p:extLst>
      <p:ext uri="{BB962C8B-B14F-4D97-AF65-F5344CB8AC3E}">
        <p14:creationId xmlns:p14="http://schemas.microsoft.com/office/powerpoint/2010/main" val="1908129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r>
              <a:rPr lang="en-GB" dirty="0"/>
              <a:t>Slide </a:t>
            </a:r>
            <a:fld id="{06B781AF-4CCF-49B0-A572-DE54FBE5D942}" type="slidenum">
              <a:rPr lang="en-GB" smtClean="0"/>
              <a:pPr/>
              <a:t>7</a:t>
            </a:fld>
            <a:endParaRPr lang="en-GB" dirty="0"/>
          </a:p>
        </p:txBody>
      </p:sp>
      <p:sp>
        <p:nvSpPr>
          <p:cNvPr id="7" name="Rectangle 1"/>
          <p:cNvSpPr txBox="1">
            <a:spLocks noChangeArrowheads="1"/>
          </p:cNvSpPr>
          <p:nvPr/>
        </p:nvSpPr>
        <p:spPr bwMode="auto">
          <a:xfrm>
            <a:off x="0" y="648199"/>
            <a:ext cx="12192000" cy="1066800"/>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kern="0" dirty="0">
                <a:solidFill>
                  <a:schemeClr val="tx1"/>
                </a:solidFill>
              </a:rPr>
              <a:t>Use Case Example JCS, Localization Method– 1/3</a:t>
            </a:r>
          </a:p>
        </p:txBody>
      </p:sp>
      <p:sp>
        <p:nvSpPr>
          <p:cNvPr id="8" name="Rectangle 2"/>
          <p:cNvSpPr txBox="1">
            <a:spLocks noChangeArrowheads="1"/>
          </p:cNvSpPr>
          <p:nvPr/>
        </p:nvSpPr>
        <p:spPr>
          <a:xfrm>
            <a:off x="1127448" y="2276872"/>
            <a:ext cx="9577064" cy="3682752"/>
          </a:xfrm>
          <a:prstGeom prst="rect">
            <a:avLst/>
          </a:prstGeom>
          <a:ln/>
        </p:spPr>
        <p:txBody>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indent="0" algn="just">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dirty="0"/>
          </a:p>
        </p:txBody>
      </p:sp>
      <p:sp>
        <p:nvSpPr>
          <p:cNvPr id="2" name="TextBox 1">
            <a:extLst>
              <a:ext uri="{FF2B5EF4-FFF2-40B4-BE49-F238E27FC236}">
                <a16:creationId xmlns:a16="http://schemas.microsoft.com/office/drawing/2014/main" id="{7AF53E58-C903-4103-A193-04DC0E79D01F}"/>
              </a:ext>
            </a:extLst>
          </p:cNvPr>
          <p:cNvSpPr txBox="1"/>
          <p:nvPr/>
        </p:nvSpPr>
        <p:spPr>
          <a:xfrm>
            <a:off x="882488" y="1696032"/>
            <a:ext cx="10369152" cy="2165016"/>
          </a:xfrm>
          <a:prstGeom prst="rect">
            <a:avLst/>
          </a:prstGeom>
          <a:noFill/>
        </p:spPr>
        <p:txBody>
          <a:bodyPr wrap="square" rtlCol="0">
            <a:spAutoFit/>
          </a:bodyPr>
          <a:lstStyle/>
          <a:p>
            <a:pPr marL="628650" marR="0" lvl="0" indent="-285750" algn="l" defTabSz="914400" rtl="0" eaLnBrk="0" fontAlgn="base" latinLnBrk="0" hangingPunct="0">
              <a:lnSpc>
                <a:spcPct val="150000"/>
              </a:lnSpc>
              <a:spcBef>
                <a:spcPct val="20000"/>
              </a:spcBef>
              <a:spcAft>
                <a:spcPct val="0"/>
              </a:spcAft>
              <a:buClrTx/>
              <a:buSzTx/>
              <a:buFont typeface="Arial" panose="020B0604020202020204" pitchFamily="34" charset="0"/>
              <a:buChar char="•"/>
              <a:tabLst/>
              <a:defRPr/>
            </a:pPr>
            <a:r>
              <a:rPr kumimoji="0" lang="en-US" altLang="zh-CN" sz="1400" b="0" i="0" u="none" strike="noStrike" kern="0" cap="none" spc="0" normalizeH="0" baseline="0" noProof="0" dirty="0">
                <a:ln>
                  <a:noFill/>
                </a:ln>
                <a:solidFill>
                  <a:srgbClr val="000000"/>
                </a:solidFill>
                <a:effectLst/>
                <a:uLnTx/>
                <a:uFillTx/>
                <a:latin typeface="Times New Roman"/>
                <a:ea typeface="MS PGothic" pitchFamily="34" charset="-128"/>
              </a:rPr>
              <a:t>The sensing initiator (AP) generates </a:t>
            </a:r>
            <a:r>
              <a:rPr kumimoji="0" lang="en-US" altLang="zh-CN" sz="1400" b="1" i="0" u="none" strike="noStrike" kern="0" cap="none" spc="0" normalizeH="0" baseline="0" noProof="0" dirty="0">
                <a:ln>
                  <a:noFill/>
                </a:ln>
                <a:solidFill>
                  <a:srgbClr val="000000"/>
                </a:solidFill>
                <a:effectLst/>
                <a:uLnTx/>
                <a:uFillTx/>
                <a:latin typeface="Times New Roman"/>
                <a:ea typeface="MS PGothic" pitchFamily="34" charset="-128"/>
              </a:rPr>
              <a:t>a single </a:t>
            </a:r>
            <a:r>
              <a:rPr kumimoji="0" lang="en-US" altLang="zh-CN" sz="1400" b="0" i="0" u="none" strike="noStrike" kern="0" cap="none" spc="0" normalizeH="0" baseline="0" noProof="0" dirty="0">
                <a:ln>
                  <a:noFill/>
                </a:ln>
                <a:solidFill>
                  <a:srgbClr val="000000"/>
                </a:solidFill>
                <a:effectLst/>
                <a:uLnTx/>
                <a:uFillTx/>
                <a:latin typeface="Times New Roman"/>
                <a:ea typeface="MS PGothic" pitchFamily="34" charset="-128"/>
              </a:rPr>
              <a:t>SFCW-like waveform</a:t>
            </a:r>
          </a:p>
          <a:p>
            <a:pPr marL="628650" marR="0" lvl="0" indent="-285750" algn="l" defTabSz="914400" rtl="0" eaLnBrk="0" fontAlgn="base" latinLnBrk="0" hangingPunct="0">
              <a:lnSpc>
                <a:spcPct val="150000"/>
              </a:lnSpc>
              <a:spcBef>
                <a:spcPct val="20000"/>
              </a:spcBef>
              <a:spcAft>
                <a:spcPct val="0"/>
              </a:spcAft>
              <a:buClrTx/>
              <a:buSzTx/>
              <a:buFont typeface="Arial" panose="020B0604020202020204" pitchFamily="34" charset="0"/>
              <a:buChar char="•"/>
              <a:tabLst/>
              <a:defRPr/>
            </a:pPr>
            <a:r>
              <a:rPr kumimoji="0" lang="en-US" altLang="zh-CN" sz="1400" b="0" i="0" u="none" strike="noStrike" kern="0" cap="none" spc="0" normalizeH="0" baseline="0" noProof="0" dirty="0">
                <a:ln>
                  <a:noFill/>
                </a:ln>
                <a:solidFill>
                  <a:srgbClr val="000000"/>
                </a:solidFill>
                <a:effectLst/>
                <a:uLnTx/>
                <a:uFillTx/>
                <a:latin typeface="Times New Roman"/>
                <a:ea typeface="MS PGothic" pitchFamily="34" charset="-128"/>
              </a:rPr>
              <a:t>Every sensing responder (</a:t>
            </a:r>
            <a:r>
              <a:rPr kumimoji="0" lang="en-US" altLang="zh-CN" sz="1400" b="0" i="0" u="none" strike="noStrike" kern="0" cap="none" spc="0" normalizeH="0" baseline="0" noProof="0" dirty="0">
                <a:ln>
                  <a:noFill/>
                </a:ln>
                <a:solidFill>
                  <a:schemeClr val="tx1"/>
                </a:solidFill>
                <a:effectLst/>
                <a:uLnTx/>
                <a:uFillTx/>
                <a:latin typeface="Times New Roman"/>
                <a:ea typeface="MS PGothic" pitchFamily="34" charset="-128"/>
              </a:rPr>
              <a:t>STA</a:t>
            </a:r>
            <a:r>
              <a:rPr kumimoji="0" lang="en-US" altLang="zh-CN" sz="1400" b="0" i="0" u="none" kern="0" cap="none" spc="0" normalizeH="0" baseline="0" noProof="0" dirty="0">
                <a:ln>
                  <a:noFill/>
                </a:ln>
                <a:solidFill>
                  <a:schemeClr val="tx1"/>
                </a:solidFill>
                <a:effectLst/>
                <a:uLnTx/>
                <a:uFillTx/>
                <a:latin typeface="Times New Roman"/>
                <a:ea typeface="MS PGothic" pitchFamily="34" charset="-128"/>
              </a:rPr>
              <a:t> Fi </a:t>
            </a:r>
            <a:r>
              <a:rPr kumimoji="0" lang="en-US" altLang="zh-CN" sz="1400" b="0" i="0" u="none" strike="noStrike" kern="0" cap="none" spc="0" normalizeH="0" baseline="0" noProof="0" dirty="0">
                <a:ln>
                  <a:noFill/>
                </a:ln>
                <a:solidFill>
                  <a:schemeClr val="tx1"/>
                </a:solidFill>
                <a:effectLst/>
                <a:uLnTx/>
                <a:uFillTx/>
                <a:latin typeface="Times New Roman"/>
                <a:ea typeface="MS PGothic" pitchFamily="34" charset="-128"/>
              </a:rPr>
              <a:t>, </a:t>
            </a:r>
            <a:r>
              <a:rPr kumimoji="0" lang="en-US" altLang="zh-CN" sz="1400" b="0" i="0" u="none" strike="noStrike" kern="0" cap="none" spc="0" normalizeH="0" baseline="0" noProof="0" dirty="0" err="1">
                <a:ln>
                  <a:noFill/>
                </a:ln>
                <a:solidFill>
                  <a:schemeClr val="tx1"/>
                </a:solidFill>
                <a:effectLst/>
                <a:uLnTx/>
                <a:uFillTx/>
                <a:latin typeface="Times New Roman"/>
                <a:ea typeface="MS PGothic" pitchFamily="34" charset="-128"/>
              </a:rPr>
              <a:t>i</a:t>
            </a:r>
            <a:r>
              <a:rPr kumimoji="0" lang="en-US" altLang="zh-CN" sz="1400" b="0" i="0" u="none" strike="noStrike" kern="0" cap="none" spc="0" normalizeH="0" baseline="0" noProof="0" dirty="0">
                <a:ln>
                  <a:noFill/>
                </a:ln>
                <a:solidFill>
                  <a:schemeClr val="tx1"/>
                </a:solidFill>
                <a:effectLst/>
                <a:uLnTx/>
                <a:uFillTx/>
                <a:latin typeface="Times New Roman"/>
                <a:ea typeface="MS PGothic" pitchFamily="34" charset="-128"/>
              </a:rPr>
              <a:t>=1,2,…</a:t>
            </a:r>
            <a:r>
              <a:rPr kumimoji="0" lang="en-US" altLang="zh-CN" sz="1400" b="0" i="0" u="none" strike="noStrike" kern="0" cap="none" spc="0" normalizeH="0" baseline="0" noProof="0" dirty="0">
                <a:ln>
                  <a:noFill/>
                </a:ln>
                <a:solidFill>
                  <a:srgbClr val="000000"/>
                </a:solidFill>
                <a:effectLst/>
                <a:uLnTx/>
                <a:uFillTx/>
                <a:latin typeface="Times New Roman"/>
                <a:ea typeface="MS PGothic" pitchFamily="34" charset="-128"/>
              </a:rPr>
              <a:t>) uses the reflected waveform and the synchronization information to calculate its RP</a:t>
            </a:r>
          </a:p>
          <a:p>
            <a:pPr marL="628650" marR="0" lvl="0" indent="-285750" algn="l" defTabSz="914400" rtl="0" eaLnBrk="0" fontAlgn="base" latinLnBrk="0" hangingPunct="0">
              <a:lnSpc>
                <a:spcPct val="150000"/>
              </a:lnSpc>
              <a:spcBef>
                <a:spcPct val="20000"/>
              </a:spcBef>
              <a:spcAft>
                <a:spcPct val="0"/>
              </a:spcAft>
              <a:buClrTx/>
              <a:buSzTx/>
              <a:buFont typeface="Arial" panose="020B0604020202020204" pitchFamily="34" charset="0"/>
              <a:buChar char="•"/>
              <a:tabLst/>
              <a:defRPr/>
            </a:pPr>
            <a:r>
              <a:rPr kumimoji="0" lang="en-US" altLang="zh-CN" sz="1400" b="0" i="0" u="none" strike="noStrike" kern="0" cap="none" spc="0" normalizeH="0" baseline="0" noProof="0" dirty="0">
                <a:ln>
                  <a:noFill/>
                </a:ln>
                <a:solidFill>
                  <a:srgbClr val="000000"/>
                </a:solidFill>
                <a:effectLst/>
                <a:uLnTx/>
                <a:uFillTx/>
                <a:latin typeface="Times New Roman"/>
                <a:ea typeface="MS PGothic" pitchFamily="34" charset="-128"/>
              </a:rPr>
              <a:t>Every sensing responder (</a:t>
            </a:r>
            <a:r>
              <a:rPr kumimoji="0" lang="en-US" altLang="zh-CN" sz="1400" b="0" i="0" u="none" strike="noStrike" kern="0" cap="none" spc="0" normalizeH="0" baseline="0" noProof="0" dirty="0">
                <a:ln>
                  <a:noFill/>
                </a:ln>
                <a:solidFill>
                  <a:schemeClr val="tx1"/>
                </a:solidFill>
                <a:effectLst/>
                <a:uLnTx/>
                <a:uFillTx/>
                <a:latin typeface="Times New Roman"/>
                <a:ea typeface="MS PGothic" pitchFamily="34" charset="-128"/>
              </a:rPr>
              <a:t>STA Fi</a:t>
            </a:r>
            <a:r>
              <a:rPr kumimoji="0" lang="en-US" altLang="zh-CN" sz="1400" b="0" i="0" u="none" strike="noStrike" kern="0" cap="none" spc="0" normalizeH="0" baseline="0" noProof="0" dirty="0">
                <a:ln>
                  <a:noFill/>
                </a:ln>
                <a:solidFill>
                  <a:srgbClr val="000000"/>
                </a:solidFill>
                <a:effectLst/>
                <a:uLnTx/>
                <a:uFillTx/>
                <a:latin typeface="Times New Roman"/>
                <a:ea typeface="MS PGothic" pitchFamily="34" charset="-128"/>
              </a:rPr>
              <a:t>) sends its RP to the sensing initiator (AP) </a:t>
            </a:r>
            <a:r>
              <a:rPr kumimoji="0" lang="en-US" altLang="zh-CN" sz="1400" b="0" i="0" u="none" strike="noStrike" kern="0" cap="none" spc="0" normalizeH="0" baseline="0" noProof="0" dirty="0">
                <a:ln>
                  <a:noFill/>
                </a:ln>
                <a:solidFill>
                  <a:srgbClr val="FF0000"/>
                </a:solidFill>
                <a:effectLst/>
                <a:uLnTx/>
                <a:uFillTx/>
                <a:latin typeface="Times New Roman"/>
                <a:ea typeface="MS PGothic" pitchFamily="34" charset="-128"/>
                <a:sym typeface="Wingdings" panose="05000000000000000000" pitchFamily="2" charset="2"/>
              </a:rPr>
              <a:t> RP is the measurement result reported</a:t>
            </a:r>
          </a:p>
          <a:p>
            <a:pPr marL="628650" indent="-285750" defTabSz="914400">
              <a:lnSpc>
                <a:spcPct val="150000"/>
              </a:lnSpc>
              <a:spcBef>
                <a:spcPct val="20000"/>
              </a:spcBef>
              <a:buClrTx/>
              <a:buSzTx/>
              <a:buFont typeface="Arial" panose="020B0604020202020204" pitchFamily="34" charset="0"/>
              <a:buChar char="•"/>
              <a:defRPr/>
            </a:pPr>
            <a:r>
              <a:rPr lang="en-US" altLang="zh-CN" sz="1400" kern="0" dirty="0">
                <a:solidFill>
                  <a:srgbClr val="000000"/>
                </a:solidFill>
                <a:latin typeface="Times New Roman"/>
                <a:ea typeface="MS PGothic" pitchFamily="34" charset="-128"/>
              </a:rPr>
              <a:t>Alternatively, every sensing responder </a:t>
            </a:r>
            <a:r>
              <a:rPr kumimoji="0" lang="en-US" altLang="zh-CN" sz="1400" b="0" i="0" u="none" strike="noStrike" kern="0" cap="none" spc="0" normalizeH="0" baseline="0" noProof="0" dirty="0">
                <a:ln>
                  <a:noFill/>
                </a:ln>
                <a:solidFill>
                  <a:srgbClr val="000000"/>
                </a:solidFill>
                <a:effectLst/>
                <a:uLnTx/>
                <a:uFillTx/>
                <a:latin typeface="Times New Roman"/>
                <a:ea typeface="MS PGothic" pitchFamily="34" charset="-128"/>
              </a:rPr>
              <a:t>(</a:t>
            </a:r>
            <a:r>
              <a:rPr kumimoji="0" lang="en-US" altLang="zh-CN" sz="1400" b="0" i="0" u="none" strike="noStrike" kern="0" cap="none" spc="0" normalizeH="0" baseline="0" noProof="0" dirty="0">
                <a:ln>
                  <a:noFill/>
                </a:ln>
                <a:solidFill>
                  <a:schemeClr val="tx1"/>
                </a:solidFill>
                <a:effectLst/>
                <a:uLnTx/>
                <a:uFillTx/>
                <a:latin typeface="Times New Roman"/>
                <a:ea typeface="MS PGothic" pitchFamily="34" charset="-128"/>
              </a:rPr>
              <a:t>STA Fi) </a:t>
            </a:r>
            <a:r>
              <a:rPr lang="en-US" altLang="zh-CN" sz="1400" kern="0" dirty="0">
                <a:solidFill>
                  <a:srgbClr val="000000"/>
                </a:solidFill>
                <a:latin typeface="Times New Roman"/>
                <a:ea typeface="MS PGothic" pitchFamily="34" charset="-128"/>
              </a:rPr>
              <a:t>calculates its Localization Heatmap and sends it to the sensing initiator (AP) </a:t>
            </a:r>
            <a:r>
              <a:rPr kumimoji="0" lang="en-US" altLang="zh-CN" sz="1400" b="0" i="0" u="none" strike="noStrike" kern="0" cap="none" spc="0" normalizeH="0" baseline="0" noProof="0" dirty="0">
                <a:ln>
                  <a:noFill/>
                </a:ln>
                <a:solidFill>
                  <a:srgbClr val="FF0000"/>
                </a:solidFill>
                <a:effectLst/>
                <a:uLnTx/>
                <a:uFillTx/>
                <a:latin typeface="Times New Roman"/>
                <a:ea typeface="MS PGothic" pitchFamily="34" charset="-128"/>
                <a:sym typeface="Wingdings" panose="05000000000000000000" pitchFamily="2" charset="2"/>
              </a:rPr>
              <a:t> Localization </a:t>
            </a:r>
            <a:r>
              <a:rPr lang="en-US" altLang="zh-CN" sz="1400" kern="0" dirty="0">
                <a:solidFill>
                  <a:srgbClr val="FF0000"/>
                </a:solidFill>
                <a:latin typeface="Times New Roman"/>
                <a:ea typeface="MS PGothic" pitchFamily="34" charset="-128"/>
                <a:sym typeface="Wingdings" panose="05000000000000000000" pitchFamily="2" charset="2"/>
              </a:rPr>
              <a:t>Heatmap</a:t>
            </a:r>
            <a:r>
              <a:rPr kumimoji="0" lang="en-US" altLang="zh-CN" sz="1400" b="0" i="0" u="none" strike="noStrike" kern="0" cap="none" spc="0" normalizeH="0" baseline="0" noProof="0" dirty="0">
                <a:ln>
                  <a:noFill/>
                </a:ln>
                <a:solidFill>
                  <a:srgbClr val="FF0000"/>
                </a:solidFill>
                <a:effectLst/>
                <a:uLnTx/>
                <a:uFillTx/>
                <a:latin typeface="Times New Roman"/>
                <a:ea typeface="MS PGothic" pitchFamily="34" charset="-128"/>
                <a:sym typeface="Wingdings" panose="05000000000000000000" pitchFamily="2" charset="2"/>
              </a:rPr>
              <a:t> is the measurement result reported </a:t>
            </a:r>
            <a:endParaRPr kumimoji="0" lang="en-US" altLang="zh-CN" sz="1400" b="0" i="0" u="none" strike="noStrike" kern="0" cap="none" spc="0" normalizeH="0" baseline="0" noProof="0" dirty="0">
              <a:ln>
                <a:noFill/>
              </a:ln>
              <a:solidFill>
                <a:srgbClr val="000000"/>
              </a:solidFill>
              <a:effectLst/>
              <a:uLnTx/>
              <a:uFillTx/>
              <a:latin typeface="Times New Roman"/>
              <a:ea typeface="MS PGothic" pitchFamily="34" charset="-128"/>
            </a:endParaRPr>
          </a:p>
          <a:p>
            <a:pPr marL="628650" marR="0" lvl="0" indent="-285750" algn="l" defTabSz="914400" rtl="0" eaLnBrk="0" fontAlgn="base" latinLnBrk="0" hangingPunct="0">
              <a:lnSpc>
                <a:spcPct val="150000"/>
              </a:lnSpc>
              <a:spcBef>
                <a:spcPct val="20000"/>
              </a:spcBef>
              <a:spcAft>
                <a:spcPct val="0"/>
              </a:spcAft>
              <a:buClrTx/>
              <a:buSzTx/>
              <a:buFont typeface="Arial" panose="020B0604020202020204" pitchFamily="34" charset="0"/>
              <a:buChar char="•"/>
              <a:tabLst/>
              <a:defRPr/>
            </a:pPr>
            <a:r>
              <a:rPr kumimoji="0" lang="en-US" altLang="zh-CN" sz="1400" b="0" i="0" u="none" strike="noStrike" kern="0" cap="none" spc="0" normalizeH="0" baseline="0" noProof="0" dirty="0">
                <a:ln>
                  <a:noFill/>
                </a:ln>
                <a:solidFill>
                  <a:srgbClr val="000000"/>
                </a:solidFill>
                <a:effectLst/>
                <a:uLnTx/>
                <a:uFillTx/>
                <a:latin typeface="Times New Roman"/>
                <a:ea typeface="MS PGothic" pitchFamily="34" charset="-128"/>
              </a:rPr>
              <a:t>The sensing initiator (AP) uses known F STAs location and their RP/ Localization Heatmap to localize the different targets </a:t>
            </a:r>
          </a:p>
        </p:txBody>
      </p:sp>
      <p:grpSp>
        <p:nvGrpSpPr>
          <p:cNvPr id="12" name="Group 11">
            <a:extLst>
              <a:ext uri="{FF2B5EF4-FFF2-40B4-BE49-F238E27FC236}">
                <a16:creationId xmlns:a16="http://schemas.microsoft.com/office/drawing/2014/main" id="{F9A9FA77-4B18-45F0-B6F8-99209A42FCCC}"/>
              </a:ext>
            </a:extLst>
          </p:cNvPr>
          <p:cNvGrpSpPr/>
          <p:nvPr/>
        </p:nvGrpSpPr>
        <p:grpSpPr>
          <a:xfrm>
            <a:off x="7104112" y="3979400"/>
            <a:ext cx="4330600" cy="2475302"/>
            <a:chOff x="4178911" y="3869320"/>
            <a:chExt cx="4330600" cy="2475302"/>
          </a:xfrm>
        </p:grpSpPr>
        <p:pic>
          <p:nvPicPr>
            <p:cNvPr id="13" name="Picture 12">
              <a:extLst>
                <a:ext uri="{FF2B5EF4-FFF2-40B4-BE49-F238E27FC236}">
                  <a16:creationId xmlns:a16="http://schemas.microsoft.com/office/drawing/2014/main" id="{0BE253CA-54D3-4E87-85CA-381478EA4C40}"/>
                </a:ext>
              </a:extLst>
            </p:cNvPr>
            <p:cNvPicPr>
              <a:picLocks noChangeAspect="1"/>
            </p:cNvPicPr>
            <p:nvPr/>
          </p:nvPicPr>
          <p:blipFill>
            <a:blip r:embed="rId3"/>
            <a:stretch>
              <a:fillRect/>
            </a:stretch>
          </p:blipFill>
          <p:spPr>
            <a:xfrm>
              <a:off x="4178911" y="3869320"/>
              <a:ext cx="2700000" cy="2475302"/>
            </a:xfrm>
            <a:prstGeom prst="rect">
              <a:avLst/>
            </a:prstGeom>
          </p:spPr>
        </p:pic>
        <p:sp>
          <p:nvSpPr>
            <p:cNvPr id="14" name="TextBox 13">
              <a:extLst>
                <a:ext uri="{FF2B5EF4-FFF2-40B4-BE49-F238E27FC236}">
                  <a16:creationId xmlns:a16="http://schemas.microsoft.com/office/drawing/2014/main" id="{EB120AF6-B370-4737-9E71-8B3913893C7D}"/>
                </a:ext>
              </a:extLst>
            </p:cNvPr>
            <p:cNvSpPr txBox="1"/>
            <p:nvPr/>
          </p:nvSpPr>
          <p:spPr>
            <a:xfrm>
              <a:off x="6147311" y="5181600"/>
              <a:ext cx="2362200" cy="646331"/>
            </a:xfrm>
            <a:prstGeom prst="rect">
              <a:avLst/>
            </a:prstGeom>
            <a:noFill/>
          </p:spPr>
          <p:txBody>
            <a:bodyPr wrap="square">
              <a:spAutoFit/>
            </a:bodyPr>
            <a:lstStyle/>
            <a:p>
              <a:pPr marL="628650" indent="-285750" defTabSz="914400">
                <a:buClrTx/>
                <a:buSzTx/>
                <a:buFont typeface="Arial" panose="020B0604020202020204" pitchFamily="34" charset="0"/>
                <a:buChar char="•"/>
              </a:pPr>
              <a:r>
                <a:rPr lang="en-US" altLang="zh-CN" sz="1200" dirty="0">
                  <a:solidFill>
                    <a:srgbClr val="000000"/>
                  </a:solidFill>
                  <a:latin typeface="Times New Roman" panose="02020603050405020304" pitchFamily="18" charset="0"/>
                  <a:ea typeface="MS PGothic" panose="020B0600070205080204" pitchFamily="34" charset="-128"/>
                </a:rPr>
                <a:t>M </a:t>
              </a:r>
              <a:r>
                <a:rPr lang="en-US" altLang="zh-CN" sz="1200" dirty="0">
                  <a:solidFill>
                    <a:srgbClr val="000000"/>
                  </a:solidFill>
                  <a:latin typeface="Times New Roman" panose="02020603050405020304" pitchFamily="18" charset="0"/>
                  <a:ea typeface="MS PGothic" panose="020B0600070205080204" pitchFamily="34" charset="-128"/>
                  <a:sym typeface="Wingdings" panose="05000000000000000000" pitchFamily="2" charset="2"/>
                </a:rPr>
                <a:t> </a:t>
              </a:r>
              <a:r>
                <a:rPr lang="en-US" altLang="zh-CN" sz="1200" dirty="0">
                  <a:solidFill>
                    <a:srgbClr val="000000"/>
                  </a:solidFill>
                  <a:latin typeface="Times New Roman" panose="02020603050405020304" pitchFamily="18" charset="0"/>
                  <a:ea typeface="MS PGothic" panose="020B0600070205080204" pitchFamily="34" charset="-128"/>
                </a:rPr>
                <a:t>mobile equipment</a:t>
              </a:r>
            </a:p>
            <a:p>
              <a:pPr marL="628650" indent="-285750" defTabSz="914400">
                <a:buClrTx/>
                <a:buSzTx/>
                <a:buFont typeface="Arial" panose="020B0604020202020204" pitchFamily="34" charset="0"/>
                <a:buChar char="•"/>
              </a:pPr>
              <a:r>
                <a:rPr lang="en-US" altLang="zh-CN" sz="1200" dirty="0">
                  <a:solidFill>
                    <a:srgbClr val="000000"/>
                  </a:solidFill>
                  <a:latin typeface="Times New Roman" panose="02020603050405020304" pitchFamily="18" charset="0"/>
                  <a:ea typeface="MS PGothic" panose="020B0600070205080204" pitchFamily="34" charset="-128"/>
                </a:rPr>
                <a:t>F </a:t>
              </a:r>
              <a:r>
                <a:rPr lang="en-US" altLang="zh-CN" sz="1200" dirty="0">
                  <a:solidFill>
                    <a:srgbClr val="000000"/>
                  </a:solidFill>
                  <a:latin typeface="Times New Roman" panose="02020603050405020304" pitchFamily="18" charset="0"/>
                  <a:ea typeface="MS PGothic" panose="020B0600070205080204" pitchFamily="34" charset="-128"/>
                  <a:sym typeface="Wingdings" panose="05000000000000000000" pitchFamily="2" charset="2"/>
                </a:rPr>
                <a:t> </a:t>
              </a:r>
              <a:r>
                <a:rPr lang="en-US" altLang="zh-CN" sz="1200" dirty="0">
                  <a:solidFill>
                    <a:srgbClr val="000000"/>
                  </a:solidFill>
                  <a:latin typeface="Times New Roman" panose="02020603050405020304" pitchFamily="18" charset="0"/>
                  <a:ea typeface="MS PGothic" panose="020B0600070205080204" pitchFamily="34" charset="-128"/>
                </a:rPr>
                <a:t>fixed equipment</a:t>
              </a:r>
            </a:p>
            <a:p>
              <a:pPr marL="628650" indent="-285750" defTabSz="914400">
                <a:buClrTx/>
                <a:buSzTx/>
                <a:buFont typeface="Arial" panose="020B0604020202020204" pitchFamily="34" charset="0"/>
                <a:buChar char="•"/>
              </a:pPr>
              <a:r>
                <a:rPr lang="en-US" altLang="zh-CN" sz="1200" dirty="0">
                  <a:solidFill>
                    <a:srgbClr val="000000"/>
                  </a:solidFill>
                  <a:latin typeface="Times New Roman" panose="02020603050405020304" pitchFamily="18" charset="0"/>
                  <a:ea typeface="MS PGothic" panose="020B0600070205080204" pitchFamily="34" charset="-128"/>
                </a:rPr>
                <a:t>T</a:t>
              </a:r>
              <a:r>
                <a:rPr lang="en-US" altLang="zh-CN" sz="1200" dirty="0">
                  <a:solidFill>
                    <a:srgbClr val="000000"/>
                  </a:solidFill>
                  <a:latin typeface="Times New Roman" panose="02020603050405020304" pitchFamily="18" charset="0"/>
                  <a:ea typeface="MS PGothic" panose="020B0600070205080204" pitchFamily="34" charset="-128"/>
                  <a:sym typeface="Wingdings" panose="05000000000000000000" pitchFamily="2" charset="2"/>
                </a:rPr>
                <a:t> target</a:t>
              </a:r>
              <a:endParaRPr lang="en-US" altLang="zh-CN" sz="1200" dirty="0">
                <a:solidFill>
                  <a:srgbClr val="000000"/>
                </a:solidFill>
                <a:latin typeface="Times New Roman" panose="02020603050405020304" pitchFamily="18" charset="0"/>
                <a:ea typeface="MS PGothic" panose="020B0600070205080204" pitchFamily="34" charset="-128"/>
              </a:endParaRPr>
            </a:p>
          </p:txBody>
        </p:sp>
      </p:grpSp>
      <p:pic>
        <p:nvPicPr>
          <p:cNvPr id="15" name="Picture 14">
            <a:extLst>
              <a:ext uri="{FF2B5EF4-FFF2-40B4-BE49-F238E27FC236}">
                <a16:creationId xmlns:a16="http://schemas.microsoft.com/office/drawing/2014/main" id="{D23513D4-BD51-422A-ADD9-139CA876ADA7}"/>
              </a:ext>
            </a:extLst>
          </p:cNvPr>
          <p:cNvPicPr>
            <a:picLocks noChangeAspect="1"/>
          </p:cNvPicPr>
          <p:nvPr/>
        </p:nvPicPr>
        <p:blipFill>
          <a:blip r:embed="rId4"/>
          <a:stretch>
            <a:fillRect/>
          </a:stretch>
        </p:blipFill>
        <p:spPr>
          <a:xfrm>
            <a:off x="3820807" y="4118080"/>
            <a:ext cx="2700000" cy="2312134"/>
          </a:xfrm>
          <a:prstGeom prst="rect">
            <a:avLst/>
          </a:prstGeom>
        </p:spPr>
      </p:pic>
    </p:spTree>
    <p:extLst>
      <p:ext uri="{BB962C8B-B14F-4D97-AF65-F5344CB8AC3E}">
        <p14:creationId xmlns:p14="http://schemas.microsoft.com/office/powerpoint/2010/main" val="1809705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r>
              <a:rPr lang="en-GB" dirty="0"/>
              <a:t>Slide </a:t>
            </a:r>
            <a:fld id="{06B781AF-4CCF-49B0-A572-DE54FBE5D942}" type="slidenum">
              <a:rPr lang="en-GB" smtClean="0"/>
              <a:pPr/>
              <a:t>8</a:t>
            </a:fld>
            <a:endParaRPr lang="en-GB" dirty="0"/>
          </a:p>
        </p:txBody>
      </p:sp>
      <p:sp>
        <p:nvSpPr>
          <p:cNvPr id="7" name="Rectangle 1"/>
          <p:cNvSpPr txBox="1">
            <a:spLocks noChangeArrowheads="1"/>
          </p:cNvSpPr>
          <p:nvPr/>
        </p:nvSpPr>
        <p:spPr bwMode="auto">
          <a:xfrm>
            <a:off x="0" y="648199"/>
            <a:ext cx="12192000" cy="1066800"/>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kern="0" dirty="0">
                <a:solidFill>
                  <a:schemeClr val="tx1"/>
                </a:solidFill>
              </a:rPr>
              <a:t>Use Case Example JCS, Localization Method– 2/3</a:t>
            </a:r>
          </a:p>
        </p:txBody>
      </p:sp>
      <p:sp>
        <p:nvSpPr>
          <p:cNvPr id="8" name="Rectangle 2"/>
          <p:cNvSpPr txBox="1">
            <a:spLocks noChangeArrowheads="1"/>
          </p:cNvSpPr>
          <p:nvPr/>
        </p:nvSpPr>
        <p:spPr>
          <a:xfrm>
            <a:off x="1127448" y="2276872"/>
            <a:ext cx="9577064" cy="3682752"/>
          </a:xfrm>
          <a:prstGeom prst="rect">
            <a:avLst/>
          </a:prstGeom>
          <a:ln/>
        </p:spPr>
        <p:txBody>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indent="0" algn="just">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dirty="0"/>
          </a:p>
        </p:txBody>
      </p:sp>
      <p:sp>
        <p:nvSpPr>
          <p:cNvPr id="2" name="TextBox 1">
            <a:extLst>
              <a:ext uri="{FF2B5EF4-FFF2-40B4-BE49-F238E27FC236}">
                <a16:creationId xmlns:a16="http://schemas.microsoft.com/office/drawing/2014/main" id="{7AF53E58-C903-4103-A193-04DC0E79D01F}"/>
              </a:ext>
            </a:extLst>
          </p:cNvPr>
          <p:cNvSpPr txBox="1"/>
          <p:nvPr/>
        </p:nvSpPr>
        <p:spPr>
          <a:xfrm>
            <a:off x="883440" y="1490052"/>
            <a:ext cx="10685168" cy="1883657"/>
          </a:xfrm>
          <a:prstGeom prst="rect">
            <a:avLst/>
          </a:prstGeom>
          <a:noFill/>
        </p:spPr>
        <p:txBody>
          <a:bodyPr wrap="square" rtlCol="0">
            <a:spAutoFit/>
          </a:bodyPr>
          <a:lstStyle/>
          <a:p>
            <a:pPr>
              <a:lnSpc>
                <a:spcPct val="150000"/>
              </a:lnSpc>
            </a:pPr>
            <a:r>
              <a:rPr lang="en-US" sz="2000" dirty="0">
                <a:solidFill>
                  <a:schemeClr val="tx1"/>
                </a:solidFill>
              </a:rPr>
              <a:t>The following figures show the simulated scenario and the obtained results in [2]</a:t>
            </a:r>
          </a:p>
          <a:p>
            <a:pPr marL="342900" indent="-342900">
              <a:lnSpc>
                <a:spcPct val="150000"/>
              </a:lnSpc>
              <a:buFont typeface="Arial" panose="020B0604020202020204" pitchFamily="34" charset="0"/>
              <a:buChar char="•"/>
            </a:pPr>
            <a:r>
              <a:rPr lang="en-US" sz="2000" dirty="0">
                <a:solidFill>
                  <a:schemeClr val="tx1"/>
                </a:solidFill>
              </a:rPr>
              <a:t>First, the sensing initiator (Tx1) designates the sensing responders (</a:t>
            </a:r>
            <a:r>
              <a:rPr lang="en-US" sz="2000" dirty="0" err="1">
                <a:solidFill>
                  <a:schemeClr val="tx1"/>
                </a:solidFill>
              </a:rPr>
              <a:t>Rxi</a:t>
            </a:r>
            <a:r>
              <a:rPr lang="en-US" sz="2000" dirty="0">
                <a:solidFill>
                  <a:schemeClr val="tx1"/>
                </a:solidFill>
              </a:rPr>
              <a:t>) participating in the sensing session (Figure (a))</a:t>
            </a:r>
          </a:p>
          <a:p>
            <a:pPr marL="342900" indent="-342900">
              <a:lnSpc>
                <a:spcPct val="150000"/>
              </a:lnSpc>
              <a:buFont typeface="Arial" panose="020B0604020202020204" pitchFamily="34" charset="0"/>
              <a:buChar char="•"/>
            </a:pPr>
            <a:r>
              <a:rPr lang="en-US" sz="2000" dirty="0">
                <a:solidFill>
                  <a:schemeClr val="tx1"/>
                </a:solidFill>
              </a:rPr>
              <a:t>Then, the sensing initiator transmits an SFCW waveform (Figure (b))</a:t>
            </a:r>
          </a:p>
        </p:txBody>
      </p:sp>
      <p:grpSp>
        <p:nvGrpSpPr>
          <p:cNvPr id="23" name="Group 22">
            <a:extLst>
              <a:ext uri="{FF2B5EF4-FFF2-40B4-BE49-F238E27FC236}">
                <a16:creationId xmlns:a16="http://schemas.microsoft.com/office/drawing/2014/main" id="{21DBB8FA-8E92-40DB-8618-553C4F9841DB}"/>
              </a:ext>
            </a:extLst>
          </p:cNvPr>
          <p:cNvGrpSpPr/>
          <p:nvPr/>
        </p:nvGrpSpPr>
        <p:grpSpPr>
          <a:xfrm>
            <a:off x="3071824" y="3903247"/>
            <a:ext cx="6048352" cy="2406073"/>
            <a:chOff x="299376" y="4148256"/>
            <a:chExt cx="6048352" cy="2406073"/>
          </a:xfrm>
        </p:grpSpPr>
        <p:pic>
          <p:nvPicPr>
            <p:cNvPr id="16" name="Picture 15">
              <a:extLst>
                <a:ext uri="{FF2B5EF4-FFF2-40B4-BE49-F238E27FC236}">
                  <a16:creationId xmlns:a16="http://schemas.microsoft.com/office/drawing/2014/main" id="{F3B5A6C6-E9FC-4D3C-A6B5-1BFBF01D7343}"/>
                </a:ext>
              </a:extLst>
            </p:cNvPr>
            <p:cNvPicPr>
              <a:picLocks noChangeAspect="1"/>
            </p:cNvPicPr>
            <p:nvPr/>
          </p:nvPicPr>
          <p:blipFill>
            <a:blip r:embed="rId3"/>
            <a:stretch>
              <a:fillRect/>
            </a:stretch>
          </p:blipFill>
          <p:spPr>
            <a:xfrm>
              <a:off x="3179376" y="4148256"/>
              <a:ext cx="2880000" cy="2160000"/>
            </a:xfrm>
            <a:prstGeom prst="rect">
              <a:avLst/>
            </a:prstGeom>
          </p:spPr>
        </p:pic>
        <p:sp>
          <p:nvSpPr>
            <p:cNvPr id="19" name="TextBox 18">
              <a:extLst>
                <a:ext uri="{FF2B5EF4-FFF2-40B4-BE49-F238E27FC236}">
                  <a16:creationId xmlns:a16="http://schemas.microsoft.com/office/drawing/2014/main" id="{42041704-5033-4884-A3A6-5575C2DB67A1}"/>
                </a:ext>
              </a:extLst>
            </p:cNvPr>
            <p:cNvSpPr txBox="1"/>
            <p:nvPr/>
          </p:nvSpPr>
          <p:spPr>
            <a:xfrm>
              <a:off x="408421" y="6277330"/>
              <a:ext cx="5939307" cy="276999"/>
            </a:xfrm>
            <a:prstGeom prst="rect">
              <a:avLst/>
            </a:prstGeom>
            <a:noFill/>
          </p:spPr>
          <p:txBody>
            <a:bodyPr wrap="square" rtlCol="0">
              <a:spAutoFit/>
            </a:bodyPr>
            <a:lstStyle/>
            <a:p>
              <a:pPr defTabSz="914400">
                <a:buClrTx/>
                <a:buSzTx/>
              </a:pPr>
              <a:r>
                <a:rPr lang="en-US" sz="1200" dirty="0">
                  <a:solidFill>
                    <a:schemeClr val="tx1"/>
                  </a:solidFill>
                  <a:latin typeface="Times New Roman" panose="02020603050405020304" pitchFamily="18" charset="0"/>
                  <a:ea typeface="MS PGothic" panose="020B0600070205080204" pitchFamily="34" charset="-128"/>
                </a:rPr>
                <a:t>(a) Simulated scenario		(b) generated waveform (sweep time=0.23ms)</a:t>
              </a:r>
            </a:p>
          </p:txBody>
        </p:sp>
        <p:pic>
          <p:nvPicPr>
            <p:cNvPr id="21" name="Picture 20">
              <a:extLst>
                <a:ext uri="{FF2B5EF4-FFF2-40B4-BE49-F238E27FC236}">
                  <a16:creationId xmlns:a16="http://schemas.microsoft.com/office/drawing/2014/main" id="{FFD34D8B-2991-48D3-9088-CC3449726EA2}"/>
                </a:ext>
              </a:extLst>
            </p:cNvPr>
            <p:cNvPicPr>
              <a:picLocks noChangeAspect="1"/>
            </p:cNvPicPr>
            <p:nvPr/>
          </p:nvPicPr>
          <p:blipFill>
            <a:blip r:embed="rId4"/>
            <a:stretch>
              <a:fillRect/>
            </a:stretch>
          </p:blipFill>
          <p:spPr>
            <a:xfrm>
              <a:off x="299376" y="4148256"/>
              <a:ext cx="2880000" cy="2161064"/>
            </a:xfrm>
            <a:prstGeom prst="rect">
              <a:avLst/>
            </a:prstGeom>
          </p:spPr>
        </p:pic>
      </p:grpSp>
    </p:spTree>
    <p:extLst>
      <p:ext uri="{BB962C8B-B14F-4D97-AF65-F5344CB8AC3E}">
        <p14:creationId xmlns:p14="http://schemas.microsoft.com/office/powerpoint/2010/main" val="679991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r>
              <a:rPr lang="en-GB" dirty="0"/>
              <a:t>Slide </a:t>
            </a:r>
            <a:fld id="{06B781AF-4CCF-49B0-A572-DE54FBE5D942}" type="slidenum">
              <a:rPr lang="en-GB" smtClean="0"/>
              <a:pPr/>
              <a:t>9</a:t>
            </a:fld>
            <a:endParaRPr lang="en-GB" dirty="0"/>
          </a:p>
        </p:txBody>
      </p:sp>
      <p:sp>
        <p:nvSpPr>
          <p:cNvPr id="7" name="Rectangle 1"/>
          <p:cNvSpPr txBox="1">
            <a:spLocks noChangeArrowheads="1"/>
          </p:cNvSpPr>
          <p:nvPr/>
        </p:nvSpPr>
        <p:spPr bwMode="auto">
          <a:xfrm>
            <a:off x="0" y="648199"/>
            <a:ext cx="12192000" cy="1066800"/>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kern="0" dirty="0">
                <a:solidFill>
                  <a:schemeClr val="tx1"/>
                </a:solidFill>
              </a:rPr>
              <a:t>Use Case Example JCS, Localization Method– 3/3</a:t>
            </a:r>
          </a:p>
        </p:txBody>
      </p:sp>
      <p:sp>
        <p:nvSpPr>
          <p:cNvPr id="8" name="Rectangle 2"/>
          <p:cNvSpPr txBox="1">
            <a:spLocks noChangeArrowheads="1"/>
          </p:cNvSpPr>
          <p:nvPr/>
        </p:nvSpPr>
        <p:spPr>
          <a:xfrm>
            <a:off x="1127448" y="2276872"/>
            <a:ext cx="9577064" cy="3682752"/>
          </a:xfrm>
          <a:prstGeom prst="rect">
            <a:avLst/>
          </a:prstGeom>
          <a:ln/>
        </p:spPr>
        <p:txBody>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indent="0" algn="just">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dirty="0"/>
          </a:p>
        </p:txBody>
      </p:sp>
      <p:sp>
        <p:nvSpPr>
          <p:cNvPr id="2" name="TextBox 1">
            <a:extLst>
              <a:ext uri="{FF2B5EF4-FFF2-40B4-BE49-F238E27FC236}">
                <a16:creationId xmlns:a16="http://schemas.microsoft.com/office/drawing/2014/main" id="{7AF53E58-C903-4103-A193-04DC0E79D01F}"/>
              </a:ext>
            </a:extLst>
          </p:cNvPr>
          <p:cNvSpPr txBox="1"/>
          <p:nvPr/>
        </p:nvSpPr>
        <p:spPr>
          <a:xfrm>
            <a:off x="883440" y="1490052"/>
            <a:ext cx="10685168" cy="1346331"/>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1400" dirty="0">
                <a:solidFill>
                  <a:schemeClr val="tx1"/>
                </a:solidFill>
              </a:rPr>
              <a:t>Next, each sensing responder calculates its RP </a:t>
            </a:r>
            <a:r>
              <a:rPr lang="en-US" altLang="zh-CN" sz="1400" kern="0" dirty="0">
                <a:solidFill>
                  <a:schemeClr val="tx1"/>
                </a:solidFill>
                <a:latin typeface="Times New Roman"/>
                <a:ea typeface="MS PGothic" pitchFamily="34" charset="-128"/>
              </a:rPr>
              <a:t>and sends it to the sensing initiator</a:t>
            </a:r>
            <a:r>
              <a:rPr lang="en-US" sz="1400" dirty="0">
                <a:solidFill>
                  <a:schemeClr val="tx1"/>
                </a:solidFill>
              </a:rPr>
              <a:t> (RP is relative to each Tx and Rx antenna pair) (Figure (c)) </a:t>
            </a:r>
          </a:p>
          <a:p>
            <a:pPr marL="342900" indent="-342900">
              <a:lnSpc>
                <a:spcPct val="150000"/>
              </a:lnSpc>
              <a:buFont typeface="Arial" panose="020B0604020202020204" pitchFamily="34" charset="0"/>
              <a:buChar char="•"/>
            </a:pPr>
            <a:r>
              <a:rPr lang="en-US" altLang="zh-CN" sz="1400" kern="0" dirty="0">
                <a:solidFill>
                  <a:schemeClr val="tx1"/>
                </a:solidFill>
                <a:latin typeface="Times New Roman"/>
                <a:ea typeface="MS PGothic" pitchFamily="34" charset="-128"/>
              </a:rPr>
              <a:t>Alternatively, every sensing responder calculates its Localization Heatmap and sends it to the sensing initiator</a:t>
            </a:r>
            <a:r>
              <a:rPr lang="en-US" sz="1400" dirty="0">
                <a:solidFill>
                  <a:schemeClr val="tx1"/>
                </a:solidFill>
              </a:rPr>
              <a:t> (Figure (d)) </a:t>
            </a:r>
          </a:p>
          <a:p>
            <a:pPr marL="342900" indent="-342900">
              <a:lnSpc>
                <a:spcPct val="150000"/>
              </a:lnSpc>
              <a:buFont typeface="Arial" panose="020B0604020202020204" pitchFamily="34" charset="0"/>
              <a:buChar char="•"/>
            </a:pPr>
            <a:r>
              <a:rPr lang="en-US" sz="1400" dirty="0">
                <a:solidFill>
                  <a:schemeClr val="tx1"/>
                </a:solidFill>
              </a:rPr>
              <a:t>Last, the sensing initiator calculates the total Localization Heatmap based on the RPs/</a:t>
            </a:r>
            <a:r>
              <a:rPr kumimoji="0" lang="en-US" altLang="zh-CN" sz="1400" b="0" i="0" u="none" strike="noStrike" kern="0" cap="none" spc="0" normalizeH="0" baseline="0" noProof="0" dirty="0">
                <a:ln>
                  <a:noFill/>
                </a:ln>
                <a:solidFill>
                  <a:schemeClr val="tx1"/>
                </a:solidFill>
                <a:effectLst/>
                <a:uLnTx/>
                <a:uFillTx/>
                <a:latin typeface="Times New Roman"/>
                <a:ea typeface="MS PGothic" pitchFamily="34" charset="-128"/>
              </a:rPr>
              <a:t> Localization Heatmaps</a:t>
            </a:r>
            <a:r>
              <a:rPr lang="en-US" sz="1400" dirty="0">
                <a:solidFill>
                  <a:schemeClr val="tx1"/>
                </a:solidFill>
              </a:rPr>
              <a:t> and the known sensing responders' positions (Figure (e)) </a:t>
            </a:r>
          </a:p>
        </p:txBody>
      </p:sp>
      <p:grpSp>
        <p:nvGrpSpPr>
          <p:cNvPr id="10" name="Group 9">
            <a:extLst>
              <a:ext uri="{FF2B5EF4-FFF2-40B4-BE49-F238E27FC236}">
                <a16:creationId xmlns:a16="http://schemas.microsoft.com/office/drawing/2014/main" id="{EFD80448-3003-4DDB-9D9E-376E136E5211}"/>
              </a:ext>
            </a:extLst>
          </p:cNvPr>
          <p:cNvGrpSpPr/>
          <p:nvPr/>
        </p:nvGrpSpPr>
        <p:grpSpPr>
          <a:xfrm>
            <a:off x="1127448" y="2852936"/>
            <a:ext cx="10705500" cy="3656492"/>
            <a:chOff x="1127448" y="2681813"/>
            <a:chExt cx="10705500" cy="3656492"/>
          </a:xfrm>
        </p:grpSpPr>
        <p:pic>
          <p:nvPicPr>
            <p:cNvPr id="9" name="Picture 8" descr="Shape, circle&#10;&#10;Description automatically generated">
              <a:extLst>
                <a:ext uri="{FF2B5EF4-FFF2-40B4-BE49-F238E27FC236}">
                  <a16:creationId xmlns:a16="http://schemas.microsoft.com/office/drawing/2014/main" id="{7570C420-CBDA-402B-AADB-D22E730EDF4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318" t="4851" r="5250" b="6950"/>
            <a:stretch/>
          </p:blipFill>
          <p:spPr>
            <a:xfrm>
              <a:off x="4727448" y="2687512"/>
              <a:ext cx="4225500" cy="3380400"/>
            </a:xfrm>
            <a:prstGeom prst="rect">
              <a:avLst/>
            </a:prstGeom>
          </p:spPr>
        </p:pic>
        <p:pic>
          <p:nvPicPr>
            <p:cNvPr id="17" name="Picture 16" descr="Graphical user interface&#10;&#10;Description automatically generated">
              <a:extLst>
                <a:ext uri="{FF2B5EF4-FFF2-40B4-BE49-F238E27FC236}">
                  <a16:creationId xmlns:a16="http://schemas.microsoft.com/office/drawing/2014/main" id="{51F145F2-ACFF-4AC4-BE14-FE3E2EE3E8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52948" y="3406178"/>
              <a:ext cx="2880000" cy="2160000"/>
            </a:xfrm>
            <a:prstGeom prst="rect">
              <a:avLst/>
            </a:prstGeom>
          </p:spPr>
        </p:pic>
        <p:sp>
          <p:nvSpPr>
            <p:cNvPr id="19" name="TextBox 18">
              <a:extLst>
                <a:ext uri="{FF2B5EF4-FFF2-40B4-BE49-F238E27FC236}">
                  <a16:creationId xmlns:a16="http://schemas.microsoft.com/office/drawing/2014/main" id="{42041704-5033-4884-A3A6-5575C2DB67A1}"/>
                </a:ext>
              </a:extLst>
            </p:cNvPr>
            <p:cNvSpPr txBox="1"/>
            <p:nvPr/>
          </p:nvSpPr>
          <p:spPr>
            <a:xfrm>
              <a:off x="1127448" y="6061306"/>
              <a:ext cx="10513168" cy="276999"/>
            </a:xfrm>
            <a:prstGeom prst="rect">
              <a:avLst/>
            </a:prstGeom>
            <a:noFill/>
          </p:spPr>
          <p:txBody>
            <a:bodyPr wrap="square" rtlCol="0">
              <a:spAutoFit/>
            </a:bodyPr>
            <a:lstStyle/>
            <a:p>
              <a:pPr algn="ctr" defTabSz="914400">
                <a:buClrTx/>
                <a:buSzTx/>
              </a:pPr>
              <a:r>
                <a:rPr lang="en-US" sz="1200" dirty="0">
                  <a:solidFill>
                    <a:schemeClr val="tx1"/>
                  </a:solidFill>
                  <a:latin typeface="Times New Roman" panose="02020603050405020304" pitchFamily="18" charset="0"/>
                  <a:ea typeface="MS PGothic" panose="020B0600070205080204" pitchFamily="34" charset="-128"/>
                </a:rPr>
                <a:t>(c) Obtained RPs for the different </a:t>
              </a:r>
              <a:r>
                <a:rPr lang="en-US" sz="1200" dirty="0" err="1">
                  <a:solidFill>
                    <a:schemeClr val="tx1"/>
                  </a:solidFill>
                  <a:latin typeface="Times New Roman" panose="02020603050405020304" pitchFamily="18" charset="0"/>
                  <a:ea typeface="MS PGothic" panose="020B0600070205080204" pitchFamily="34" charset="-128"/>
                </a:rPr>
                <a:t>Rxs</a:t>
              </a:r>
              <a:r>
                <a:rPr lang="en-US" sz="1200" dirty="0">
                  <a:solidFill>
                    <a:schemeClr val="tx1"/>
                  </a:solidFill>
                  <a:latin typeface="Times New Roman" panose="02020603050405020304" pitchFamily="18" charset="0"/>
                  <a:ea typeface="MS PGothic" panose="020B0600070205080204" pitchFamily="34" charset="-128"/>
                </a:rPr>
                <a:t>		 (d) obtained Localization Heatmaps for the different </a:t>
              </a:r>
              <a:r>
                <a:rPr lang="en-US" sz="1200" dirty="0" err="1">
                  <a:solidFill>
                    <a:schemeClr val="tx1"/>
                  </a:solidFill>
                  <a:latin typeface="Times New Roman" panose="02020603050405020304" pitchFamily="18" charset="0"/>
                  <a:ea typeface="MS PGothic" panose="020B0600070205080204" pitchFamily="34" charset="-128"/>
                </a:rPr>
                <a:t>Rxs</a:t>
              </a:r>
              <a:r>
                <a:rPr lang="en-US" sz="1200" dirty="0">
                  <a:solidFill>
                    <a:schemeClr val="tx1"/>
                  </a:solidFill>
                  <a:latin typeface="Times New Roman" panose="02020603050405020304" pitchFamily="18" charset="0"/>
                  <a:ea typeface="MS PGothic" panose="020B0600070205080204" pitchFamily="34" charset="-128"/>
                </a:rPr>
                <a:t>	 (e) the total Localization Heatmap </a:t>
              </a:r>
            </a:p>
          </p:txBody>
        </p:sp>
        <p:pic>
          <p:nvPicPr>
            <p:cNvPr id="4" name="Picture 3" descr="Chart, histogram&#10;&#10;Description automatically generated">
              <a:extLst>
                <a:ext uri="{FF2B5EF4-FFF2-40B4-BE49-F238E27FC236}">
                  <a16:creationId xmlns:a16="http://schemas.microsoft.com/office/drawing/2014/main" id="{855B28CC-E15B-4E58-9D22-D4BFD3BC3B1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015" t="4851" r="8251" b="4851"/>
            <a:stretch/>
          </p:blipFill>
          <p:spPr>
            <a:xfrm>
              <a:off x="1127448" y="2681813"/>
              <a:ext cx="3600000" cy="3379493"/>
            </a:xfrm>
            <a:prstGeom prst="rect">
              <a:avLst/>
            </a:prstGeom>
          </p:spPr>
        </p:pic>
      </p:grpSp>
    </p:spTree>
    <p:extLst>
      <p:ext uri="{BB962C8B-B14F-4D97-AF65-F5344CB8AC3E}">
        <p14:creationId xmlns:p14="http://schemas.microsoft.com/office/powerpoint/2010/main" val="1170115373"/>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11-14-xxxx-00-00ax_Overhead_Analysis_Draft.potx" id="{58D38F92-CE47-49A6-8D55-B6F683F34CA5}" vid="{B11CDA16-73AE-4FE4-927E-073FD3DED5C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1408</Words>
  <Application>Microsoft Office PowerPoint</Application>
  <PresentationFormat>Widescreen</PresentationFormat>
  <Paragraphs>131</Paragraphs>
  <Slides>12</Slides>
  <Notes>11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7" baseType="lpstr">
      <vt:lpstr>Arial</vt:lpstr>
      <vt:lpstr>Cambria Math</vt:lpstr>
      <vt:lpstr>Times New Roman</vt:lpstr>
      <vt:lpstr>Office Theme</vt:lpstr>
      <vt:lpstr>Document</vt:lpstr>
      <vt:lpstr>A Discussion on Measurement Results for Active Radar-Based Applications</vt:lpstr>
      <vt:lpstr>PowerPoint Presentation</vt:lpstr>
      <vt:lpstr>Introduction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2021-04-14T13:07:06Z</dcterms:created>
  <dcterms:modified xsi:type="dcterms:W3CDTF">2021-04-15T07:51:23Z</dcterms:modified>
</cp:coreProperties>
</file>