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6" r:id="rId3"/>
    <p:sldId id="382" r:id="rId4"/>
    <p:sldId id="385" r:id="rId5"/>
    <p:sldId id="378" r:id="rId6"/>
    <p:sldId id="384" r:id="rId7"/>
    <p:sldId id="383" r:id="rId8"/>
    <p:sldId id="386" r:id="rId9"/>
    <p:sldId id="360" r:id="rId10"/>
    <p:sldId id="375" r:id="rId11"/>
    <p:sldId id="365" r:id="rId12"/>
    <p:sldId id="374" r:id="rId13"/>
    <p:sldId id="29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20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9"/>
    <p:restoredTop sz="94648"/>
  </p:normalViewPr>
  <p:slideViewPr>
    <p:cSldViewPr snapToGrid="0">
      <p:cViewPr varScale="1">
        <p:scale>
          <a:sx n="159" d="100"/>
          <a:sy n="159" d="100"/>
        </p:scale>
        <p:origin x="39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Network topology discovery is an implementation specific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05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0" i="0">
                <a:effectLst/>
                <a:latin typeface="+mn-lt"/>
                <a:ea typeface="+mn-ea"/>
                <a:cs typeface="+mn-cs"/>
                <a:sym typeface="Helvetica Neue"/>
              </a:rPr>
              <a:t>D. Thiele, R. Ernst and J. Diemer, "Formal worst-case timing analysis of Ethernet TSN's time-aware and peristaltic shapers," </a:t>
            </a:r>
            <a:r>
              <a:rPr lang="en-US" sz="1100" b="0" i="1">
                <a:effectLst/>
                <a:latin typeface="+mn-lt"/>
                <a:ea typeface="+mn-ea"/>
                <a:cs typeface="+mn-cs"/>
                <a:sym typeface="Helvetica Neue"/>
              </a:rPr>
              <a:t>2015 IEEE Vehicular Networking Conference (VNC)</a:t>
            </a:r>
            <a:r>
              <a:rPr lang="en-US" sz="1100" b="0" i="0">
                <a:effectLst/>
                <a:latin typeface="+mn-lt"/>
                <a:ea typeface="+mn-ea"/>
                <a:cs typeface="+mn-cs"/>
                <a:sym typeface="Helvetica Neue"/>
              </a:rPr>
              <a:t>, Kyoto, Japan, 2015, pp. 251-258, </a:t>
            </a:r>
            <a:r>
              <a:rPr lang="en-US" sz="1100" b="0" i="0" err="1">
                <a:effectLst/>
                <a:latin typeface="+mn-lt"/>
                <a:ea typeface="+mn-ea"/>
                <a:cs typeface="+mn-cs"/>
                <a:sym typeface="Helvetica Neue"/>
              </a:rPr>
              <a:t>doi</a:t>
            </a:r>
            <a:r>
              <a:rPr lang="en-US" sz="1100" b="0" i="0">
                <a:effectLst/>
                <a:latin typeface="+mn-lt"/>
                <a:ea typeface="+mn-ea"/>
                <a:cs typeface="+mn-cs"/>
                <a:sym typeface="Helvetica Neue"/>
              </a:rPr>
              <a:t>: 10.1109/VNC.2015.7385584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49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28 bytes – protocol overhead</a:t>
            </a:r>
          </a:p>
          <a:p>
            <a:r>
              <a:rPr lang="en-US" dirty="0"/>
              <a:t>128 +28 bytes – guard band</a:t>
            </a:r>
          </a:p>
        </p:txBody>
      </p:sp>
    </p:spTree>
    <p:extLst>
      <p:ext uri="{BB962C8B-B14F-4D97-AF65-F5344CB8AC3E}">
        <p14:creationId xmlns:p14="http://schemas.microsoft.com/office/powerpoint/2010/main" val="2495334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28 bytes – protocol overhead</a:t>
            </a:r>
          </a:p>
          <a:p>
            <a:r>
              <a:rPr lang="en-US" dirty="0"/>
              <a:t>128 +28 bytes – guard band</a:t>
            </a:r>
          </a:p>
        </p:txBody>
      </p:sp>
    </p:spTree>
    <p:extLst>
      <p:ext uri="{BB962C8B-B14F-4D97-AF65-F5344CB8AC3E}">
        <p14:creationId xmlns:p14="http://schemas.microsoft.com/office/powerpoint/2010/main" val="109045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Cisco,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218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xxx,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Cisco,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Wired-Wireless TSN Configuration and Management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2021-04-20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344534"/>
              </p:ext>
            </p:extLst>
          </p:nvPr>
        </p:nvGraphicFramePr>
        <p:xfrm>
          <a:off x="1000125" y="2452688"/>
          <a:ext cx="9744075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797300" progId="Word.Document.8">
                  <p:embed/>
                </p:oleObj>
              </mc:Choice>
              <mc:Fallback>
                <p:oleObj name="Document" r:id="rId3" imgW="10439400" imgH="3797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52688"/>
                        <a:ext cx="9744075" cy="3536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881B3-737E-D747-80B7-14A63712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571500"/>
            <a:ext cx="11010901" cy="1256053"/>
          </a:xfrm>
        </p:spPr>
        <p:txBody>
          <a:bodyPr lIns="0" tIns="0" rIns="0" bIns="0" anchor="t">
            <a:noAutofit/>
          </a:bodyPr>
          <a:lstStyle/>
          <a:p>
            <a:r>
              <a:rPr lang="en-US" dirty="0">
                <a:latin typeface="Intel Clear Light"/>
              </a:rPr>
              <a:t>Wired/wireless TSN Qbv Scheduling</a:t>
            </a:r>
            <a:br>
              <a:rPr lang="en-US" dirty="0"/>
            </a:br>
            <a:r>
              <a:rPr lang="en-US" sz="2400" dirty="0">
                <a:latin typeface="Intel Clear Light"/>
              </a:rPr>
              <a:t>1 Time-sensitive Stream – Latency deadline 2ms –   128 Bytes Payload </a:t>
            </a:r>
            <a:br>
              <a:rPr lang="en-US" sz="2400" dirty="0"/>
            </a:br>
            <a:r>
              <a:rPr lang="en-US" sz="2400" dirty="0">
                <a:latin typeface="Intel Clear Light"/>
              </a:rPr>
              <a:t>Case 1b: MCS3 </a:t>
            </a:r>
            <a:r>
              <a:rPr lang="en-US" sz="2400" dirty="0">
                <a:latin typeface="Intel Clear Light"/>
                <a:sym typeface="Wingdings" panose="05000000000000000000" pitchFamily="2" charset="2"/>
              </a:rPr>
              <a:t> MCS1 / </a:t>
            </a:r>
            <a:r>
              <a:rPr lang="en-US" sz="2400" dirty="0">
                <a:latin typeface="Intel Clear Light"/>
              </a:rPr>
              <a:t>DL MU OFDMA (2 MHz RU)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AD44A2-4244-48B9-95C1-AD691821ED16}"/>
              </a:ext>
            </a:extLst>
          </p:cNvPr>
          <p:cNvCxnSpPr/>
          <p:nvPr/>
        </p:nvCxnSpPr>
        <p:spPr>
          <a:xfrm>
            <a:off x="1273464" y="2877128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2EDC77-356B-4209-9F33-C3C5A144DF73}"/>
              </a:ext>
            </a:extLst>
          </p:cNvPr>
          <p:cNvCxnSpPr/>
          <p:nvPr/>
        </p:nvCxnSpPr>
        <p:spPr>
          <a:xfrm>
            <a:off x="10957791" y="2877128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79BFCDA-5E63-486C-A0F0-F844B30F897E}"/>
              </a:ext>
            </a:extLst>
          </p:cNvPr>
          <p:cNvSpPr/>
          <p:nvPr/>
        </p:nvSpPr>
        <p:spPr>
          <a:xfrm>
            <a:off x="5976850" y="5063997"/>
            <a:ext cx="5598623" cy="397163"/>
          </a:xfrm>
          <a:prstGeom prst="rect">
            <a:avLst/>
          </a:prstGeom>
          <a:solidFill>
            <a:srgbClr val="FF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19548E-0C74-4AE5-95FF-1FF6AA2BAFCB}"/>
              </a:ext>
            </a:extLst>
          </p:cNvPr>
          <p:cNvSpPr/>
          <p:nvPr/>
        </p:nvSpPr>
        <p:spPr>
          <a:xfrm>
            <a:off x="1308102" y="2990272"/>
            <a:ext cx="386769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FECD48-02D5-49A9-AFE9-25212EE8ADAB}"/>
              </a:ext>
            </a:extLst>
          </p:cNvPr>
          <p:cNvSpPr/>
          <p:nvPr/>
        </p:nvSpPr>
        <p:spPr>
          <a:xfrm>
            <a:off x="2255052" y="3378260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90FA8-3768-4E9E-834C-791C962F6B9B}"/>
              </a:ext>
            </a:extLst>
          </p:cNvPr>
          <p:cNvSpPr/>
          <p:nvPr/>
        </p:nvSpPr>
        <p:spPr>
          <a:xfrm>
            <a:off x="3416356" y="3802267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00D441-9249-41A5-8E0A-61C5F6F214B8}"/>
              </a:ext>
            </a:extLst>
          </p:cNvPr>
          <p:cNvSpPr/>
          <p:nvPr/>
        </p:nvSpPr>
        <p:spPr>
          <a:xfrm>
            <a:off x="4640356" y="4207187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5D9BD3-C6E7-4F7E-AA9B-04766EC7B8B2}"/>
              </a:ext>
            </a:extLst>
          </p:cNvPr>
          <p:cNvSpPr/>
          <p:nvPr/>
        </p:nvSpPr>
        <p:spPr>
          <a:xfrm>
            <a:off x="5783015" y="4620629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201B2C-E5D5-4D9C-87CD-D3A85276DABE}"/>
              </a:ext>
            </a:extLst>
          </p:cNvPr>
          <p:cNvCxnSpPr/>
          <p:nvPr/>
        </p:nvCxnSpPr>
        <p:spPr>
          <a:xfrm>
            <a:off x="1273464" y="338743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E056D28-C326-43A1-AA06-71D440BEEC2A}"/>
              </a:ext>
            </a:extLst>
          </p:cNvPr>
          <p:cNvCxnSpPr/>
          <p:nvPr/>
        </p:nvCxnSpPr>
        <p:spPr>
          <a:xfrm>
            <a:off x="1280394" y="3784598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9685105-8F47-4B80-990B-C4180CC280C9}"/>
              </a:ext>
            </a:extLst>
          </p:cNvPr>
          <p:cNvCxnSpPr/>
          <p:nvPr/>
        </p:nvCxnSpPr>
        <p:spPr>
          <a:xfrm>
            <a:off x="1280394" y="420361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8CBDDE-8B7A-4E74-A0C2-57E2148C8043}"/>
              </a:ext>
            </a:extLst>
          </p:cNvPr>
          <p:cNvCxnSpPr/>
          <p:nvPr/>
        </p:nvCxnSpPr>
        <p:spPr>
          <a:xfrm>
            <a:off x="1273464" y="4616117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CF0C6BB-EF6E-4E3F-84D6-5334A197BC51}"/>
              </a:ext>
            </a:extLst>
          </p:cNvPr>
          <p:cNvCxnSpPr/>
          <p:nvPr/>
        </p:nvCxnSpPr>
        <p:spPr>
          <a:xfrm>
            <a:off x="1273464" y="5047091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0A571EA-477A-44F6-8F27-EA2F0B59D147}"/>
              </a:ext>
            </a:extLst>
          </p:cNvPr>
          <p:cNvCxnSpPr/>
          <p:nvPr/>
        </p:nvCxnSpPr>
        <p:spPr>
          <a:xfrm>
            <a:off x="1280394" y="2990272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ED9958-EFD3-4C2F-915A-80175D4F8F42}"/>
              </a:ext>
            </a:extLst>
          </p:cNvPr>
          <p:cNvCxnSpPr/>
          <p:nvPr/>
        </p:nvCxnSpPr>
        <p:spPr>
          <a:xfrm>
            <a:off x="1273463" y="547806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EF05DCA-8BCC-4F2E-B101-EB8A2362B42D}"/>
              </a:ext>
            </a:extLst>
          </p:cNvPr>
          <p:cNvSpPr txBox="1"/>
          <p:nvPr/>
        </p:nvSpPr>
        <p:spPr>
          <a:xfrm>
            <a:off x="759719" y="3129441"/>
            <a:ext cx="47448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Talker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49ACF2-7F79-4A57-BA0D-CD9B0855415B}"/>
              </a:ext>
            </a:extLst>
          </p:cNvPr>
          <p:cNvSpPr txBox="1"/>
          <p:nvPr/>
        </p:nvSpPr>
        <p:spPr>
          <a:xfrm>
            <a:off x="615449" y="3543894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1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440362-2CFC-451B-A93E-5F2E0AC16FC0}"/>
              </a:ext>
            </a:extLst>
          </p:cNvPr>
          <p:cNvSpPr txBox="1"/>
          <p:nvPr/>
        </p:nvSpPr>
        <p:spPr>
          <a:xfrm>
            <a:off x="615448" y="3958347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2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FC082B-8265-4B1D-9FB1-63FA8CF90122}"/>
              </a:ext>
            </a:extLst>
          </p:cNvPr>
          <p:cNvSpPr txBox="1"/>
          <p:nvPr/>
        </p:nvSpPr>
        <p:spPr>
          <a:xfrm>
            <a:off x="615447" y="433591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3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CFB73C-74C2-4477-AF0D-AC3EEFC6CD12}"/>
              </a:ext>
            </a:extLst>
          </p:cNvPr>
          <p:cNvSpPr txBox="1"/>
          <p:nvPr/>
        </p:nvSpPr>
        <p:spPr>
          <a:xfrm>
            <a:off x="615446" y="475362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4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FB3E55-AC25-4FC2-8C05-623BDC5E435C}"/>
              </a:ext>
            </a:extLst>
          </p:cNvPr>
          <p:cNvSpPr txBox="1"/>
          <p:nvPr/>
        </p:nvSpPr>
        <p:spPr>
          <a:xfrm>
            <a:off x="827843" y="5186905"/>
            <a:ext cx="193964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AP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23F9D7F-CA77-4871-9AAA-FC1ABBA902C7}"/>
              </a:ext>
            </a:extLst>
          </p:cNvPr>
          <p:cNvCxnSpPr/>
          <p:nvPr/>
        </p:nvCxnSpPr>
        <p:spPr>
          <a:xfrm flipH="1">
            <a:off x="1280394" y="2780545"/>
            <a:ext cx="414477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0F3A756-05F5-4094-9B0F-87377074CEA1}"/>
                  </a:ext>
                </a:extLst>
              </p:cNvPr>
              <p:cNvSpPr txBox="1"/>
              <p:nvPr/>
            </p:nvSpPr>
            <p:spPr>
              <a:xfrm>
                <a:off x="1298509" y="2559299"/>
                <a:ext cx="378245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𝜇</m:t>
                    </m:r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0F3A756-05F5-4094-9B0F-87377074C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509" y="2559299"/>
                <a:ext cx="378245" cy="184666"/>
              </a:xfrm>
              <a:prstGeom prst="rect">
                <a:avLst/>
              </a:prstGeom>
              <a:blipFill>
                <a:blip r:embed="rId3"/>
                <a:stretch>
                  <a:fillRect l="-24194" t="-26667" r="-6452" b="-5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C21F50A-2458-478A-B8EC-D3677D7F7B3D}"/>
              </a:ext>
            </a:extLst>
          </p:cNvPr>
          <p:cNvCxnSpPr>
            <a:cxnSpLocks/>
          </p:cNvCxnSpPr>
          <p:nvPr/>
        </p:nvCxnSpPr>
        <p:spPr>
          <a:xfrm flipV="1">
            <a:off x="2263351" y="2218078"/>
            <a:ext cx="0" cy="116303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AEF3326-BE1A-4E4E-B18A-B99C38E6FB0D}"/>
              </a:ext>
            </a:extLst>
          </p:cNvPr>
          <p:cNvCxnSpPr>
            <a:cxnSpLocks/>
          </p:cNvCxnSpPr>
          <p:nvPr/>
        </p:nvCxnSpPr>
        <p:spPr>
          <a:xfrm flipV="1">
            <a:off x="3437716" y="2231442"/>
            <a:ext cx="0" cy="1595803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F57A70D-8617-4C1B-9D08-BBC39EB5EC33}"/>
              </a:ext>
            </a:extLst>
          </p:cNvPr>
          <p:cNvCxnSpPr>
            <a:cxnSpLocks/>
          </p:cNvCxnSpPr>
          <p:nvPr/>
        </p:nvCxnSpPr>
        <p:spPr>
          <a:xfrm flipH="1">
            <a:off x="2286931" y="2730203"/>
            <a:ext cx="1129425" cy="773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720FDF-B26A-4104-B751-103A24485CD0}"/>
                  </a:ext>
                </a:extLst>
              </p:cNvPr>
              <p:cNvSpPr txBox="1"/>
              <p:nvPr/>
            </p:nvSpPr>
            <p:spPr>
              <a:xfrm>
                <a:off x="2614747" y="2536362"/>
                <a:ext cx="546560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0.25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720FDF-B26A-4104-B751-103A24485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747" y="2536362"/>
                <a:ext cx="546560" cy="184666"/>
              </a:xfrm>
              <a:prstGeom prst="rect">
                <a:avLst/>
              </a:prstGeom>
              <a:blipFill>
                <a:blip r:embed="rId4"/>
                <a:stretch>
                  <a:fillRect l="-17778" t="-26667" b="-5333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58D9546-7DB0-47B8-A030-E00FA7505938}"/>
              </a:ext>
            </a:extLst>
          </p:cNvPr>
          <p:cNvCxnSpPr>
            <a:cxnSpLocks/>
          </p:cNvCxnSpPr>
          <p:nvPr/>
        </p:nvCxnSpPr>
        <p:spPr>
          <a:xfrm flipV="1">
            <a:off x="6183409" y="2246569"/>
            <a:ext cx="0" cy="284786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42CDF5F-AC3A-4487-A8C9-D938ED7CDB51}"/>
              </a:ext>
            </a:extLst>
          </p:cNvPr>
          <p:cNvCxnSpPr>
            <a:cxnSpLocks/>
          </p:cNvCxnSpPr>
          <p:nvPr/>
        </p:nvCxnSpPr>
        <p:spPr>
          <a:xfrm flipH="1">
            <a:off x="1308102" y="5944451"/>
            <a:ext cx="9642760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D3CE0BD-81BD-4003-8171-491BD7FD4337}"/>
                  </a:ext>
                </a:extLst>
              </p:cNvPr>
              <p:cNvSpPr txBox="1"/>
              <p:nvPr/>
            </p:nvSpPr>
            <p:spPr>
              <a:xfrm>
                <a:off x="5930662" y="6005109"/>
                <a:ext cx="323743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2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D3CE0BD-81BD-4003-8171-491BD7FD4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62" y="6005109"/>
                <a:ext cx="323743" cy="184666"/>
              </a:xfrm>
              <a:prstGeom prst="rect">
                <a:avLst/>
              </a:prstGeom>
              <a:blipFill>
                <a:blip r:embed="rId5"/>
                <a:stretch>
                  <a:fillRect l="-16981" r="-11321" b="-666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33D37C68-8FCE-43B2-89E5-3570CA910AF5}"/>
              </a:ext>
            </a:extLst>
          </p:cNvPr>
          <p:cNvSpPr txBox="1"/>
          <p:nvPr/>
        </p:nvSpPr>
        <p:spPr>
          <a:xfrm>
            <a:off x="4671572" y="1941079"/>
            <a:ext cx="292214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defTabSz="2438338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chemeClr val="tx1"/>
                </a:solidFill>
              </a:rPr>
              <a:t>Traditional static </a:t>
            </a:r>
            <a:r>
              <a:rPr lang="en-US" sz="1800" dirty="0">
                <a:solidFill>
                  <a:schemeClr val="tx1"/>
                </a:solidFill>
                <a:sym typeface="Helvetica Neue"/>
              </a:rPr>
              <a:t>Qbv Schedule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185B647-09E1-4DDD-8494-71F6D4B7979D}"/>
              </a:ext>
            </a:extLst>
          </p:cNvPr>
          <p:cNvSpPr/>
          <p:nvPr/>
        </p:nvSpPr>
        <p:spPr>
          <a:xfrm>
            <a:off x="6002455" y="505535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1C792DE-E16C-49F4-AA99-8234E33661A4}"/>
              </a:ext>
            </a:extLst>
          </p:cNvPr>
          <p:cNvSpPr/>
          <p:nvPr/>
        </p:nvSpPr>
        <p:spPr>
          <a:xfrm>
            <a:off x="4641582" y="4210127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063F4F4-C148-4F57-B6CD-587C2E63F541}"/>
              </a:ext>
            </a:extLst>
          </p:cNvPr>
          <p:cNvSpPr/>
          <p:nvPr/>
        </p:nvSpPr>
        <p:spPr>
          <a:xfrm>
            <a:off x="3415467" y="380257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FF7563A-9BB2-4CDF-AA88-FF13E307327B}"/>
              </a:ext>
            </a:extLst>
          </p:cNvPr>
          <p:cNvSpPr/>
          <p:nvPr/>
        </p:nvSpPr>
        <p:spPr>
          <a:xfrm>
            <a:off x="2263351" y="3375248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0091CC4-DF2E-4F57-BBCC-42AF302E79D4}"/>
              </a:ext>
            </a:extLst>
          </p:cNvPr>
          <p:cNvSpPr/>
          <p:nvPr/>
        </p:nvSpPr>
        <p:spPr>
          <a:xfrm>
            <a:off x="1321331" y="2997651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DD4AD3B-305E-400A-B33F-A67E9DCB8789}"/>
              </a:ext>
            </a:extLst>
          </p:cNvPr>
          <p:cNvSpPr/>
          <p:nvPr/>
        </p:nvSpPr>
        <p:spPr>
          <a:xfrm>
            <a:off x="5793406" y="461675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E881DBC-054B-48E6-A27C-545592BA85FD}"/>
              </a:ext>
            </a:extLst>
          </p:cNvPr>
          <p:cNvCxnSpPr>
            <a:cxnSpLocks/>
          </p:cNvCxnSpPr>
          <p:nvPr/>
        </p:nvCxnSpPr>
        <p:spPr>
          <a:xfrm flipH="1" flipV="1">
            <a:off x="11560457" y="2224981"/>
            <a:ext cx="6928" cy="281288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2290E13-A68E-4099-83FD-396A5DC8C617}"/>
              </a:ext>
            </a:extLst>
          </p:cNvPr>
          <p:cNvCxnSpPr>
            <a:cxnSpLocks/>
          </p:cNvCxnSpPr>
          <p:nvPr/>
        </p:nvCxnSpPr>
        <p:spPr>
          <a:xfrm flipH="1" flipV="1">
            <a:off x="6169787" y="2730203"/>
            <a:ext cx="5390670" cy="13762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7312188-E049-4203-B39F-896874E19F23}"/>
                  </a:ext>
                </a:extLst>
              </p:cNvPr>
              <p:cNvSpPr txBox="1"/>
              <p:nvPr/>
            </p:nvSpPr>
            <p:spPr>
              <a:xfrm>
                <a:off x="8563691" y="2444029"/>
                <a:ext cx="660374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≈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1.33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7312188-E049-4203-B39F-896874E19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691" y="2444029"/>
                <a:ext cx="660374" cy="184666"/>
              </a:xfrm>
              <a:prstGeom prst="rect">
                <a:avLst/>
              </a:prstGeom>
              <a:blipFill>
                <a:blip r:embed="rId6"/>
                <a:stretch>
                  <a:fillRect l="-7407" t="-26667" b="-5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Oval 47">
            <a:extLst>
              <a:ext uri="{FF2B5EF4-FFF2-40B4-BE49-F238E27FC236}">
                <a16:creationId xmlns:a16="http://schemas.microsoft.com/office/drawing/2014/main" id="{FBA3D753-D20A-4C8E-B7B9-D7D8FE19DE6C}"/>
              </a:ext>
            </a:extLst>
          </p:cNvPr>
          <p:cNvSpPr/>
          <p:nvPr/>
        </p:nvSpPr>
        <p:spPr>
          <a:xfrm>
            <a:off x="10631055" y="4753622"/>
            <a:ext cx="733099" cy="974627"/>
          </a:xfrm>
          <a:prstGeom prst="ellipse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489197A-CFCA-4EA1-898F-34610882F23B}"/>
              </a:ext>
            </a:extLst>
          </p:cNvPr>
          <p:cNvCxnSpPr>
            <a:stCxn id="48" idx="3"/>
            <a:endCxn id="48" idx="7"/>
          </p:cNvCxnSpPr>
          <p:nvPr/>
        </p:nvCxnSpPr>
        <p:spPr>
          <a:xfrm flipV="1">
            <a:off x="10738415" y="4896353"/>
            <a:ext cx="518379" cy="68916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CEB0039-1287-4296-ADF0-EE9A81958864}"/>
              </a:ext>
            </a:extLst>
          </p:cNvPr>
          <p:cNvCxnSpPr>
            <a:stCxn id="48" idx="1"/>
            <a:endCxn id="48" idx="5"/>
          </p:cNvCxnSpPr>
          <p:nvPr/>
        </p:nvCxnSpPr>
        <p:spPr>
          <a:xfrm>
            <a:off x="10738415" y="4896353"/>
            <a:ext cx="518379" cy="68916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22412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881B3-737E-D747-80B7-14A63712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571500"/>
            <a:ext cx="11010901" cy="1291751"/>
          </a:xfrm>
        </p:spPr>
        <p:txBody>
          <a:bodyPr/>
          <a:lstStyle/>
          <a:p>
            <a:r>
              <a:rPr lang="en-US" dirty="0"/>
              <a:t>Wired/wireless TSN Qbv Scheduling</a:t>
            </a:r>
            <a:br>
              <a:rPr lang="en-US" dirty="0"/>
            </a:br>
            <a:r>
              <a:rPr lang="en-US" sz="2400" dirty="0"/>
              <a:t>1 Adapted Stream – Latency deadline 2ms –   128 Bytes Payload</a:t>
            </a:r>
            <a:br>
              <a:rPr lang="en-US" dirty="0"/>
            </a:br>
            <a:r>
              <a:rPr lang="en-US" sz="2400" dirty="0"/>
              <a:t>Case 1c: MCS 8 / MU-DL (2 MHz)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18B71EA-FFFB-4F31-B08B-3D7DE84BA3A8}"/>
              </a:ext>
            </a:extLst>
          </p:cNvPr>
          <p:cNvCxnSpPr/>
          <p:nvPr/>
        </p:nvCxnSpPr>
        <p:spPr>
          <a:xfrm>
            <a:off x="1280394" y="2845197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05862-B952-42CD-BC3F-A989AE0C1580}"/>
              </a:ext>
            </a:extLst>
          </p:cNvPr>
          <p:cNvCxnSpPr/>
          <p:nvPr/>
        </p:nvCxnSpPr>
        <p:spPr>
          <a:xfrm>
            <a:off x="10964721" y="2845197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C151A3A-C99D-43C4-858C-1641833B6EF2}"/>
              </a:ext>
            </a:extLst>
          </p:cNvPr>
          <p:cNvSpPr/>
          <p:nvPr/>
        </p:nvSpPr>
        <p:spPr>
          <a:xfrm>
            <a:off x="2401104" y="5027115"/>
            <a:ext cx="3334673" cy="397163"/>
          </a:xfrm>
          <a:prstGeom prst="rect">
            <a:avLst/>
          </a:prstGeom>
          <a:solidFill>
            <a:srgbClr val="FF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7CAE8A-E61F-4A7C-8878-E2845FED240F}"/>
              </a:ext>
            </a:extLst>
          </p:cNvPr>
          <p:cNvSpPr/>
          <p:nvPr/>
        </p:nvSpPr>
        <p:spPr>
          <a:xfrm>
            <a:off x="1315032" y="2958341"/>
            <a:ext cx="386769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F8E106-52EF-4DA7-9181-994F7DC730AA}"/>
              </a:ext>
            </a:extLst>
          </p:cNvPr>
          <p:cNvSpPr/>
          <p:nvPr/>
        </p:nvSpPr>
        <p:spPr>
          <a:xfrm>
            <a:off x="1541177" y="3355504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8C753A-E4B4-4AE2-BDCF-41A0C06C9C0D}"/>
              </a:ext>
            </a:extLst>
          </p:cNvPr>
          <p:cNvSpPr/>
          <p:nvPr/>
        </p:nvSpPr>
        <p:spPr>
          <a:xfrm>
            <a:off x="1793613" y="3752667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7ED878-091E-4BAE-B334-4EA88224E8EB}"/>
              </a:ext>
            </a:extLst>
          </p:cNvPr>
          <p:cNvSpPr/>
          <p:nvPr/>
        </p:nvSpPr>
        <p:spPr>
          <a:xfrm>
            <a:off x="1986999" y="4168450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E065A65-F995-4765-8938-3ED1AE86AAAF}"/>
              </a:ext>
            </a:extLst>
          </p:cNvPr>
          <p:cNvSpPr/>
          <p:nvPr/>
        </p:nvSpPr>
        <p:spPr>
          <a:xfrm>
            <a:off x="2182162" y="4601092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C1458C-4B10-4458-83A4-378D9BC08230}"/>
              </a:ext>
            </a:extLst>
          </p:cNvPr>
          <p:cNvCxnSpPr/>
          <p:nvPr/>
        </p:nvCxnSpPr>
        <p:spPr>
          <a:xfrm>
            <a:off x="1280394" y="3355504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FA0CDFB-D2E6-4E9A-A20B-97E9EDA4A76E}"/>
              </a:ext>
            </a:extLst>
          </p:cNvPr>
          <p:cNvCxnSpPr/>
          <p:nvPr/>
        </p:nvCxnSpPr>
        <p:spPr>
          <a:xfrm>
            <a:off x="1287324" y="3752667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3AEFCF2-E853-4C22-8FA8-E90B589E057F}"/>
              </a:ext>
            </a:extLst>
          </p:cNvPr>
          <p:cNvCxnSpPr/>
          <p:nvPr/>
        </p:nvCxnSpPr>
        <p:spPr>
          <a:xfrm>
            <a:off x="1287324" y="4171684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CFEBD5-1D63-4002-B684-B97E9DED3828}"/>
              </a:ext>
            </a:extLst>
          </p:cNvPr>
          <p:cNvCxnSpPr/>
          <p:nvPr/>
        </p:nvCxnSpPr>
        <p:spPr>
          <a:xfrm>
            <a:off x="1280394" y="4584186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4E0DF1A-3E90-4FC8-9BDF-3C413275381B}"/>
              </a:ext>
            </a:extLst>
          </p:cNvPr>
          <p:cNvCxnSpPr/>
          <p:nvPr/>
        </p:nvCxnSpPr>
        <p:spPr>
          <a:xfrm>
            <a:off x="1280394" y="5015160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25B6C8D-1AAA-4577-9CB0-DB2D05A6C61C}"/>
              </a:ext>
            </a:extLst>
          </p:cNvPr>
          <p:cNvCxnSpPr/>
          <p:nvPr/>
        </p:nvCxnSpPr>
        <p:spPr>
          <a:xfrm>
            <a:off x="1287324" y="2958341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23C7230-1DAA-41E3-9784-2487D340F324}"/>
              </a:ext>
            </a:extLst>
          </p:cNvPr>
          <p:cNvCxnSpPr/>
          <p:nvPr/>
        </p:nvCxnSpPr>
        <p:spPr>
          <a:xfrm>
            <a:off x="1280393" y="5446134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B2C5DBD-4F5F-4019-8D53-ABBA4835AD15}"/>
              </a:ext>
            </a:extLst>
          </p:cNvPr>
          <p:cNvCxnSpPr/>
          <p:nvPr/>
        </p:nvCxnSpPr>
        <p:spPr>
          <a:xfrm flipH="1">
            <a:off x="1280394" y="2780545"/>
            <a:ext cx="414477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7150FAF-0AE4-4B4B-985A-D1728A9B2B64}"/>
                  </a:ext>
                </a:extLst>
              </p:cNvPr>
              <p:cNvSpPr txBox="1"/>
              <p:nvPr/>
            </p:nvSpPr>
            <p:spPr>
              <a:xfrm>
                <a:off x="1316626" y="2540902"/>
                <a:ext cx="378245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𝜇</m:t>
                    </m:r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7150FAF-0AE4-4B4B-985A-D1728A9B2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626" y="2540902"/>
                <a:ext cx="378245" cy="184666"/>
              </a:xfrm>
              <a:prstGeom prst="rect">
                <a:avLst/>
              </a:prstGeom>
              <a:blipFill>
                <a:blip r:embed="rId3"/>
                <a:stretch>
                  <a:fillRect l="-25806" t="-26667" r="-6452" b="-5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39D0FBD-64B2-4464-9A2E-D300CD02E27E}"/>
              </a:ext>
            </a:extLst>
          </p:cNvPr>
          <p:cNvCxnSpPr>
            <a:cxnSpLocks/>
          </p:cNvCxnSpPr>
          <p:nvPr/>
        </p:nvCxnSpPr>
        <p:spPr>
          <a:xfrm flipH="1" flipV="1">
            <a:off x="2395632" y="2148485"/>
            <a:ext cx="10972" cy="2837815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7309F87-D937-4042-A55A-F9A5B7747F38}"/>
              </a:ext>
            </a:extLst>
          </p:cNvPr>
          <p:cNvCxnSpPr>
            <a:cxnSpLocks/>
          </p:cNvCxnSpPr>
          <p:nvPr/>
        </p:nvCxnSpPr>
        <p:spPr>
          <a:xfrm flipV="1">
            <a:off x="5732784" y="2172395"/>
            <a:ext cx="0" cy="2842765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9CD615D-56B5-4BEE-8DC0-5AF666A735C0}"/>
              </a:ext>
            </a:extLst>
          </p:cNvPr>
          <p:cNvCxnSpPr>
            <a:cxnSpLocks/>
          </p:cNvCxnSpPr>
          <p:nvPr/>
        </p:nvCxnSpPr>
        <p:spPr>
          <a:xfrm flipV="1">
            <a:off x="10975692" y="2156865"/>
            <a:ext cx="0" cy="2861677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5AF0153-CA8C-4C4F-A0BB-738A9EED9CFC}"/>
              </a:ext>
            </a:extLst>
          </p:cNvPr>
          <p:cNvCxnSpPr>
            <a:cxnSpLocks/>
          </p:cNvCxnSpPr>
          <p:nvPr/>
        </p:nvCxnSpPr>
        <p:spPr>
          <a:xfrm flipH="1">
            <a:off x="2449668" y="2782202"/>
            <a:ext cx="3283116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016D103-12FA-41AA-BDBF-85A092A2B511}"/>
                  </a:ext>
                </a:extLst>
              </p:cNvPr>
              <p:cNvSpPr txBox="1"/>
              <p:nvPr/>
            </p:nvSpPr>
            <p:spPr>
              <a:xfrm>
                <a:off x="3784815" y="2514623"/>
                <a:ext cx="612823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≈</m:t>
                    </m:r>
                    <m:r>
                      <a:rPr kumimoji="0" lang="en-US" sz="12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0.6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016D103-12FA-41AA-BDBF-85A092A2B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15" y="2514623"/>
                <a:ext cx="612823" cy="184666"/>
              </a:xfrm>
              <a:prstGeom prst="rect">
                <a:avLst/>
              </a:prstGeom>
              <a:blipFill>
                <a:blip r:embed="rId4"/>
                <a:stretch>
                  <a:fillRect l="-8000" r="-3000" b="-666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F81997D-AEC9-4402-8A97-832EE8792235}"/>
              </a:ext>
            </a:extLst>
          </p:cNvPr>
          <p:cNvCxnSpPr>
            <a:cxnSpLocks/>
          </p:cNvCxnSpPr>
          <p:nvPr/>
        </p:nvCxnSpPr>
        <p:spPr>
          <a:xfrm flipH="1">
            <a:off x="1289263" y="5747300"/>
            <a:ext cx="1271057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5D7AB6-AEE8-4E10-B1F4-95250677E84A}"/>
                  </a:ext>
                </a:extLst>
              </p:cNvPr>
              <p:cNvSpPr txBox="1"/>
              <p:nvPr/>
            </p:nvSpPr>
            <p:spPr>
              <a:xfrm>
                <a:off x="1546750" y="5856326"/>
                <a:ext cx="785367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≈</m:t>
                    </m:r>
                    <m:r>
                      <a:rPr kumimoji="0" lang="en-US" sz="12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82.5 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𝜇</m:t>
                    </m:r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65D7AB6-AEE8-4E10-B1F4-95250677E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750" y="5856326"/>
                <a:ext cx="785367" cy="184666"/>
              </a:xfrm>
              <a:prstGeom prst="rect">
                <a:avLst/>
              </a:prstGeom>
              <a:blipFill>
                <a:blip r:embed="rId5"/>
                <a:stretch>
                  <a:fillRect l="-6202" b="-2333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7E3A1E9-6C57-4245-916F-BC0799935126}"/>
              </a:ext>
            </a:extLst>
          </p:cNvPr>
          <p:cNvCxnSpPr>
            <a:cxnSpLocks/>
          </p:cNvCxnSpPr>
          <p:nvPr/>
        </p:nvCxnSpPr>
        <p:spPr>
          <a:xfrm flipH="1">
            <a:off x="1316626" y="6077959"/>
            <a:ext cx="9634236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FF9D097-59C6-4F1F-BA1D-2EFCF35BC8B0}"/>
                  </a:ext>
                </a:extLst>
              </p:cNvPr>
              <p:cNvSpPr txBox="1"/>
              <p:nvPr/>
            </p:nvSpPr>
            <p:spPr>
              <a:xfrm>
                <a:off x="5930662" y="6138617"/>
                <a:ext cx="323743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2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FF9D097-59C6-4F1F-BA1D-2EFCF35BC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62" y="6138617"/>
                <a:ext cx="323743" cy="184666"/>
              </a:xfrm>
              <a:prstGeom prst="rect">
                <a:avLst/>
              </a:prstGeom>
              <a:blipFill>
                <a:blip r:embed="rId6"/>
                <a:stretch>
                  <a:fillRect l="-16981" r="-11321" b="-666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295EFABD-E3D3-4A3E-91E3-C9B2D65B61C2}"/>
              </a:ext>
            </a:extLst>
          </p:cNvPr>
          <p:cNvSpPr txBox="1"/>
          <p:nvPr/>
        </p:nvSpPr>
        <p:spPr>
          <a:xfrm>
            <a:off x="759719" y="3129441"/>
            <a:ext cx="47448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Talker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3422C41-972C-43AD-BB5D-2B7A3E7C0910}"/>
              </a:ext>
            </a:extLst>
          </p:cNvPr>
          <p:cNvSpPr txBox="1"/>
          <p:nvPr/>
        </p:nvSpPr>
        <p:spPr>
          <a:xfrm>
            <a:off x="615449" y="3543894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1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BDF1850-289B-4104-8854-869971314CDA}"/>
              </a:ext>
            </a:extLst>
          </p:cNvPr>
          <p:cNvSpPr txBox="1"/>
          <p:nvPr/>
        </p:nvSpPr>
        <p:spPr>
          <a:xfrm>
            <a:off x="615448" y="3958347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2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F96E56B-AEDC-488E-B41E-EE0CD452767C}"/>
              </a:ext>
            </a:extLst>
          </p:cNvPr>
          <p:cNvSpPr txBox="1"/>
          <p:nvPr/>
        </p:nvSpPr>
        <p:spPr>
          <a:xfrm>
            <a:off x="615447" y="433591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3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125A1D-E551-4BF8-B316-09033DD3B261}"/>
              </a:ext>
            </a:extLst>
          </p:cNvPr>
          <p:cNvSpPr txBox="1"/>
          <p:nvPr/>
        </p:nvSpPr>
        <p:spPr>
          <a:xfrm>
            <a:off x="615446" y="475362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4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360F95-41C5-49D5-AAF7-7B88AB48EEC5}"/>
              </a:ext>
            </a:extLst>
          </p:cNvPr>
          <p:cNvSpPr txBox="1"/>
          <p:nvPr/>
        </p:nvSpPr>
        <p:spPr>
          <a:xfrm>
            <a:off x="827843" y="5186905"/>
            <a:ext cx="193964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A86A6EC-6712-44AD-8EBA-FD434B467A16}"/>
              </a:ext>
            </a:extLst>
          </p:cNvPr>
          <p:cNvSpPr txBox="1"/>
          <p:nvPr/>
        </p:nvSpPr>
        <p:spPr>
          <a:xfrm>
            <a:off x="4671572" y="1941079"/>
            <a:ext cx="381873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  <a:ea typeface="+mn-ea"/>
                <a:sym typeface="Helvetica Neue"/>
              </a:rPr>
              <a:t>Wireless-aware aggressive 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n-ea"/>
                <a:cs typeface="+mn-cs"/>
                <a:sym typeface="Helvetica Neue"/>
              </a:rPr>
              <a:t>Qbv Schedule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1844B91-3B59-4CEC-9804-71DE1BAFA937}"/>
              </a:ext>
            </a:extLst>
          </p:cNvPr>
          <p:cNvSpPr/>
          <p:nvPr/>
        </p:nvSpPr>
        <p:spPr>
          <a:xfrm>
            <a:off x="1325593" y="2958341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491DAF8-99C4-4F30-91F8-EA6C2A1D7F67}"/>
              </a:ext>
            </a:extLst>
          </p:cNvPr>
          <p:cNvSpPr/>
          <p:nvPr/>
        </p:nvSpPr>
        <p:spPr>
          <a:xfrm>
            <a:off x="1534248" y="3342959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BB1004A-8F21-4CF9-98B6-0114E23FC617}"/>
              </a:ext>
            </a:extLst>
          </p:cNvPr>
          <p:cNvSpPr/>
          <p:nvPr/>
        </p:nvSpPr>
        <p:spPr>
          <a:xfrm>
            <a:off x="1793613" y="3757616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508A5BD-3242-481F-B71E-8B694B144A47}"/>
              </a:ext>
            </a:extLst>
          </p:cNvPr>
          <p:cNvSpPr/>
          <p:nvPr/>
        </p:nvSpPr>
        <p:spPr>
          <a:xfrm>
            <a:off x="1980070" y="4173732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A3F1CF7-3B33-4CDC-BB77-21D85337641E}"/>
              </a:ext>
            </a:extLst>
          </p:cNvPr>
          <p:cNvSpPr/>
          <p:nvPr/>
        </p:nvSpPr>
        <p:spPr>
          <a:xfrm>
            <a:off x="2175986" y="4613047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F162D8-004C-42C5-914E-411C6E136516}"/>
              </a:ext>
            </a:extLst>
          </p:cNvPr>
          <p:cNvSpPr/>
          <p:nvPr/>
        </p:nvSpPr>
        <p:spPr>
          <a:xfrm>
            <a:off x="2395632" y="5027114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FB0459D-B601-4C15-B610-03A99BAE0700}"/>
              </a:ext>
            </a:extLst>
          </p:cNvPr>
          <p:cNvCxnSpPr>
            <a:cxnSpLocks/>
          </p:cNvCxnSpPr>
          <p:nvPr/>
        </p:nvCxnSpPr>
        <p:spPr>
          <a:xfrm flipV="1">
            <a:off x="2560320" y="4601093"/>
            <a:ext cx="0" cy="1446416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18467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4EB2-ABFA-48B4-A4BA-ACF31671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646228" cy="1065213"/>
          </a:xfrm>
        </p:spPr>
        <p:txBody>
          <a:bodyPr/>
          <a:lstStyle/>
          <a:p>
            <a:r>
              <a:rPr lang="en-US" dirty="0"/>
              <a:t>Configuration and Resource Management for hybrid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3171B-7BE1-4202-8A6D-DAF7443C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5046"/>
            <a:ext cx="10646228" cy="4479368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CNC differentiates wired and wireless TSN (WTSN) domains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CNC aware of WTSN bridge and it’s dynamic range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CNC doesn’t manage short-term changes in wireless link (WTSN bridge abstracts this aspect)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WTSN bridge provides expected performance range (e.g. 99%-</a:t>
            </a:r>
            <a:r>
              <a:rPr lang="en-US" dirty="0" err="1">
                <a:solidFill>
                  <a:schemeClr val="tx1"/>
                </a:solidFill>
              </a:rPr>
              <a:t>ile</a:t>
            </a:r>
            <a:r>
              <a:rPr lang="en-US" dirty="0">
                <a:solidFill>
                  <a:schemeClr val="tx1"/>
                </a:solidFill>
              </a:rPr>
              <a:t> delay) and r</a:t>
            </a:r>
            <a:r>
              <a:rPr lang="en-US" dirty="0">
                <a:solidFill>
                  <a:schemeClr val="tx1"/>
                </a:solidFill>
                <a:cs typeface="Times New Roman"/>
              </a:rPr>
              <a:t>eports by exception any unexpected deviations (e.g. unplanned mobility)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Tradeoff between efficiency and adaptation overhead/re-scheduling can be made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Elements in WTSN domain (AP, STA) support TSN (.1AS/Qbv) and can be managed via </a:t>
            </a:r>
            <a:r>
              <a:rPr lang="en-US" dirty="0" err="1">
                <a:solidFill>
                  <a:schemeClr val="tx1"/>
                </a:solidFill>
                <a:cs typeface="Times New Roman"/>
              </a:rPr>
              <a:t>Qcc</a:t>
            </a:r>
            <a:r>
              <a:rPr lang="en-US" dirty="0">
                <a:solidFill>
                  <a:schemeClr val="tx1"/>
                </a:solidFill>
                <a:cs typeface="Times New Roman"/>
              </a:rPr>
              <a:t>/</a:t>
            </a:r>
            <a:r>
              <a:rPr lang="en-US" dirty="0" err="1">
                <a:solidFill>
                  <a:schemeClr val="tx1"/>
                </a:solidFill>
                <a:cs typeface="Times New Roman"/>
              </a:rPr>
              <a:t>dj</a:t>
            </a:r>
            <a:r>
              <a:rPr lang="en-US" dirty="0">
                <a:solidFill>
                  <a:schemeClr val="tx1"/>
                </a:solidFill>
                <a:cs typeface="Times New Roman"/>
              </a:rPr>
              <a:t>-based interface</a:t>
            </a:r>
          </a:p>
          <a:p>
            <a:endParaRPr lang="en-US" dirty="0">
              <a:solidFill>
                <a:schemeClr val="tx1"/>
              </a:solidFill>
              <a:cs typeface="Times New Roman"/>
            </a:endParaRPr>
          </a:p>
          <a:p>
            <a:endParaRPr lang="en-US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E1999-BCBA-4D57-A747-3E217EAD66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F1371-D07F-4320-9DCF-3044E42482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5C7BCC-EBFD-42B0-BF61-AEAFA65DF2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21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wired/wireless TSN integration models are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Physical model most appropriate in absence of mobility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Logical model offers simplest integration with 802.1 TSN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proposed hybrid model provides ability to trade limited management complexity for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reviews the architecture, assumptions and requirements for an 802.11 BSS operation as a Wireless TSN bridge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also discusses wireless challenges to be considered in the configuration &amp; management of wired-wireless TSN domains and identifies potential areas for enhancement and collaboration between 802.1 and 802.11</a:t>
            </a:r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wireless networks (incl. 802.11)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Wireless is different from other mediums in the 802.1 TSN ecosystem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Fading leads to a wide variation in transmission speed (e.g. 1000-&gt;100Mb/s)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Shared medium access can cause variable delay and jitter (e.g. random backoff)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Path loss variability and STA mobility can cause change in best serving AP and thus </a:t>
            </a:r>
            <a:r>
              <a:rPr lang="en-US" u="sng" dirty="0"/>
              <a:t>TSN Bridge end-point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Thus, physical path from TSN talker to listener can change significantly!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Question: where in TSN architecture is this accounted for or abstracted ?  </a:t>
            </a:r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85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98D3-DD8A-43EE-AA89-AFE42BE3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Wired-Wireless 802.1 TSN integration model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ED680-FE4C-4F35-A846-049881B4AD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00771-3C01-4D04-8DC3-57F687E8DA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9E74-E2C3-4A6B-8B9B-5C534D7C28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4E1F99-D171-45EA-972C-709B84D5B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8" y="1751014"/>
            <a:ext cx="5376000" cy="3874745"/>
          </a:xfrm>
          <a:prstGeom prst="rect">
            <a:avLst/>
          </a:prstGeom>
          <a:noFill/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9399026-8099-41AC-8391-E8654D2B7851}"/>
              </a:ext>
            </a:extLst>
          </p:cNvPr>
          <p:cNvSpPr txBox="1"/>
          <p:nvPr/>
        </p:nvSpPr>
        <p:spPr>
          <a:xfrm>
            <a:off x="736287" y="5702642"/>
            <a:ext cx="4605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Control plane entities in a centralized management model (802.1 </a:t>
            </a:r>
            <a:r>
              <a:rPr lang="en-US" sz="1200" err="1">
                <a:solidFill>
                  <a:schemeClr val="tx1"/>
                </a:solidFill>
              </a:rPr>
              <a:t>Qcc</a:t>
            </a:r>
            <a:r>
              <a:rPr lang="en-US" sz="1200">
                <a:solidFill>
                  <a:schemeClr val="tx1"/>
                </a:solidFill>
              </a:rPr>
              <a:t>):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BA2B09-6C78-44D9-ABA2-CEA177671755}"/>
              </a:ext>
            </a:extLst>
          </p:cNvPr>
          <p:cNvSpPr txBox="1"/>
          <p:nvPr/>
        </p:nvSpPr>
        <p:spPr>
          <a:xfrm>
            <a:off x="1194946" y="5979641"/>
            <a:ext cx="3687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CNC: Central Network Configuration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CUC: Central User Configuration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4900A1-80D7-4F86-94BB-52CB09F0B9CB}"/>
              </a:ext>
            </a:extLst>
          </p:cNvPr>
          <p:cNvSpPr txBox="1"/>
          <p:nvPr/>
        </p:nvSpPr>
        <p:spPr>
          <a:xfrm>
            <a:off x="6290401" y="1617608"/>
            <a:ext cx="537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CUC collects traffic stream requirements from end devices (Talkers/Listeners), e.g., over OPC_UA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CNC discovers the bridges capabilities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Bridge parameters (802.1Qcc clause 12, 802.1Qdj)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CNC configures TSN capabilities at the bridges (e.g., using YANG/Netconf interface)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CCDFF2-8FF4-41F8-AEFA-CEB897192C7A}"/>
              </a:ext>
            </a:extLst>
          </p:cNvPr>
          <p:cNvSpPr/>
          <p:nvPr/>
        </p:nvSpPr>
        <p:spPr>
          <a:xfrm>
            <a:off x="5442857" y="4479930"/>
            <a:ext cx="67491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WLAN Integration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 can be seen as a Wireless TSN 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STAs can be configured as talkers or listeners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CNC </a:t>
            </a:r>
            <a:r>
              <a:rPr lang="en-US" sz="2000" b="1" dirty="0">
                <a:solidFill>
                  <a:schemeClr val="tx1"/>
                </a:solidFill>
              </a:rPr>
              <a:t>uses same abstraction for wired &amp; wireless domains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CNC needs to re-schedule upon </a:t>
            </a:r>
            <a:r>
              <a:rPr lang="en-US" sz="2000" u="sng" dirty="0">
                <a:solidFill>
                  <a:schemeClr val="tx1"/>
                </a:solidFill>
              </a:rPr>
              <a:t>every</a:t>
            </a:r>
            <a:r>
              <a:rPr lang="en-US" sz="2000" dirty="0">
                <a:solidFill>
                  <a:schemeClr val="tx1"/>
                </a:solidFill>
              </a:rPr>
              <a:t> fading/mobility event</a:t>
            </a:r>
          </a:p>
        </p:txBody>
      </p:sp>
    </p:spTree>
    <p:extLst>
      <p:ext uri="{BB962C8B-B14F-4D97-AF65-F5344CB8AC3E}">
        <p14:creationId xmlns:p14="http://schemas.microsoft.com/office/powerpoint/2010/main" val="132149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BAA1DA-63A6-4FDB-8EA2-561247762483}"/>
              </a:ext>
            </a:extLst>
          </p:cNvPr>
          <p:cNvSpPr/>
          <p:nvPr/>
        </p:nvSpPr>
        <p:spPr bwMode="auto">
          <a:xfrm>
            <a:off x="5293572" y="1702830"/>
            <a:ext cx="2725477" cy="657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FBB13-61A5-4E01-9E07-E76CB8B6D8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2C17B-603A-4440-A72A-079B447DAF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7304E-FC60-4044-A732-14DF85AB9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97688126-2C22-436E-A6B4-4AF6F9DD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482" y="5022098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A7A0459C-7E5D-4E98-A6B1-A21CC3AAF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089" y="4905543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1C5D205D-A612-49A5-9D1E-661CB621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65" y="4792627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AAB34AF-6900-47E6-9C10-EB83769F93B9}"/>
              </a:ext>
            </a:extLst>
          </p:cNvPr>
          <p:cNvSpPr/>
          <p:nvPr/>
        </p:nvSpPr>
        <p:spPr>
          <a:xfrm>
            <a:off x="5666213" y="920447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0A674C-0B62-4CE4-A288-E14A78DCC682}"/>
              </a:ext>
            </a:extLst>
          </p:cNvPr>
          <p:cNvSpPr/>
          <p:nvPr/>
        </p:nvSpPr>
        <p:spPr>
          <a:xfrm>
            <a:off x="5603520" y="985601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B6B4FD-06D7-4888-BF8B-1C98A19BCBCC}"/>
              </a:ext>
            </a:extLst>
          </p:cNvPr>
          <p:cNvSpPr/>
          <p:nvPr/>
        </p:nvSpPr>
        <p:spPr>
          <a:xfrm>
            <a:off x="1681972" y="3265646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E4B5A8-8892-43D4-BF2A-5C12ABFB4305}"/>
              </a:ext>
            </a:extLst>
          </p:cNvPr>
          <p:cNvSpPr/>
          <p:nvPr/>
        </p:nvSpPr>
        <p:spPr>
          <a:xfrm>
            <a:off x="1879656" y="3095317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9B3CF5-C202-4927-9F4D-DDE5B0896A51}"/>
              </a:ext>
            </a:extLst>
          </p:cNvPr>
          <p:cNvSpPr/>
          <p:nvPr/>
        </p:nvSpPr>
        <p:spPr>
          <a:xfrm>
            <a:off x="5540774" y="1058026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CUC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DFF2ED-854D-4690-A9A9-86721154B15D}"/>
              </a:ext>
            </a:extLst>
          </p:cNvPr>
          <p:cNvSpPr/>
          <p:nvPr/>
        </p:nvSpPr>
        <p:spPr>
          <a:xfrm>
            <a:off x="5549231" y="1914651"/>
            <a:ext cx="1084842" cy="3597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TSN Config. &amp; Management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466E7D-DA58-475A-8FD6-1529D10EEF74}"/>
              </a:ext>
            </a:extLst>
          </p:cNvPr>
          <p:cNvCxnSpPr>
            <a:cxnSpLocks/>
            <a:stCxn id="32" idx="4"/>
            <a:endCxn id="33" idx="2"/>
          </p:cNvCxnSpPr>
          <p:nvPr/>
        </p:nvCxnSpPr>
        <p:spPr>
          <a:xfrm>
            <a:off x="5666213" y="3329820"/>
            <a:ext cx="87462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B867FD-1A14-4033-B13E-9CA1940E282F}"/>
              </a:ext>
            </a:extLst>
          </p:cNvPr>
          <p:cNvCxnSpPr>
            <a:cxnSpLocks/>
            <a:stCxn id="33" idx="4"/>
            <a:endCxn id="34" idx="2"/>
          </p:cNvCxnSpPr>
          <p:nvPr/>
        </p:nvCxnSpPr>
        <p:spPr>
          <a:xfrm>
            <a:off x="7208462" y="3329820"/>
            <a:ext cx="79486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C117DA0-45F1-4E28-8A7A-55F176EBD48D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6657041" y="1202414"/>
            <a:ext cx="3153633" cy="1631193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D0869B-DE67-44E1-9863-D6522293B3AB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5516774" y="2274375"/>
            <a:ext cx="574878" cy="703818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AECB7AF-60F4-44BA-A654-D9A66E8AE522}"/>
              </a:ext>
            </a:extLst>
          </p:cNvPr>
          <p:cNvCxnSpPr>
            <a:cxnSpLocks/>
            <a:endCxn id="22" idx="2"/>
          </p:cNvCxnSpPr>
          <p:nvPr/>
        </p:nvCxnSpPr>
        <p:spPr>
          <a:xfrm flipH="1" flipV="1">
            <a:off x="6091652" y="2274375"/>
            <a:ext cx="913564" cy="706980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1D8785F-E056-425A-BB2F-97257414A96D}"/>
              </a:ext>
            </a:extLst>
          </p:cNvPr>
          <p:cNvCxnSpPr>
            <a:cxnSpLocks/>
            <a:endCxn id="22" idx="2"/>
          </p:cNvCxnSpPr>
          <p:nvPr/>
        </p:nvCxnSpPr>
        <p:spPr>
          <a:xfrm flipH="1" flipV="1">
            <a:off x="6091652" y="2274375"/>
            <a:ext cx="2415076" cy="696800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29379C-754A-4CE5-8236-75A5B4C9E044}"/>
              </a:ext>
            </a:extLst>
          </p:cNvPr>
          <p:cNvCxnSpPr>
            <a:cxnSpLocks/>
            <a:endCxn id="21" idx="2"/>
          </p:cNvCxnSpPr>
          <p:nvPr/>
        </p:nvCxnSpPr>
        <p:spPr>
          <a:xfrm flipH="1" flipV="1">
            <a:off x="6098908" y="1346801"/>
            <a:ext cx="3515" cy="408964"/>
          </a:xfrm>
          <a:prstGeom prst="line">
            <a:avLst/>
          </a:prstGeom>
          <a:ln w="19050">
            <a:solidFill>
              <a:schemeClr val="bg2"/>
            </a:solidFill>
            <a:prstDash val="dash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811E74A-F095-4344-96E8-7EAA97493584}"/>
              </a:ext>
            </a:extLst>
          </p:cNvPr>
          <p:cNvCxnSpPr>
            <a:cxnSpLocks/>
            <a:stCxn id="31" idx="4"/>
            <a:endCxn id="32" idx="2"/>
          </p:cNvCxnSpPr>
          <p:nvPr/>
        </p:nvCxnSpPr>
        <p:spPr>
          <a:xfrm>
            <a:off x="4249273" y="3329820"/>
            <a:ext cx="74931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ylinder 30">
            <a:extLst>
              <a:ext uri="{FF2B5EF4-FFF2-40B4-BE49-F238E27FC236}">
                <a16:creationId xmlns:a16="http://schemas.microsoft.com/office/drawing/2014/main" id="{81BFA0AE-8A7D-469E-A13C-19D54D5606A2}"/>
              </a:ext>
            </a:extLst>
          </p:cNvPr>
          <p:cNvSpPr/>
          <p:nvPr/>
        </p:nvSpPr>
        <p:spPr>
          <a:xfrm>
            <a:off x="3581644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ylinder 31">
            <a:extLst>
              <a:ext uri="{FF2B5EF4-FFF2-40B4-BE49-F238E27FC236}">
                <a16:creationId xmlns:a16="http://schemas.microsoft.com/office/drawing/2014/main" id="{989C8120-D906-417C-92BD-B723448C0F98}"/>
              </a:ext>
            </a:extLst>
          </p:cNvPr>
          <p:cNvSpPr/>
          <p:nvPr/>
        </p:nvSpPr>
        <p:spPr>
          <a:xfrm>
            <a:off x="4998584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ylinder 32">
            <a:extLst>
              <a:ext uri="{FF2B5EF4-FFF2-40B4-BE49-F238E27FC236}">
                <a16:creationId xmlns:a16="http://schemas.microsoft.com/office/drawing/2014/main" id="{0C9D90AA-CBFC-41B5-AE27-64827F35CED9}"/>
              </a:ext>
            </a:extLst>
          </p:cNvPr>
          <p:cNvSpPr/>
          <p:nvPr/>
        </p:nvSpPr>
        <p:spPr>
          <a:xfrm>
            <a:off x="6540833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ylinder 33">
            <a:extLst>
              <a:ext uri="{FF2B5EF4-FFF2-40B4-BE49-F238E27FC236}">
                <a16:creationId xmlns:a16="http://schemas.microsoft.com/office/drawing/2014/main" id="{701EA963-FF0D-42DA-8CF9-A7A4382E0693}"/>
              </a:ext>
            </a:extLst>
          </p:cNvPr>
          <p:cNvSpPr/>
          <p:nvPr/>
        </p:nvSpPr>
        <p:spPr>
          <a:xfrm>
            <a:off x="8003331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0BAD60C-5EC5-4C68-B202-368FA90669DD}"/>
              </a:ext>
            </a:extLst>
          </p:cNvPr>
          <p:cNvSpPr/>
          <p:nvPr/>
        </p:nvSpPr>
        <p:spPr>
          <a:xfrm>
            <a:off x="2063692" y="2924988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2201F8-A6E3-4788-B701-800BF556292E}"/>
              </a:ext>
            </a:extLst>
          </p:cNvPr>
          <p:cNvSpPr/>
          <p:nvPr/>
        </p:nvSpPr>
        <p:spPr>
          <a:xfrm>
            <a:off x="9374714" y="3249983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B6BE164-A52A-4796-A26D-A05C2B74098E}"/>
              </a:ext>
            </a:extLst>
          </p:cNvPr>
          <p:cNvSpPr/>
          <p:nvPr/>
        </p:nvSpPr>
        <p:spPr>
          <a:xfrm>
            <a:off x="9572398" y="3079654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1535FE-82FF-4E78-84B9-62F276F9E399}"/>
              </a:ext>
            </a:extLst>
          </p:cNvPr>
          <p:cNvSpPr/>
          <p:nvPr/>
        </p:nvSpPr>
        <p:spPr>
          <a:xfrm>
            <a:off x="9756434" y="2909325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28A40FD-BEB2-487C-A9AB-B1D12E035059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2898088" y="3329820"/>
            <a:ext cx="683556" cy="1102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4669C-7C28-4E25-975D-8281B6FEF2EB}"/>
              </a:ext>
            </a:extLst>
          </p:cNvPr>
          <p:cNvCxnSpPr>
            <a:cxnSpLocks/>
            <a:endCxn id="34" idx="4"/>
          </p:cNvCxnSpPr>
          <p:nvPr/>
        </p:nvCxnSpPr>
        <p:spPr>
          <a:xfrm flipH="1">
            <a:off x="8670960" y="3329820"/>
            <a:ext cx="714606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B9F288B-F899-4ACB-BC9F-F137107EADD6}"/>
              </a:ext>
            </a:extLst>
          </p:cNvPr>
          <p:cNvSpPr txBox="1"/>
          <p:nvPr/>
        </p:nvSpPr>
        <p:spPr>
          <a:xfrm>
            <a:off x="1631372" y="3847237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Talker End Stations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A1BD9A-C0AC-4F01-AE54-AB94FFCB56C5}"/>
              </a:ext>
            </a:extLst>
          </p:cNvPr>
          <p:cNvSpPr txBox="1"/>
          <p:nvPr/>
        </p:nvSpPr>
        <p:spPr>
          <a:xfrm>
            <a:off x="5430113" y="3431703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ctr">
              <a:defRPr sz="11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TSN Bridges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9FCABD-A8A6-4B14-AAAB-38A5F1A6A755}"/>
              </a:ext>
            </a:extLst>
          </p:cNvPr>
          <p:cNvSpPr txBox="1"/>
          <p:nvPr/>
        </p:nvSpPr>
        <p:spPr>
          <a:xfrm>
            <a:off x="9374714" y="3847237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Listener End Stations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1B71621-6A01-4977-9F37-F997883F15C5}"/>
              </a:ext>
            </a:extLst>
          </p:cNvPr>
          <p:cNvCxnSpPr>
            <a:stCxn id="35" idx="3"/>
          </p:cNvCxnSpPr>
          <p:nvPr/>
        </p:nvCxnSpPr>
        <p:spPr>
          <a:xfrm>
            <a:off x="2946336" y="3186177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DD25928-50DA-4BDB-B36A-4275051D7099}"/>
              </a:ext>
            </a:extLst>
          </p:cNvPr>
          <p:cNvSpPr txBox="1"/>
          <p:nvPr/>
        </p:nvSpPr>
        <p:spPr>
          <a:xfrm>
            <a:off x="2993706" y="2950785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Stream Data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D27754-5BED-423D-A57D-13EDF762657D}"/>
              </a:ext>
            </a:extLst>
          </p:cNvPr>
          <p:cNvSpPr txBox="1"/>
          <p:nvPr/>
        </p:nvSpPr>
        <p:spPr>
          <a:xfrm>
            <a:off x="8509986" y="3634461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Stream Data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7EB519-8490-4D0A-979C-588AB564CDE2}"/>
              </a:ext>
            </a:extLst>
          </p:cNvPr>
          <p:cNvCxnSpPr>
            <a:cxnSpLocks/>
          </p:cNvCxnSpPr>
          <p:nvPr/>
        </p:nvCxnSpPr>
        <p:spPr>
          <a:xfrm>
            <a:off x="8980819" y="3564320"/>
            <a:ext cx="4375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643788FB-6E4D-45F3-8609-500CD9B8883B}"/>
              </a:ext>
            </a:extLst>
          </p:cNvPr>
          <p:cNvSpPr txBox="1"/>
          <p:nvPr/>
        </p:nvSpPr>
        <p:spPr>
          <a:xfrm rot="1405747">
            <a:off x="7540851" y="2413640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End Station(   ) Configuration protocol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83F78AF-2B86-4904-9FF9-EAFF8C10C616}"/>
              </a:ext>
            </a:extLst>
          </p:cNvPr>
          <p:cNvSpPr txBox="1"/>
          <p:nvPr/>
        </p:nvSpPr>
        <p:spPr>
          <a:xfrm>
            <a:off x="5617045" y="1467782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chemeClr val="bg2"/>
                </a:solidFill>
              </a:rPr>
              <a:t> UNI</a:t>
            </a:r>
          </a:p>
        </p:txBody>
      </p:sp>
      <p:pic>
        <p:nvPicPr>
          <p:cNvPr id="50" name="Picture 2">
            <a:extLst>
              <a:ext uri="{FF2B5EF4-FFF2-40B4-BE49-F238E27FC236}">
                <a16:creationId xmlns:a16="http://schemas.microsoft.com/office/drawing/2014/main" id="{B9EBE963-7F26-4B24-BD51-DB706BBF0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266" y="4200251"/>
            <a:ext cx="639640" cy="4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1330DB9B-76AB-4097-8470-518B1F7DF1C1}"/>
              </a:ext>
            </a:extLst>
          </p:cNvPr>
          <p:cNvSpPr/>
          <p:nvPr/>
        </p:nvSpPr>
        <p:spPr>
          <a:xfrm>
            <a:off x="3096098" y="5277467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F67FED2-02E7-4900-9406-6CD4244EE3CE}"/>
              </a:ext>
            </a:extLst>
          </p:cNvPr>
          <p:cNvSpPr txBox="1"/>
          <p:nvPr/>
        </p:nvSpPr>
        <p:spPr>
          <a:xfrm>
            <a:off x="3050779" y="5879109"/>
            <a:ext cx="1855320" cy="15299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Wireless Talker End Stations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5D19062-4109-4C5C-91D6-45B38B8101FA}"/>
              </a:ext>
            </a:extLst>
          </p:cNvPr>
          <p:cNvCxnSpPr>
            <a:cxnSpLocks/>
            <a:stCxn id="16" idx="0"/>
            <a:endCxn id="21" idx="1"/>
          </p:cNvCxnSpPr>
          <p:nvPr/>
        </p:nvCxnSpPr>
        <p:spPr>
          <a:xfrm flipV="1">
            <a:off x="3817285" y="1202414"/>
            <a:ext cx="1723489" cy="3590213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Picture 2">
            <a:extLst>
              <a:ext uri="{FF2B5EF4-FFF2-40B4-BE49-F238E27FC236}">
                <a16:creationId xmlns:a16="http://schemas.microsoft.com/office/drawing/2014/main" id="{6F33E142-30C4-43A1-B2D8-C5C420FAB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508" y="4220740"/>
            <a:ext cx="639640" cy="4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D832F4B8-4697-4D57-B0AD-2A71278668AA}"/>
              </a:ext>
            </a:extLst>
          </p:cNvPr>
          <p:cNvSpPr/>
          <p:nvPr/>
        </p:nvSpPr>
        <p:spPr>
          <a:xfrm>
            <a:off x="3279201" y="5190973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D374D63-7147-4036-A74F-F968C5FD2193}"/>
              </a:ext>
            </a:extLst>
          </p:cNvPr>
          <p:cNvSpPr/>
          <p:nvPr/>
        </p:nvSpPr>
        <p:spPr>
          <a:xfrm>
            <a:off x="3469577" y="5078057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7" name="Picture 2">
            <a:extLst>
              <a:ext uri="{FF2B5EF4-FFF2-40B4-BE49-F238E27FC236}">
                <a16:creationId xmlns:a16="http://schemas.microsoft.com/office/drawing/2014/main" id="{82CEA55B-2973-4F22-B561-02ED7296A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049" y="4995539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>
            <a:extLst>
              <a:ext uri="{FF2B5EF4-FFF2-40B4-BE49-F238E27FC236}">
                <a16:creationId xmlns:a16="http://schemas.microsoft.com/office/drawing/2014/main" id="{2215375E-107A-4104-AE6C-F7E7B86AC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56" y="4878984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>
            <a:extLst>
              <a:ext uri="{FF2B5EF4-FFF2-40B4-BE49-F238E27FC236}">
                <a16:creationId xmlns:a16="http://schemas.microsoft.com/office/drawing/2014/main" id="{3B523C40-822B-418C-A818-94A0D4495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032" y="4766068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69F8C354-D935-4233-B292-DB966AF11B0B}"/>
              </a:ext>
            </a:extLst>
          </p:cNvPr>
          <p:cNvSpPr/>
          <p:nvPr/>
        </p:nvSpPr>
        <p:spPr>
          <a:xfrm>
            <a:off x="7957665" y="5250908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DA688C5-012C-4D2D-A469-C8B84DC86E4A}"/>
              </a:ext>
            </a:extLst>
          </p:cNvPr>
          <p:cNvSpPr txBox="1"/>
          <p:nvPr/>
        </p:nvSpPr>
        <p:spPr>
          <a:xfrm>
            <a:off x="7957665" y="5812749"/>
            <a:ext cx="2098433" cy="15299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Wireless Listener End Stations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ACD5F2F-435A-4D43-93B3-D4E3A0C29E8D}"/>
              </a:ext>
            </a:extLst>
          </p:cNvPr>
          <p:cNvSpPr/>
          <p:nvPr/>
        </p:nvSpPr>
        <p:spPr>
          <a:xfrm>
            <a:off x="8140768" y="5164414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7B10C5-DFFF-42CF-ADDB-11D3A219A5D7}"/>
              </a:ext>
            </a:extLst>
          </p:cNvPr>
          <p:cNvSpPr/>
          <p:nvPr/>
        </p:nvSpPr>
        <p:spPr>
          <a:xfrm>
            <a:off x="8331144" y="5051498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672CC40-46E7-4A27-9FF9-74305550FC96}"/>
              </a:ext>
            </a:extLst>
          </p:cNvPr>
          <p:cNvCxnSpPr>
            <a:cxnSpLocks/>
            <a:stCxn id="59" idx="0"/>
            <a:endCxn id="21" idx="3"/>
          </p:cNvCxnSpPr>
          <p:nvPr/>
        </p:nvCxnSpPr>
        <p:spPr>
          <a:xfrm flipH="1" flipV="1">
            <a:off x="6657041" y="1202414"/>
            <a:ext cx="2021811" cy="3563654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1EABBCB-EBAC-4162-A678-11A15CDEE2BE}"/>
              </a:ext>
            </a:extLst>
          </p:cNvPr>
          <p:cNvCxnSpPr/>
          <p:nvPr/>
        </p:nvCxnSpPr>
        <p:spPr>
          <a:xfrm>
            <a:off x="4351918" y="5257601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D34D008-2662-48A3-8DC5-44AE34CE788D}"/>
              </a:ext>
            </a:extLst>
          </p:cNvPr>
          <p:cNvSpPr txBox="1"/>
          <p:nvPr/>
        </p:nvSpPr>
        <p:spPr>
          <a:xfrm>
            <a:off x="4405583" y="5051708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Stream Data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5412ECF-1AB2-4D7D-A5C2-34194EB973D7}"/>
              </a:ext>
            </a:extLst>
          </p:cNvPr>
          <p:cNvCxnSpPr/>
          <p:nvPr/>
        </p:nvCxnSpPr>
        <p:spPr>
          <a:xfrm>
            <a:off x="7511061" y="5435743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E2C884F-2958-4F59-83A8-D2B2BB303E0B}"/>
              </a:ext>
            </a:extLst>
          </p:cNvPr>
          <p:cNvSpPr txBox="1"/>
          <p:nvPr/>
        </p:nvSpPr>
        <p:spPr>
          <a:xfrm>
            <a:off x="7095310" y="5494822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Stream Data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259F49D-56D7-4B1F-AE2F-26D31999BA15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2949244" y="1202414"/>
            <a:ext cx="2591530" cy="1443862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918662E-D59C-41B5-840F-2E21D4376CFC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4303564" y="2274375"/>
            <a:ext cx="1788088" cy="722312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9CE1CD8-6FD8-483D-93E8-154E0707511C}"/>
              </a:ext>
            </a:extLst>
          </p:cNvPr>
          <p:cNvCxnSpPr>
            <a:cxnSpLocks/>
            <a:stCxn id="50" idx="0"/>
          </p:cNvCxnSpPr>
          <p:nvPr/>
        </p:nvCxnSpPr>
        <p:spPr>
          <a:xfrm flipV="1">
            <a:off x="5324086" y="2274375"/>
            <a:ext cx="774822" cy="1925876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565CAEDC-37CD-4C34-A45F-810F095058DD}"/>
              </a:ext>
            </a:extLst>
          </p:cNvPr>
          <p:cNvSpPr txBox="1"/>
          <p:nvPr/>
        </p:nvSpPr>
        <p:spPr>
          <a:xfrm rot="19791999">
            <a:off x="2754562" y="1966571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End Station(   ) Configuration protocol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21AE325-8BA6-4773-BF9E-DF94188B8796}"/>
              </a:ext>
            </a:extLst>
          </p:cNvPr>
          <p:cNvSpPr txBox="1"/>
          <p:nvPr/>
        </p:nvSpPr>
        <p:spPr>
          <a:xfrm rot="17779006">
            <a:off x="3152395" y="3040993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>
              <a:defRPr sz="11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End Station(   ) Configuration protocol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9C7474E-84A8-4FAD-A115-F8E03F0B815D}"/>
              </a:ext>
            </a:extLst>
          </p:cNvPr>
          <p:cNvSpPr txBox="1"/>
          <p:nvPr/>
        </p:nvSpPr>
        <p:spPr>
          <a:xfrm rot="3527877">
            <a:off x="6654728" y="3495990"/>
            <a:ext cx="2463084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>
              <a:defRPr sz="11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End Station(   ) Configuration protocol 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6B2E6C3-D318-4C4D-A7A3-FC1AC1185328}"/>
              </a:ext>
            </a:extLst>
          </p:cNvPr>
          <p:cNvSpPr/>
          <p:nvPr/>
        </p:nvSpPr>
        <p:spPr>
          <a:xfrm>
            <a:off x="1250312" y="2752295"/>
            <a:ext cx="9897035" cy="1405487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89EF4E9-492C-4705-B127-BB5F6FB10B76}"/>
              </a:ext>
            </a:extLst>
          </p:cNvPr>
          <p:cNvSpPr txBox="1"/>
          <p:nvPr/>
        </p:nvSpPr>
        <p:spPr>
          <a:xfrm>
            <a:off x="1368927" y="2809597"/>
            <a:ext cx="763369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dirty="0"/>
              <a:t>Wired-TSN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9905D9A-D623-4963-AEDB-BD16DBCFF958}"/>
              </a:ext>
            </a:extLst>
          </p:cNvPr>
          <p:cNvSpPr/>
          <p:nvPr/>
        </p:nvSpPr>
        <p:spPr>
          <a:xfrm>
            <a:off x="1250312" y="4195553"/>
            <a:ext cx="9897035" cy="1678311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68460EB-84F1-419C-90D1-976E971E074E}"/>
              </a:ext>
            </a:extLst>
          </p:cNvPr>
          <p:cNvCxnSpPr>
            <a:cxnSpLocks/>
            <a:stCxn id="50" idx="0"/>
            <a:endCxn id="32" idx="3"/>
          </p:cNvCxnSpPr>
          <p:nvPr/>
        </p:nvCxnSpPr>
        <p:spPr>
          <a:xfrm flipV="1">
            <a:off x="5324086" y="3557304"/>
            <a:ext cx="8313" cy="642947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1DF7402-A27A-4126-B55C-DE061C1791C5}"/>
              </a:ext>
            </a:extLst>
          </p:cNvPr>
          <p:cNvCxnSpPr>
            <a:cxnSpLocks/>
          </p:cNvCxnSpPr>
          <p:nvPr/>
        </p:nvCxnSpPr>
        <p:spPr>
          <a:xfrm flipH="1" flipV="1">
            <a:off x="6883612" y="3526835"/>
            <a:ext cx="29010" cy="65775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72A1193-003F-4977-AA27-28BF6F09E488}"/>
              </a:ext>
            </a:extLst>
          </p:cNvPr>
          <p:cNvSpPr txBox="1"/>
          <p:nvPr/>
        </p:nvSpPr>
        <p:spPr>
          <a:xfrm>
            <a:off x="1406510" y="4271674"/>
            <a:ext cx="106974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dirty="0"/>
              <a:t>Wireless-TSN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D151EDF-4ADE-4412-BCDE-B5D2BE197BC1}"/>
              </a:ext>
            </a:extLst>
          </p:cNvPr>
          <p:cNvCxnSpPr>
            <a:cxnSpLocks/>
            <a:endCxn id="50" idx="1"/>
          </p:cNvCxnSpPr>
          <p:nvPr/>
        </p:nvCxnSpPr>
        <p:spPr>
          <a:xfrm flipV="1">
            <a:off x="4351918" y="4440951"/>
            <a:ext cx="652348" cy="637108"/>
          </a:xfrm>
          <a:prstGeom prst="line">
            <a:avLst/>
          </a:prstGeom>
          <a:ln>
            <a:solidFill>
              <a:schemeClr val="tx2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92EA02C-6A5F-4CE1-859A-E6D8D377CB74}"/>
              </a:ext>
            </a:extLst>
          </p:cNvPr>
          <p:cNvCxnSpPr>
            <a:cxnSpLocks/>
          </p:cNvCxnSpPr>
          <p:nvPr/>
        </p:nvCxnSpPr>
        <p:spPr>
          <a:xfrm flipH="1" flipV="1">
            <a:off x="7024088" y="4409790"/>
            <a:ext cx="1263722" cy="646158"/>
          </a:xfrm>
          <a:prstGeom prst="line">
            <a:avLst/>
          </a:prstGeom>
          <a:ln>
            <a:solidFill>
              <a:schemeClr val="tx2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9A1DBE17-A17F-4D5F-85EF-BD7A6E60CDE6}"/>
              </a:ext>
            </a:extLst>
          </p:cNvPr>
          <p:cNvSpPr txBox="1"/>
          <p:nvPr/>
        </p:nvSpPr>
        <p:spPr>
          <a:xfrm>
            <a:off x="5478137" y="4527839"/>
            <a:ext cx="1379211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Wireless TSN Bridge</a:t>
            </a:r>
          </a:p>
        </p:txBody>
      </p:sp>
      <p:sp>
        <p:nvSpPr>
          <p:cNvPr id="14353" name="TextBox 14352">
            <a:extLst>
              <a:ext uri="{FF2B5EF4-FFF2-40B4-BE49-F238E27FC236}">
                <a16:creationId xmlns:a16="http://schemas.microsoft.com/office/drawing/2014/main" id="{3F403696-E587-404B-A789-C48A1B75F9BE}"/>
              </a:ext>
            </a:extLst>
          </p:cNvPr>
          <p:cNvSpPr txBox="1"/>
          <p:nvPr/>
        </p:nvSpPr>
        <p:spPr>
          <a:xfrm>
            <a:off x="6372232" y="1675635"/>
            <a:ext cx="60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CNC</a:t>
            </a:r>
          </a:p>
        </p:txBody>
      </p:sp>
      <p:sp>
        <p:nvSpPr>
          <p:cNvPr id="14354" name="TextBox 14353">
            <a:extLst>
              <a:ext uri="{FF2B5EF4-FFF2-40B4-BE49-F238E27FC236}">
                <a16:creationId xmlns:a16="http://schemas.microsoft.com/office/drawing/2014/main" id="{36342629-E972-45E7-A1AC-5F52B66C84DB}"/>
              </a:ext>
            </a:extLst>
          </p:cNvPr>
          <p:cNvSpPr txBox="1"/>
          <p:nvPr/>
        </p:nvSpPr>
        <p:spPr>
          <a:xfrm>
            <a:off x="245037" y="729984"/>
            <a:ext cx="4138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Logical Wired-Wireless 802.1 TSN integration model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582C114-1433-4CCA-80CD-33FB2962A3DA}"/>
              </a:ext>
            </a:extLst>
          </p:cNvPr>
          <p:cNvSpPr txBox="1"/>
          <p:nvPr/>
        </p:nvSpPr>
        <p:spPr>
          <a:xfrm>
            <a:off x="159976" y="5917179"/>
            <a:ext cx="3687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CNC: Central Network Configuration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CUC: Central User Configuration </a:t>
            </a:r>
          </a:p>
        </p:txBody>
      </p:sp>
      <p:sp>
        <p:nvSpPr>
          <p:cNvPr id="14355" name="TextBox 14354">
            <a:extLst>
              <a:ext uri="{FF2B5EF4-FFF2-40B4-BE49-F238E27FC236}">
                <a16:creationId xmlns:a16="http://schemas.microsoft.com/office/drawing/2014/main" id="{812BE258-7538-4972-97C3-2A8623B1E748}"/>
              </a:ext>
            </a:extLst>
          </p:cNvPr>
          <p:cNvSpPr txBox="1"/>
          <p:nvPr/>
        </p:nvSpPr>
        <p:spPr>
          <a:xfrm>
            <a:off x="8134766" y="848741"/>
            <a:ext cx="4027013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CNC uses same abstraction for wired and wireless domains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WTSN bridge abstracts mobility/fading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CNC </a:t>
            </a:r>
            <a:r>
              <a:rPr lang="en-US" sz="1600" u="sng" dirty="0">
                <a:solidFill>
                  <a:schemeClr val="tx1"/>
                </a:solidFill>
              </a:rPr>
              <a:t>never</a:t>
            </a:r>
            <a:r>
              <a:rPr lang="en-US" sz="1600" dirty="0">
                <a:solidFill>
                  <a:schemeClr val="tx1"/>
                </a:solidFill>
              </a:rPr>
              <a:t> reschedules 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721D348-1A80-8C46-B50A-DF8EFF08F9DA}"/>
              </a:ext>
            </a:extLst>
          </p:cNvPr>
          <p:cNvCxnSpPr>
            <a:cxnSpLocks/>
            <a:stCxn id="54" idx="0"/>
          </p:cNvCxnSpPr>
          <p:nvPr/>
        </p:nvCxnSpPr>
        <p:spPr>
          <a:xfrm flipH="1" flipV="1">
            <a:off x="6098908" y="2274376"/>
            <a:ext cx="811420" cy="1946364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38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5" grpId="0" animBg="1"/>
      <p:bldP spid="56" grpId="0" animBg="1"/>
      <p:bldP spid="60" grpId="0" animBg="1"/>
      <p:bldP spid="61" grpId="0"/>
      <p:bldP spid="62" grpId="0" animBg="1"/>
      <p:bldP spid="63" grpId="0" animBg="1"/>
      <p:bldP spid="66" grpId="0"/>
      <p:bldP spid="68" grpId="0"/>
      <p:bldP spid="75" grpId="0"/>
      <p:bldP spid="76" grpId="0"/>
      <p:bldP spid="79" grpId="0" animBg="1"/>
      <p:bldP spid="82" grpId="0"/>
      <p:bldP spid="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BAA1DA-63A6-4FDB-8EA2-561247762483}"/>
              </a:ext>
            </a:extLst>
          </p:cNvPr>
          <p:cNvSpPr/>
          <p:nvPr/>
        </p:nvSpPr>
        <p:spPr bwMode="auto">
          <a:xfrm>
            <a:off x="5293572" y="1702830"/>
            <a:ext cx="2725477" cy="657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FBB13-61A5-4E01-9E07-E76CB8B6D8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2C17B-603A-4440-A72A-079B447DAF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7304E-FC60-4044-A732-14DF85AB9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97688126-2C22-436E-A6B4-4AF6F9DDE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482" y="5022098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A7A0459C-7E5D-4E98-A6B1-A21CC3AAF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089" y="4905543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1C5D205D-A612-49A5-9D1E-661CB621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65" y="4792627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AAB34AF-6900-47E6-9C10-EB83769F93B9}"/>
              </a:ext>
            </a:extLst>
          </p:cNvPr>
          <p:cNvSpPr/>
          <p:nvPr/>
        </p:nvSpPr>
        <p:spPr>
          <a:xfrm>
            <a:off x="5666213" y="920447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0A674C-0B62-4CE4-A288-E14A78DCC682}"/>
              </a:ext>
            </a:extLst>
          </p:cNvPr>
          <p:cNvSpPr/>
          <p:nvPr/>
        </p:nvSpPr>
        <p:spPr>
          <a:xfrm>
            <a:off x="5603520" y="985601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B6B4FD-06D7-4888-BF8B-1C98A19BCBCC}"/>
              </a:ext>
            </a:extLst>
          </p:cNvPr>
          <p:cNvSpPr/>
          <p:nvPr/>
        </p:nvSpPr>
        <p:spPr>
          <a:xfrm>
            <a:off x="1681972" y="3265646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E4B5A8-8892-43D4-BF2A-5C12ABFB4305}"/>
              </a:ext>
            </a:extLst>
          </p:cNvPr>
          <p:cNvSpPr/>
          <p:nvPr/>
        </p:nvSpPr>
        <p:spPr>
          <a:xfrm>
            <a:off x="1879656" y="3095317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9B3CF5-C202-4927-9F4D-DDE5B0896A51}"/>
              </a:ext>
            </a:extLst>
          </p:cNvPr>
          <p:cNvSpPr/>
          <p:nvPr/>
        </p:nvSpPr>
        <p:spPr>
          <a:xfrm>
            <a:off x="5540774" y="1058026"/>
            <a:ext cx="1116267" cy="288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CUC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DFF2ED-854D-4690-A9A9-86721154B15D}"/>
              </a:ext>
            </a:extLst>
          </p:cNvPr>
          <p:cNvSpPr/>
          <p:nvPr/>
        </p:nvSpPr>
        <p:spPr>
          <a:xfrm>
            <a:off x="5549231" y="1914651"/>
            <a:ext cx="1084842" cy="3597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TSN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466E7D-DA58-475A-8FD6-1529D10EEF74}"/>
              </a:ext>
            </a:extLst>
          </p:cNvPr>
          <p:cNvCxnSpPr>
            <a:cxnSpLocks/>
            <a:stCxn id="32" idx="4"/>
            <a:endCxn id="33" idx="2"/>
          </p:cNvCxnSpPr>
          <p:nvPr/>
        </p:nvCxnSpPr>
        <p:spPr>
          <a:xfrm>
            <a:off x="5666213" y="3329820"/>
            <a:ext cx="87462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B867FD-1A14-4033-B13E-9CA1940E282F}"/>
              </a:ext>
            </a:extLst>
          </p:cNvPr>
          <p:cNvCxnSpPr>
            <a:cxnSpLocks/>
            <a:stCxn id="33" idx="4"/>
            <a:endCxn id="34" idx="2"/>
          </p:cNvCxnSpPr>
          <p:nvPr/>
        </p:nvCxnSpPr>
        <p:spPr>
          <a:xfrm>
            <a:off x="7208462" y="3329820"/>
            <a:ext cx="794869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C117DA0-45F1-4E28-8A7A-55F176EBD48D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6657041" y="1202414"/>
            <a:ext cx="3153633" cy="1631193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D0869B-DE67-44E1-9863-D6522293B3AB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5516774" y="2274375"/>
            <a:ext cx="574878" cy="703818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AECB7AF-60F4-44BA-A654-D9A66E8AE522}"/>
              </a:ext>
            </a:extLst>
          </p:cNvPr>
          <p:cNvCxnSpPr>
            <a:cxnSpLocks/>
            <a:endCxn id="22" idx="2"/>
          </p:cNvCxnSpPr>
          <p:nvPr/>
        </p:nvCxnSpPr>
        <p:spPr>
          <a:xfrm flipH="1" flipV="1">
            <a:off x="6091652" y="2274375"/>
            <a:ext cx="913564" cy="706980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1D8785F-E056-425A-BB2F-97257414A96D}"/>
              </a:ext>
            </a:extLst>
          </p:cNvPr>
          <p:cNvCxnSpPr>
            <a:cxnSpLocks/>
            <a:endCxn id="22" idx="2"/>
          </p:cNvCxnSpPr>
          <p:nvPr/>
        </p:nvCxnSpPr>
        <p:spPr>
          <a:xfrm flipH="1" flipV="1">
            <a:off x="6091652" y="2274375"/>
            <a:ext cx="2415076" cy="696800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29379C-754A-4CE5-8236-75A5B4C9E044}"/>
              </a:ext>
            </a:extLst>
          </p:cNvPr>
          <p:cNvCxnSpPr>
            <a:cxnSpLocks/>
            <a:endCxn id="21" idx="2"/>
          </p:cNvCxnSpPr>
          <p:nvPr/>
        </p:nvCxnSpPr>
        <p:spPr>
          <a:xfrm flipH="1" flipV="1">
            <a:off x="6098908" y="1346801"/>
            <a:ext cx="3515" cy="408964"/>
          </a:xfrm>
          <a:prstGeom prst="line">
            <a:avLst/>
          </a:prstGeom>
          <a:ln w="19050">
            <a:solidFill>
              <a:schemeClr val="bg2"/>
            </a:solidFill>
            <a:prstDash val="dash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811E74A-F095-4344-96E8-7EAA97493584}"/>
              </a:ext>
            </a:extLst>
          </p:cNvPr>
          <p:cNvCxnSpPr>
            <a:cxnSpLocks/>
            <a:stCxn id="31" idx="4"/>
            <a:endCxn id="32" idx="2"/>
          </p:cNvCxnSpPr>
          <p:nvPr/>
        </p:nvCxnSpPr>
        <p:spPr>
          <a:xfrm>
            <a:off x="4249273" y="3329820"/>
            <a:ext cx="74931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ylinder 30">
            <a:extLst>
              <a:ext uri="{FF2B5EF4-FFF2-40B4-BE49-F238E27FC236}">
                <a16:creationId xmlns:a16="http://schemas.microsoft.com/office/drawing/2014/main" id="{81BFA0AE-8A7D-469E-A13C-19D54D5606A2}"/>
              </a:ext>
            </a:extLst>
          </p:cNvPr>
          <p:cNvSpPr/>
          <p:nvPr/>
        </p:nvSpPr>
        <p:spPr>
          <a:xfrm>
            <a:off x="3581644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ylinder 31">
            <a:extLst>
              <a:ext uri="{FF2B5EF4-FFF2-40B4-BE49-F238E27FC236}">
                <a16:creationId xmlns:a16="http://schemas.microsoft.com/office/drawing/2014/main" id="{989C8120-D906-417C-92BD-B723448C0F98}"/>
              </a:ext>
            </a:extLst>
          </p:cNvPr>
          <p:cNvSpPr/>
          <p:nvPr/>
        </p:nvSpPr>
        <p:spPr>
          <a:xfrm>
            <a:off x="4998584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ylinder 32">
            <a:extLst>
              <a:ext uri="{FF2B5EF4-FFF2-40B4-BE49-F238E27FC236}">
                <a16:creationId xmlns:a16="http://schemas.microsoft.com/office/drawing/2014/main" id="{0C9D90AA-CBFC-41B5-AE27-64827F35CED9}"/>
              </a:ext>
            </a:extLst>
          </p:cNvPr>
          <p:cNvSpPr/>
          <p:nvPr/>
        </p:nvSpPr>
        <p:spPr>
          <a:xfrm>
            <a:off x="6540833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ylinder 33">
            <a:extLst>
              <a:ext uri="{FF2B5EF4-FFF2-40B4-BE49-F238E27FC236}">
                <a16:creationId xmlns:a16="http://schemas.microsoft.com/office/drawing/2014/main" id="{701EA963-FF0D-42DA-8CF9-A7A4382E0693}"/>
              </a:ext>
            </a:extLst>
          </p:cNvPr>
          <p:cNvSpPr/>
          <p:nvPr/>
        </p:nvSpPr>
        <p:spPr>
          <a:xfrm>
            <a:off x="8003331" y="3102336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0BAD60C-5EC5-4C68-B202-368FA90669DD}"/>
              </a:ext>
            </a:extLst>
          </p:cNvPr>
          <p:cNvSpPr/>
          <p:nvPr/>
        </p:nvSpPr>
        <p:spPr>
          <a:xfrm>
            <a:off x="2063692" y="2924988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2201F8-A6E3-4788-B701-800BF556292E}"/>
              </a:ext>
            </a:extLst>
          </p:cNvPr>
          <p:cNvSpPr/>
          <p:nvPr/>
        </p:nvSpPr>
        <p:spPr>
          <a:xfrm>
            <a:off x="9374714" y="3249983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B6BE164-A52A-4796-A26D-A05C2B74098E}"/>
              </a:ext>
            </a:extLst>
          </p:cNvPr>
          <p:cNvSpPr/>
          <p:nvPr/>
        </p:nvSpPr>
        <p:spPr>
          <a:xfrm>
            <a:off x="9572398" y="3079654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1535FE-82FF-4E78-84B9-62F276F9E399}"/>
              </a:ext>
            </a:extLst>
          </p:cNvPr>
          <p:cNvSpPr/>
          <p:nvPr/>
        </p:nvSpPr>
        <p:spPr>
          <a:xfrm>
            <a:off x="9756434" y="2909325"/>
            <a:ext cx="882644" cy="5223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28A40FD-BEB2-487C-A9AB-B1D12E035059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2898088" y="3329820"/>
            <a:ext cx="683556" cy="1102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4669C-7C28-4E25-975D-8281B6FEF2EB}"/>
              </a:ext>
            </a:extLst>
          </p:cNvPr>
          <p:cNvCxnSpPr>
            <a:cxnSpLocks/>
            <a:endCxn id="34" idx="4"/>
          </p:cNvCxnSpPr>
          <p:nvPr/>
        </p:nvCxnSpPr>
        <p:spPr>
          <a:xfrm flipH="1">
            <a:off x="8670960" y="3329820"/>
            <a:ext cx="714606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B9F288B-F899-4ACB-BC9F-F137107EADD6}"/>
              </a:ext>
            </a:extLst>
          </p:cNvPr>
          <p:cNvSpPr txBox="1"/>
          <p:nvPr/>
        </p:nvSpPr>
        <p:spPr>
          <a:xfrm>
            <a:off x="1631372" y="3847237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Talker End Stations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A1BD9A-C0AC-4F01-AE54-AB94FFCB56C5}"/>
              </a:ext>
            </a:extLst>
          </p:cNvPr>
          <p:cNvSpPr txBox="1"/>
          <p:nvPr/>
        </p:nvSpPr>
        <p:spPr>
          <a:xfrm>
            <a:off x="5440204" y="3074067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ctr">
              <a:defRPr sz="11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TSN Bridges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9FCABD-A8A6-4B14-AAAB-38A5F1A6A755}"/>
              </a:ext>
            </a:extLst>
          </p:cNvPr>
          <p:cNvSpPr txBox="1"/>
          <p:nvPr/>
        </p:nvSpPr>
        <p:spPr>
          <a:xfrm>
            <a:off x="9374714" y="3847237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Listener End Stations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1B71621-6A01-4977-9F37-F997883F15C5}"/>
              </a:ext>
            </a:extLst>
          </p:cNvPr>
          <p:cNvCxnSpPr>
            <a:stCxn id="35" idx="3"/>
          </p:cNvCxnSpPr>
          <p:nvPr/>
        </p:nvCxnSpPr>
        <p:spPr>
          <a:xfrm>
            <a:off x="2946336" y="3186177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DD25928-50DA-4BDB-B36A-4275051D7099}"/>
              </a:ext>
            </a:extLst>
          </p:cNvPr>
          <p:cNvSpPr txBox="1"/>
          <p:nvPr/>
        </p:nvSpPr>
        <p:spPr>
          <a:xfrm>
            <a:off x="2993706" y="2950785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Stream Data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D27754-5BED-423D-A57D-13EDF762657D}"/>
              </a:ext>
            </a:extLst>
          </p:cNvPr>
          <p:cNvSpPr txBox="1"/>
          <p:nvPr/>
        </p:nvSpPr>
        <p:spPr>
          <a:xfrm>
            <a:off x="8509986" y="3634461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Stream Data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7EB519-8490-4D0A-979C-588AB564CDE2}"/>
              </a:ext>
            </a:extLst>
          </p:cNvPr>
          <p:cNvCxnSpPr>
            <a:cxnSpLocks/>
          </p:cNvCxnSpPr>
          <p:nvPr/>
        </p:nvCxnSpPr>
        <p:spPr>
          <a:xfrm>
            <a:off x="8980819" y="3564320"/>
            <a:ext cx="4375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643788FB-6E4D-45F3-8609-500CD9B8883B}"/>
              </a:ext>
            </a:extLst>
          </p:cNvPr>
          <p:cNvSpPr txBox="1"/>
          <p:nvPr/>
        </p:nvSpPr>
        <p:spPr>
          <a:xfrm rot="1405747">
            <a:off x="7540851" y="2413640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End Station(   ) Configuration protocol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83F78AF-2B86-4904-9FF9-EAFF8C10C616}"/>
              </a:ext>
            </a:extLst>
          </p:cNvPr>
          <p:cNvSpPr txBox="1"/>
          <p:nvPr/>
        </p:nvSpPr>
        <p:spPr>
          <a:xfrm>
            <a:off x="5617045" y="1467782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chemeClr val="bg2"/>
                </a:solidFill>
              </a:rPr>
              <a:t> UNI</a:t>
            </a:r>
          </a:p>
        </p:txBody>
      </p:sp>
      <p:pic>
        <p:nvPicPr>
          <p:cNvPr id="50" name="Picture 2">
            <a:extLst>
              <a:ext uri="{FF2B5EF4-FFF2-40B4-BE49-F238E27FC236}">
                <a16:creationId xmlns:a16="http://schemas.microsoft.com/office/drawing/2014/main" id="{B9EBE963-7F26-4B24-BD51-DB706BBF0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709" y="4485758"/>
            <a:ext cx="639640" cy="4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1330DB9B-76AB-4097-8470-518B1F7DF1C1}"/>
              </a:ext>
            </a:extLst>
          </p:cNvPr>
          <p:cNvSpPr/>
          <p:nvPr/>
        </p:nvSpPr>
        <p:spPr>
          <a:xfrm>
            <a:off x="3096098" y="5277467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F67FED2-02E7-4900-9406-6CD4244EE3CE}"/>
              </a:ext>
            </a:extLst>
          </p:cNvPr>
          <p:cNvSpPr txBox="1"/>
          <p:nvPr/>
        </p:nvSpPr>
        <p:spPr>
          <a:xfrm>
            <a:off x="3050779" y="5879109"/>
            <a:ext cx="1855320" cy="15299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Wireless Talker End Stations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5D19062-4109-4C5C-91D6-45B38B8101FA}"/>
              </a:ext>
            </a:extLst>
          </p:cNvPr>
          <p:cNvCxnSpPr>
            <a:cxnSpLocks/>
            <a:stCxn id="16" idx="0"/>
            <a:endCxn id="21" idx="1"/>
          </p:cNvCxnSpPr>
          <p:nvPr/>
        </p:nvCxnSpPr>
        <p:spPr>
          <a:xfrm flipV="1">
            <a:off x="3817285" y="1202414"/>
            <a:ext cx="1723489" cy="3590213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Picture 2">
            <a:extLst>
              <a:ext uri="{FF2B5EF4-FFF2-40B4-BE49-F238E27FC236}">
                <a16:creationId xmlns:a16="http://schemas.microsoft.com/office/drawing/2014/main" id="{6F33E142-30C4-43A1-B2D8-C5C420FAB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951" y="4506247"/>
            <a:ext cx="639640" cy="4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D832F4B8-4697-4D57-B0AD-2A71278668AA}"/>
              </a:ext>
            </a:extLst>
          </p:cNvPr>
          <p:cNvSpPr/>
          <p:nvPr/>
        </p:nvSpPr>
        <p:spPr>
          <a:xfrm>
            <a:off x="3279201" y="5190973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D374D63-7147-4036-A74F-F968C5FD2193}"/>
              </a:ext>
            </a:extLst>
          </p:cNvPr>
          <p:cNvSpPr/>
          <p:nvPr/>
        </p:nvSpPr>
        <p:spPr>
          <a:xfrm>
            <a:off x="3469577" y="5078057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7" name="Picture 2">
            <a:extLst>
              <a:ext uri="{FF2B5EF4-FFF2-40B4-BE49-F238E27FC236}">
                <a16:creationId xmlns:a16="http://schemas.microsoft.com/office/drawing/2014/main" id="{82CEA55B-2973-4F22-B561-02ED7296A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049" y="4995539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>
            <a:extLst>
              <a:ext uri="{FF2B5EF4-FFF2-40B4-BE49-F238E27FC236}">
                <a16:creationId xmlns:a16="http://schemas.microsoft.com/office/drawing/2014/main" id="{2215375E-107A-4104-AE6C-F7E7B86AC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56" y="4878984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>
            <a:extLst>
              <a:ext uri="{FF2B5EF4-FFF2-40B4-BE49-F238E27FC236}">
                <a16:creationId xmlns:a16="http://schemas.microsoft.com/office/drawing/2014/main" id="{3B523C40-822B-418C-A818-94A0D4495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032" y="4766068"/>
            <a:ext cx="639640" cy="47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69F8C354-D935-4233-B292-DB966AF11B0B}"/>
              </a:ext>
            </a:extLst>
          </p:cNvPr>
          <p:cNvSpPr/>
          <p:nvPr/>
        </p:nvSpPr>
        <p:spPr>
          <a:xfrm>
            <a:off x="7957665" y="5250908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DA688C5-012C-4D2D-A469-C8B84DC86E4A}"/>
              </a:ext>
            </a:extLst>
          </p:cNvPr>
          <p:cNvSpPr txBox="1"/>
          <p:nvPr/>
        </p:nvSpPr>
        <p:spPr>
          <a:xfrm>
            <a:off x="7957665" y="5812749"/>
            <a:ext cx="2098433" cy="15299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Wireless Listener End Stations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ACD5F2F-435A-4D43-93B3-D4E3A0C29E8D}"/>
              </a:ext>
            </a:extLst>
          </p:cNvPr>
          <p:cNvSpPr/>
          <p:nvPr/>
        </p:nvSpPr>
        <p:spPr>
          <a:xfrm>
            <a:off x="8140768" y="5164414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7B10C5-DFFF-42CF-ADDB-11D3A219A5D7}"/>
              </a:ext>
            </a:extLst>
          </p:cNvPr>
          <p:cNvSpPr/>
          <p:nvPr/>
        </p:nvSpPr>
        <p:spPr>
          <a:xfrm>
            <a:off x="8331144" y="5051498"/>
            <a:ext cx="882341" cy="5020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672CC40-46E7-4A27-9FF9-74305550FC96}"/>
              </a:ext>
            </a:extLst>
          </p:cNvPr>
          <p:cNvCxnSpPr>
            <a:cxnSpLocks/>
            <a:stCxn id="59" idx="0"/>
            <a:endCxn id="21" idx="3"/>
          </p:cNvCxnSpPr>
          <p:nvPr/>
        </p:nvCxnSpPr>
        <p:spPr>
          <a:xfrm flipH="1" flipV="1">
            <a:off x="6657041" y="1202414"/>
            <a:ext cx="2021811" cy="3563654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1EABBCB-EBAC-4162-A678-11A15CDEE2BE}"/>
              </a:ext>
            </a:extLst>
          </p:cNvPr>
          <p:cNvCxnSpPr/>
          <p:nvPr/>
        </p:nvCxnSpPr>
        <p:spPr>
          <a:xfrm>
            <a:off x="4351918" y="5257601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D34D008-2662-48A3-8DC5-44AE34CE788D}"/>
              </a:ext>
            </a:extLst>
          </p:cNvPr>
          <p:cNvSpPr txBox="1"/>
          <p:nvPr/>
        </p:nvSpPr>
        <p:spPr>
          <a:xfrm>
            <a:off x="4405583" y="5051708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Stream Data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5412ECF-1AB2-4D7D-A5C2-34194EB973D7}"/>
              </a:ext>
            </a:extLst>
          </p:cNvPr>
          <p:cNvCxnSpPr/>
          <p:nvPr/>
        </p:nvCxnSpPr>
        <p:spPr>
          <a:xfrm>
            <a:off x="7511061" y="5435743"/>
            <a:ext cx="4466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E2C884F-2958-4F59-83A8-D2B2BB303E0B}"/>
              </a:ext>
            </a:extLst>
          </p:cNvPr>
          <p:cNvSpPr txBox="1"/>
          <p:nvPr/>
        </p:nvSpPr>
        <p:spPr>
          <a:xfrm>
            <a:off x="7095310" y="5494822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Stream Data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259F49D-56D7-4B1F-AE2F-26D31999BA15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2949244" y="1202414"/>
            <a:ext cx="2591530" cy="1443862"/>
          </a:xfrm>
          <a:prstGeom prst="line">
            <a:avLst/>
          </a:prstGeom>
          <a:ln w="19050">
            <a:solidFill>
              <a:srgbClr val="7030A0"/>
            </a:solidFill>
            <a:prstDash val="dash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918662E-D59C-41B5-840F-2E21D4376CFC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4303564" y="2274375"/>
            <a:ext cx="1788088" cy="722312"/>
          </a:xfrm>
          <a:prstGeom prst="line">
            <a:avLst/>
          </a:prstGeom>
          <a:ln w="1905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9CE1CD8-6FD8-483D-93E8-154E0707511C}"/>
              </a:ext>
            </a:extLst>
          </p:cNvPr>
          <p:cNvCxnSpPr>
            <a:cxnSpLocks/>
            <a:stCxn id="91" idx="1"/>
            <a:endCxn id="22" idx="2"/>
          </p:cNvCxnSpPr>
          <p:nvPr/>
        </p:nvCxnSpPr>
        <p:spPr>
          <a:xfrm flipH="1" flipV="1">
            <a:off x="6091652" y="2274375"/>
            <a:ext cx="43825" cy="1497986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565CAEDC-37CD-4C34-A45F-810F095058DD}"/>
              </a:ext>
            </a:extLst>
          </p:cNvPr>
          <p:cNvSpPr txBox="1"/>
          <p:nvPr/>
        </p:nvSpPr>
        <p:spPr>
          <a:xfrm rot="19791999">
            <a:off x="2754562" y="1966571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End Station(   ) Configuration protocol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21AE325-8BA6-4773-BF9E-DF94188B8796}"/>
              </a:ext>
            </a:extLst>
          </p:cNvPr>
          <p:cNvSpPr txBox="1"/>
          <p:nvPr/>
        </p:nvSpPr>
        <p:spPr>
          <a:xfrm rot="17779006">
            <a:off x="3152395" y="3040993"/>
            <a:ext cx="2771632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>
              <a:defRPr sz="11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End Station(   ) Configuration protocol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9C7474E-84A8-4FAD-A115-F8E03F0B815D}"/>
              </a:ext>
            </a:extLst>
          </p:cNvPr>
          <p:cNvSpPr txBox="1"/>
          <p:nvPr/>
        </p:nvSpPr>
        <p:spPr>
          <a:xfrm rot="3527877">
            <a:off x="6654728" y="3495990"/>
            <a:ext cx="2463084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>
              <a:defRPr sz="11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End Station(   ) Configuration protocol 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6B2E6C3-D318-4C4D-A7A3-FC1AC1185328}"/>
              </a:ext>
            </a:extLst>
          </p:cNvPr>
          <p:cNvSpPr/>
          <p:nvPr/>
        </p:nvSpPr>
        <p:spPr>
          <a:xfrm>
            <a:off x="1250312" y="2752295"/>
            <a:ext cx="9897035" cy="1405487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89EF4E9-492C-4705-B127-BB5F6FB10B76}"/>
              </a:ext>
            </a:extLst>
          </p:cNvPr>
          <p:cNvSpPr txBox="1"/>
          <p:nvPr/>
        </p:nvSpPr>
        <p:spPr>
          <a:xfrm>
            <a:off x="1368927" y="2809597"/>
            <a:ext cx="763369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dirty="0"/>
              <a:t>Wired-TSN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9905D9A-D623-4963-AEDB-BD16DBCFF958}"/>
              </a:ext>
            </a:extLst>
          </p:cNvPr>
          <p:cNvSpPr/>
          <p:nvPr/>
        </p:nvSpPr>
        <p:spPr>
          <a:xfrm>
            <a:off x="1250312" y="4195553"/>
            <a:ext cx="9897035" cy="1678311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68460EB-84F1-419C-90D1-976E971E074E}"/>
              </a:ext>
            </a:extLst>
          </p:cNvPr>
          <p:cNvCxnSpPr>
            <a:cxnSpLocks/>
            <a:stCxn id="50" idx="0"/>
            <a:endCxn id="91" idx="3"/>
          </p:cNvCxnSpPr>
          <p:nvPr/>
        </p:nvCxnSpPr>
        <p:spPr>
          <a:xfrm flipV="1">
            <a:off x="5322529" y="4227329"/>
            <a:ext cx="812948" cy="25842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1DF7402-A27A-4126-B55C-DE061C1791C5}"/>
              </a:ext>
            </a:extLst>
          </p:cNvPr>
          <p:cNvCxnSpPr>
            <a:cxnSpLocks/>
            <a:stCxn id="54" idx="0"/>
            <a:endCxn id="91" idx="3"/>
          </p:cNvCxnSpPr>
          <p:nvPr/>
        </p:nvCxnSpPr>
        <p:spPr>
          <a:xfrm flipH="1" flipV="1">
            <a:off x="6135477" y="4227329"/>
            <a:ext cx="773294" cy="27891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72A1193-003F-4977-AA27-28BF6F09E488}"/>
              </a:ext>
            </a:extLst>
          </p:cNvPr>
          <p:cNvSpPr txBox="1"/>
          <p:nvPr/>
        </p:nvSpPr>
        <p:spPr>
          <a:xfrm>
            <a:off x="1406510" y="4271674"/>
            <a:ext cx="106974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b="1" dirty="0"/>
              <a:t>Wireless-TSN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D151EDF-4ADE-4412-BCDE-B5D2BE197BC1}"/>
              </a:ext>
            </a:extLst>
          </p:cNvPr>
          <p:cNvCxnSpPr>
            <a:cxnSpLocks/>
            <a:endCxn id="50" idx="1"/>
          </p:cNvCxnSpPr>
          <p:nvPr/>
        </p:nvCxnSpPr>
        <p:spPr>
          <a:xfrm flipV="1">
            <a:off x="4350361" y="4726458"/>
            <a:ext cx="652348" cy="637108"/>
          </a:xfrm>
          <a:prstGeom prst="line">
            <a:avLst/>
          </a:prstGeom>
          <a:ln>
            <a:solidFill>
              <a:schemeClr val="tx2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92EA02C-6A5F-4CE1-859A-E6D8D377CB74}"/>
              </a:ext>
            </a:extLst>
          </p:cNvPr>
          <p:cNvCxnSpPr>
            <a:cxnSpLocks/>
            <a:endCxn id="54" idx="2"/>
          </p:cNvCxnSpPr>
          <p:nvPr/>
        </p:nvCxnSpPr>
        <p:spPr>
          <a:xfrm flipH="1" flipV="1">
            <a:off x="6908771" y="4987647"/>
            <a:ext cx="1045072" cy="329374"/>
          </a:xfrm>
          <a:prstGeom prst="line">
            <a:avLst/>
          </a:prstGeom>
          <a:ln>
            <a:solidFill>
              <a:schemeClr val="tx2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1E533469-7F2B-4C57-946E-0FF359B84034}"/>
              </a:ext>
            </a:extLst>
          </p:cNvPr>
          <p:cNvSpPr/>
          <p:nvPr/>
        </p:nvSpPr>
        <p:spPr>
          <a:xfrm>
            <a:off x="6778066" y="1927296"/>
            <a:ext cx="1070538" cy="3379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WTSN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A1DBE17-A17F-4D5F-85EF-BD7A6E60CDE6}"/>
              </a:ext>
            </a:extLst>
          </p:cNvPr>
          <p:cNvSpPr txBox="1"/>
          <p:nvPr/>
        </p:nvSpPr>
        <p:spPr>
          <a:xfrm>
            <a:off x="5409301" y="4875735"/>
            <a:ext cx="1379211" cy="16927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</a:t>
            </a:r>
          </a:p>
        </p:txBody>
      </p:sp>
      <p:sp>
        <p:nvSpPr>
          <p:cNvPr id="14353" name="TextBox 14352">
            <a:extLst>
              <a:ext uri="{FF2B5EF4-FFF2-40B4-BE49-F238E27FC236}">
                <a16:creationId xmlns:a16="http://schemas.microsoft.com/office/drawing/2014/main" id="{3F403696-E587-404B-A789-C48A1B75F9BE}"/>
              </a:ext>
            </a:extLst>
          </p:cNvPr>
          <p:cNvSpPr txBox="1"/>
          <p:nvPr/>
        </p:nvSpPr>
        <p:spPr>
          <a:xfrm>
            <a:off x="6372232" y="1675635"/>
            <a:ext cx="60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CNC</a:t>
            </a:r>
          </a:p>
        </p:txBody>
      </p:sp>
      <p:sp>
        <p:nvSpPr>
          <p:cNvPr id="14354" name="TextBox 14353">
            <a:extLst>
              <a:ext uri="{FF2B5EF4-FFF2-40B4-BE49-F238E27FC236}">
                <a16:creationId xmlns:a16="http://schemas.microsoft.com/office/drawing/2014/main" id="{36342629-E972-45E7-A1AC-5F52B66C84DB}"/>
              </a:ext>
            </a:extLst>
          </p:cNvPr>
          <p:cNvSpPr txBox="1"/>
          <p:nvPr/>
        </p:nvSpPr>
        <p:spPr>
          <a:xfrm>
            <a:off x="245037" y="729984"/>
            <a:ext cx="4138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Hybrid Wired-Wireless 802.1 TSN integration model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582C114-1433-4CCA-80CD-33FB2962A3DA}"/>
              </a:ext>
            </a:extLst>
          </p:cNvPr>
          <p:cNvSpPr txBox="1"/>
          <p:nvPr/>
        </p:nvSpPr>
        <p:spPr>
          <a:xfrm>
            <a:off x="159976" y="5917179"/>
            <a:ext cx="3687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CNC: Central Network Configuration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CUC: Central User Configuration </a:t>
            </a:r>
          </a:p>
        </p:txBody>
      </p:sp>
      <p:sp>
        <p:nvSpPr>
          <p:cNvPr id="14355" name="TextBox 14354">
            <a:extLst>
              <a:ext uri="{FF2B5EF4-FFF2-40B4-BE49-F238E27FC236}">
                <a16:creationId xmlns:a16="http://schemas.microsoft.com/office/drawing/2014/main" id="{812BE258-7538-4972-97C3-2A8623B1E748}"/>
              </a:ext>
            </a:extLst>
          </p:cNvPr>
          <p:cNvSpPr txBox="1"/>
          <p:nvPr/>
        </p:nvSpPr>
        <p:spPr>
          <a:xfrm>
            <a:off x="7807367" y="848741"/>
            <a:ext cx="435441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WTSN Bridges form a WTSN 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TSN CNC is aware of WTSN 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CNC adapts scheduling accordingly</a:t>
            </a:r>
          </a:p>
        </p:txBody>
      </p:sp>
      <p:sp>
        <p:nvSpPr>
          <p:cNvPr id="91" name="Cylinder 32">
            <a:extLst>
              <a:ext uri="{FF2B5EF4-FFF2-40B4-BE49-F238E27FC236}">
                <a16:creationId xmlns:a16="http://schemas.microsoft.com/office/drawing/2014/main" id="{AE0223FB-0FF1-4546-BE12-0854C4E591EB}"/>
              </a:ext>
            </a:extLst>
          </p:cNvPr>
          <p:cNvSpPr/>
          <p:nvPr/>
        </p:nvSpPr>
        <p:spPr>
          <a:xfrm>
            <a:off x="5801662" y="3772361"/>
            <a:ext cx="667629" cy="454968"/>
          </a:xfrm>
          <a:prstGeom prst="can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E1E59A7-6D2B-504F-BAFF-DBB7E894F2D5}"/>
              </a:ext>
            </a:extLst>
          </p:cNvPr>
          <p:cNvSpPr txBox="1"/>
          <p:nvPr/>
        </p:nvSpPr>
        <p:spPr>
          <a:xfrm>
            <a:off x="6600343" y="4025302"/>
            <a:ext cx="1569096" cy="2462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WTSN Domain*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A1C0848-4352-7B44-8B16-8CC000F1A9EC}"/>
              </a:ext>
            </a:extLst>
          </p:cNvPr>
          <p:cNvCxnSpPr>
            <a:cxnSpLocks/>
            <a:stCxn id="91" idx="2"/>
            <a:endCxn id="32" idx="3"/>
          </p:cNvCxnSpPr>
          <p:nvPr/>
        </p:nvCxnSpPr>
        <p:spPr>
          <a:xfrm flipH="1" flipV="1">
            <a:off x="5332399" y="3557304"/>
            <a:ext cx="469263" cy="442541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7ACCD59-4075-114F-8CE7-F28FD579F97E}"/>
              </a:ext>
            </a:extLst>
          </p:cNvPr>
          <p:cNvCxnSpPr>
            <a:cxnSpLocks/>
            <a:stCxn id="33" idx="3"/>
            <a:endCxn id="91" idx="4"/>
          </p:cNvCxnSpPr>
          <p:nvPr/>
        </p:nvCxnSpPr>
        <p:spPr>
          <a:xfrm flipH="1">
            <a:off x="6469291" y="3557304"/>
            <a:ext cx="405357" cy="442541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7" name="TextBox 14346">
            <a:extLst>
              <a:ext uri="{FF2B5EF4-FFF2-40B4-BE49-F238E27FC236}">
                <a16:creationId xmlns:a16="http://schemas.microsoft.com/office/drawing/2014/main" id="{B75E16E0-EA86-754A-9DEB-55ECF8AE8C98}"/>
              </a:ext>
            </a:extLst>
          </p:cNvPr>
          <p:cNvSpPr txBox="1"/>
          <p:nvPr/>
        </p:nvSpPr>
        <p:spPr>
          <a:xfrm>
            <a:off x="18560" y="4346389"/>
            <a:ext cx="3761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*AP/STA within WTSN domain support TSN (.1AS/Qbv)</a:t>
            </a:r>
          </a:p>
          <a:p>
            <a:r>
              <a:rPr lang="en-US" sz="1200" dirty="0">
                <a:solidFill>
                  <a:schemeClr val="tx1"/>
                </a:solidFill>
              </a:rPr>
              <a:t>No TSN translation (TT) needed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894A99-BDC3-AC41-897E-28FDAE2EEE38}"/>
              </a:ext>
            </a:extLst>
          </p:cNvPr>
          <p:cNvSpPr/>
          <p:nvPr/>
        </p:nvSpPr>
        <p:spPr bwMode="auto">
          <a:xfrm>
            <a:off x="4167786" y="3961145"/>
            <a:ext cx="4138921" cy="1469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38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5" grpId="0" animBg="1"/>
      <p:bldP spid="56" grpId="0" animBg="1"/>
      <p:bldP spid="60" grpId="0" animBg="1"/>
      <p:bldP spid="61" grpId="0"/>
      <p:bldP spid="62" grpId="0" animBg="1"/>
      <p:bldP spid="63" grpId="0" animBg="1"/>
      <p:bldP spid="66" grpId="0"/>
      <p:bldP spid="68" grpId="0"/>
      <p:bldP spid="75" grpId="0"/>
      <p:bldP spid="76" grpId="0"/>
      <p:bldP spid="79" grpId="0" animBg="1"/>
      <p:bldP spid="82" grpId="0"/>
      <p:bldP spid="89" grpId="0"/>
      <p:bldP spid="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510381"/>
            <a:ext cx="10361084" cy="1065213"/>
          </a:xfrm>
        </p:spPr>
        <p:txBody>
          <a:bodyPr/>
          <a:lstStyle/>
          <a:p>
            <a:r>
              <a:rPr lang="en-US" dirty="0"/>
              <a:t>Hybrid TSN integration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0935"/>
            <a:ext cx="12094029" cy="50863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CNC is wireless aware and logical TSN bridge has known dynamic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Realistic range of MCS/data-rates can be used to report reasonable delay bounds to CNC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CNC scheduling can account for wireless variability (e.g. 99.9%-</a:t>
            </a:r>
            <a:r>
              <a:rPr lang="en-US" dirty="0" err="1"/>
              <a:t>ile</a:t>
            </a:r>
            <a:r>
              <a:rPr lang="en-US" dirty="0"/>
              <a:t> vs. 100%-</a:t>
            </a:r>
            <a:r>
              <a:rPr lang="en-US" dirty="0" err="1"/>
              <a:t>ile</a:t>
            </a:r>
            <a:r>
              <a:rPr lang="en-US" dirty="0"/>
              <a:t> worst-case)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Flexibility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Designers can determine trade-off between necessity for gate re-computation vs.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Systemic degradation can still be accommodated (i.e. by exception)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E2E TSN Benefits</a:t>
            </a:r>
            <a:endParaRPr lang="en-US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Gate over-runs (e.g. due to low speeds) mitigated via aggressive scheduling of upstream nodes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Overall latency can be reduced by using high-confidence 99%-</a:t>
            </a:r>
            <a:r>
              <a:rPr lang="en-US" dirty="0" err="1"/>
              <a:t>ile</a:t>
            </a:r>
            <a:r>
              <a:rPr lang="en-US" dirty="0"/>
              <a:t> delay bounds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Malcolm Smith, Cisco</a:t>
            </a:r>
            <a:endParaRPr lang="en-GB" dirty="0">
              <a:latin typeface="+mn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168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881B3-737E-D747-80B7-14A63712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Wired/wireless TSN </a:t>
            </a:r>
            <a:r>
              <a:rPr lang="en-US" err="1"/>
              <a:t>Qbv</a:t>
            </a:r>
            <a:r>
              <a:rPr lang="en-US"/>
              <a:t> Scheduling </a:t>
            </a:r>
            <a:br>
              <a:rPr lang="en-US"/>
            </a:br>
            <a:r>
              <a:rPr lang="en-US" sz="2400"/>
              <a:t>Use case description + WCL Computation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F4ACA60-9070-4E71-8310-8CD16A03BCEE}"/>
              </a:ext>
            </a:extLst>
          </p:cNvPr>
          <p:cNvSpPr/>
          <p:nvPr/>
        </p:nvSpPr>
        <p:spPr>
          <a:xfrm>
            <a:off x="1125493" y="2371131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74720B-7660-4491-AC95-6F6903B1E698}"/>
              </a:ext>
            </a:extLst>
          </p:cNvPr>
          <p:cNvSpPr/>
          <p:nvPr/>
        </p:nvSpPr>
        <p:spPr>
          <a:xfrm>
            <a:off x="2584839" y="2371130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4F7CBD-2AF0-4F54-BA24-108964D70B04}"/>
              </a:ext>
            </a:extLst>
          </p:cNvPr>
          <p:cNvSpPr/>
          <p:nvPr/>
        </p:nvSpPr>
        <p:spPr>
          <a:xfrm>
            <a:off x="4044185" y="2364203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3B6FC06-4B10-4282-84E5-70A756935F9C}"/>
              </a:ext>
            </a:extLst>
          </p:cNvPr>
          <p:cNvSpPr/>
          <p:nvPr/>
        </p:nvSpPr>
        <p:spPr>
          <a:xfrm>
            <a:off x="5503531" y="2364203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CB61485-E349-477C-B50A-1BFCCAA3586D}"/>
              </a:ext>
            </a:extLst>
          </p:cNvPr>
          <p:cNvSpPr/>
          <p:nvPr/>
        </p:nvSpPr>
        <p:spPr>
          <a:xfrm>
            <a:off x="6962877" y="2375748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169209-AFE1-4490-BE55-8EDDF27ED3F0}"/>
              </a:ext>
            </a:extLst>
          </p:cNvPr>
          <p:cNvCxnSpPr>
            <a:stCxn id="3" idx="6"/>
            <a:endCxn id="7" idx="2"/>
          </p:cNvCxnSpPr>
          <p:nvPr/>
        </p:nvCxnSpPr>
        <p:spPr>
          <a:xfrm flipV="1">
            <a:off x="1670439" y="2629749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609A14E-F305-434E-8A79-776D57F2EF42}"/>
              </a:ext>
            </a:extLst>
          </p:cNvPr>
          <p:cNvCxnSpPr/>
          <p:nvPr/>
        </p:nvCxnSpPr>
        <p:spPr>
          <a:xfrm flipV="1">
            <a:off x="3129785" y="2629750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0DDCBB8-B436-4296-92C9-DE283F4596B9}"/>
              </a:ext>
            </a:extLst>
          </p:cNvPr>
          <p:cNvCxnSpPr/>
          <p:nvPr/>
        </p:nvCxnSpPr>
        <p:spPr>
          <a:xfrm flipV="1">
            <a:off x="4598367" y="2606660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B1FBA22-8703-462E-AE6F-25E1518B9EAD}"/>
              </a:ext>
            </a:extLst>
          </p:cNvPr>
          <p:cNvCxnSpPr/>
          <p:nvPr/>
        </p:nvCxnSpPr>
        <p:spPr>
          <a:xfrm flipV="1">
            <a:off x="6057714" y="2618204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1EA8B6A-E73B-48CF-92D4-C944FAF5B9E9}"/>
              </a:ext>
            </a:extLst>
          </p:cNvPr>
          <p:cNvCxnSpPr/>
          <p:nvPr/>
        </p:nvCxnSpPr>
        <p:spPr>
          <a:xfrm flipV="1">
            <a:off x="7507823" y="2620514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BE0484C7-8179-4FF3-89E1-D730C776A1C4}"/>
              </a:ext>
            </a:extLst>
          </p:cNvPr>
          <p:cNvSpPr/>
          <p:nvPr/>
        </p:nvSpPr>
        <p:spPr>
          <a:xfrm>
            <a:off x="8422223" y="2348042"/>
            <a:ext cx="544946" cy="517237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258DC91-403F-46EC-A1B8-1C4A67526ADE}"/>
              </a:ext>
            </a:extLst>
          </p:cNvPr>
          <p:cNvSpPr/>
          <p:nvPr/>
        </p:nvSpPr>
        <p:spPr>
          <a:xfrm>
            <a:off x="9881569" y="2345083"/>
            <a:ext cx="544946" cy="501144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AF1524-BEB8-4578-999E-3EDF60398C1C}"/>
              </a:ext>
            </a:extLst>
          </p:cNvPr>
          <p:cNvCxnSpPr/>
          <p:nvPr/>
        </p:nvCxnSpPr>
        <p:spPr>
          <a:xfrm flipV="1">
            <a:off x="8967169" y="2618203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ysDash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31BE2B3-3CD7-4AA1-B8F5-BC2D63D734AB}"/>
              </a:ext>
            </a:extLst>
          </p:cNvPr>
          <p:cNvCxnSpPr/>
          <p:nvPr/>
        </p:nvCxnSpPr>
        <p:spPr>
          <a:xfrm flipV="1">
            <a:off x="324613" y="2160871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ysDash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DFE3255-1C4F-4D11-AFF1-1393D057813C}"/>
              </a:ext>
            </a:extLst>
          </p:cNvPr>
          <p:cNvCxnSpPr/>
          <p:nvPr/>
        </p:nvCxnSpPr>
        <p:spPr>
          <a:xfrm flipV="1">
            <a:off x="324613" y="1899943"/>
            <a:ext cx="914400" cy="1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714EA7F-1C14-4ADC-BD4D-2078D30F6822}"/>
              </a:ext>
            </a:extLst>
          </p:cNvPr>
          <p:cNvSpPr txBox="1"/>
          <p:nvPr/>
        </p:nvSpPr>
        <p:spPr>
          <a:xfrm>
            <a:off x="1216025" y="2543571"/>
            <a:ext cx="336631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Talker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9B2DB1-E018-4CC1-8292-7AC322BA2FAF}"/>
              </a:ext>
            </a:extLst>
          </p:cNvPr>
          <p:cNvSpPr txBox="1"/>
          <p:nvPr/>
        </p:nvSpPr>
        <p:spPr>
          <a:xfrm>
            <a:off x="2774146" y="2552807"/>
            <a:ext cx="149080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B1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01406B-870D-42CB-9FB5-40B0DB028825}"/>
              </a:ext>
            </a:extLst>
          </p:cNvPr>
          <p:cNvSpPr txBox="1"/>
          <p:nvPr/>
        </p:nvSpPr>
        <p:spPr>
          <a:xfrm>
            <a:off x="4242730" y="2552807"/>
            <a:ext cx="149080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>
                <a:solidFill>
                  <a:schemeClr val="tx1"/>
                </a:solidFill>
              </a:rPr>
              <a:t>B2</a:t>
            </a:r>
            <a:endParaRPr kumimoji="0" lang="en-US" sz="10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8D871-8DF7-4730-ACF8-091A692E452F}"/>
              </a:ext>
            </a:extLst>
          </p:cNvPr>
          <p:cNvSpPr txBox="1"/>
          <p:nvPr/>
        </p:nvSpPr>
        <p:spPr>
          <a:xfrm>
            <a:off x="5697457" y="2551319"/>
            <a:ext cx="149080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B3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2C8C92-8483-4415-A433-02A9C3E251A1}"/>
              </a:ext>
            </a:extLst>
          </p:cNvPr>
          <p:cNvSpPr txBox="1"/>
          <p:nvPr/>
        </p:nvSpPr>
        <p:spPr>
          <a:xfrm>
            <a:off x="7156803" y="2543571"/>
            <a:ext cx="157094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B4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47D1E3-6CFF-4828-A1F6-0B25FA63DB64}"/>
              </a:ext>
            </a:extLst>
          </p:cNvPr>
          <p:cNvSpPr txBox="1"/>
          <p:nvPr/>
        </p:nvSpPr>
        <p:spPr>
          <a:xfrm>
            <a:off x="8616148" y="2539695"/>
            <a:ext cx="258655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AP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9DC029-FA8A-42BF-9B31-86B08F9AA34C}"/>
              </a:ext>
            </a:extLst>
          </p:cNvPr>
          <p:cNvSpPr txBox="1"/>
          <p:nvPr/>
        </p:nvSpPr>
        <p:spPr>
          <a:xfrm>
            <a:off x="9930089" y="2552807"/>
            <a:ext cx="484926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Listener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490E0-61BE-4686-891B-83CEFD45F17A}"/>
              </a:ext>
            </a:extLst>
          </p:cNvPr>
          <p:cNvSpPr txBox="1"/>
          <p:nvPr/>
        </p:nvSpPr>
        <p:spPr>
          <a:xfrm>
            <a:off x="1420765" y="1791896"/>
            <a:ext cx="1266372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Wired – 100 Mbps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AB465A-8A83-410B-8DD2-AB078BC967AD}"/>
              </a:ext>
            </a:extLst>
          </p:cNvPr>
          <p:cNvSpPr txBox="1"/>
          <p:nvPr/>
        </p:nvSpPr>
        <p:spPr>
          <a:xfrm>
            <a:off x="1420765" y="2078222"/>
            <a:ext cx="1242328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Wireless – Wi-Fi 6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86E3024-3995-4C3E-89A6-329F92E9EF59}"/>
              </a:ext>
            </a:extLst>
          </p:cNvPr>
          <p:cNvSpPr/>
          <p:nvPr/>
        </p:nvSpPr>
        <p:spPr>
          <a:xfrm>
            <a:off x="9881569" y="1770126"/>
            <a:ext cx="581966" cy="435426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D39227-E193-4AA8-A13D-B472546819CE}"/>
              </a:ext>
            </a:extLst>
          </p:cNvPr>
          <p:cNvSpPr txBox="1"/>
          <p:nvPr/>
        </p:nvSpPr>
        <p:spPr>
          <a:xfrm>
            <a:off x="9948599" y="1868327"/>
            <a:ext cx="484926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Listener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0B2D1BF-7D94-475F-83EE-66803196E566}"/>
              </a:ext>
            </a:extLst>
          </p:cNvPr>
          <p:cNvCxnSpPr>
            <a:cxnSpLocks/>
            <a:stCxn id="16" idx="6"/>
          </p:cNvCxnSpPr>
          <p:nvPr/>
        </p:nvCxnSpPr>
        <p:spPr>
          <a:xfrm flipV="1">
            <a:off x="8967169" y="1971643"/>
            <a:ext cx="951420" cy="635018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ysDash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43F672F-D13C-49E8-9157-AA6BB28AB804}"/>
              </a:ext>
            </a:extLst>
          </p:cNvPr>
          <p:cNvSpPr txBox="1"/>
          <p:nvPr/>
        </p:nvSpPr>
        <p:spPr>
          <a:xfrm>
            <a:off x="10100341" y="2105142"/>
            <a:ext cx="107402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n-ea"/>
                <a:cs typeface="+mn-cs"/>
                <a:sym typeface="Helvetica Neue"/>
              </a:rPr>
              <a:t>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0B4515-B1EE-4F71-B3AE-C3AE0ABB2B96}"/>
              </a:ext>
            </a:extLst>
          </p:cNvPr>
          <p:cNvSpPr/>
          <p:nvPr/>
        </p:nvSpPr>
        <p:spPr>
          <a:xfrm>
            <a:off x="7914343" y="3499366"/>
            <a:ext cx="2271956" cy="31803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bg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 Data (DL MU OFDMA)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B53BA6-A464-4F98-9F43-08E44F7FBA00}"/>
              </a:ext>
            </a:extLst>
          </p:cNvPr>
          <p:cNvSpPr/>
          <p:nvPr/>
        </p:nvSpPr>
        <p:spPr>
          <a:xfrm>
            <a:off x="5986050" y="3495477"/>
            <a:ext cx="1929834" cy="31803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bg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AIFS + Avg. Backoff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82864F-2BE5-4A19-8D92-B9C791C4604F}"/>
              </a:ext>
            </a:extLst>
          </p:cNvPr>
          <p:cNvSpPr/>
          <p:nvPr/>
        </p:nvSpPr>
        <p:spPr>
          <a:xfrm>
            <a:off x="10729009" y="3496634"/>
            <a:ext cx="1144508" cy="31803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bg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MU/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BA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59725F-686E-484A-ACEB-3B7C173B5B27}"/>
                  </a:ext>
                </a:extLst>
              </p:cNvPr>
              <p:cNvSpPr txBox="1"/>
              <p:nvPr/>
            </p:nvSpPr>
            <p:spPr>
              <a:xfrm>
                <a:off x="6711839" y="3898737"/>
                <a:ext cx="602664" cy="2769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63 </m:t>
                      </m:r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𝜇</m:t>
                      </m:r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𝑠</m:t>
                      </m:r>
                    </m:oMath>
                  </m:oMathPara>
                </a14:m>
                <a:endParaRPr kumimoji="0" lang="en-US" sz="18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59725F-686E-484A-ACEB-3B7C173B5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839" y="3898737"/>
                <a:ext cx="602664" cy="276999"/>
              </a:xfrm>
              <a:prstGeom prst="rect">
                <a:avLst/>
              </a:prstGeom>
              <a:blipFill>
                <a:blip r:embed="rId3"/>
                <a:stretch>
                  <a:fillRect l="-8081" r="-9091" b="-2222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33785D7-DE24-4968-8265-6267FDA3F1D5}"/>
                  </a:ext>
                </a:extLst>
              </p:cNvPr>
              <p:cNvSpPr txBox="1"/>
              <p:nvPr/>
            </p:nvSpPr>
            <p:spPr>
              <a:xfrm>
                <a:off x="8512677" y="3925296"/>
                <a:ext cx="955646" cy="2769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𝑉𝑎𝑟𝑖𝑎𝑏𝑙𝑒</m:t>
                      </m:r>
                    </m:oMath>
                  </m:oMathPara>
                </a14:m>
                <a:endParaRPr kumimoji="0" lang="en-US" sz="18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33785D7-DE24-4968-8265-6267FDA3F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2677" y="3925296"/>
                <a:ext cx="955646" cy="276999"/>
              </a:xfrm>
              <a:prstGeom prst="rect">
                <a:avLst/>
              </a:prstGeom>
              <a:blipFill>
                <a:blip r:embed="rId4"/>
                <a:stretch>
                  <a:fillRect l="-5732" r="-5732" b="-888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4DAC631-89B0-483D-85CD-21E0FDF9B3D4}"/>
                  </a:ext>
                </a:extLst>
              </p:cNvPr>
              <p:cNvSpPr txBox="1"/>
              <p:nvPr/>
            </p:nvSpPr>
            <p:spPr>
              <a:xfrm>
                <a:off x="10220839" y="3901970"/>
                <a:ext cx="602665" cy="2769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16 </m:t>
                      </m:r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𝜇</m:t>
                      </m:r>
                      <m:r>
                        <a:rPr kumimoji="0" lang="en-US" sz="1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Helvetica Neue"/>
                        </a:rPr>
                        <m:t>𝑠</m:t>
                      </m:r>
                    </m:oMath>
                  </m:oMathPara>
                </a14:m>
                <a:endParaRPr kumimoji="0" lang="en-US" sz="1800" b="0" i="0" u="none" strike="noStrike" cap="none" spc="0" normalizeH="0" baseline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4DAC631-89B0-483D-85CD-21E0FDF9B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0839" y="3901970"/>
                <a:ext cx="602665" cy="276999"/>
              </a:xfrm>
              <a:prstGeom prst="rect">
                <a:avLst/>
              </a:prstGeom>
              <a:blipFill>
                <a:blip r:embed="rId5"/>
                <a:stretch>
                  <a:fillRect l="-9091" r="-8081" b="-21739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C4493BF-A9D9-432E-BC7E-63B979D19D32}"/>
                  </a:ext>
                </a:extLst>
              </p:cNvPr>
              <p:cNvSpPr txBox="1"/>
              <p:nvPr/>
            </p:nvSpPr>
            <p:spPr>
              <a:xfrm>
                <a:off x="10970767" y="3901969"/>
                <a:ext cx="710066" cy="2769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~200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𝜇</m:t>
                    </m:r>
                    <m:r>
                      <a:rPr kumimoji="0" lang="en-US" sz="18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𝑠</m:t>
                    </m:r>
                  </m:oMath>
                </a14:m>
                <a:endParaRPr kumimoji="0" lang="en-US" sz="18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C4493BF-A9D9-432E-BC7E-63B979D19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0767" y="3901969"/>
                <a:ext cx="710066" cy="276999"/>
              </a:xfrm>
              <a:prstGeom prst="rect">
                <a:avLst/>
              </a:prstGeom>
              <a:blipFill>
                <a:blip r:embed="rId6"/>
                <a:stretch>
                  <a:fillRect l="-21429" t="-26087" r="-10714" b="-43478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Left Brace 30">
            <a:extLst>
              <a:ext uri="{FF2B5EF4-FFF2-40B4-BE49-F238E27FC236}">
                <a16:creationId xmlns:a16="http://schemas.microsoft.com/office/drawing/2014/main" id="{AFAF5DBB-8963-4C28-B948-E2BB879CCD90}"/>
              </a:ext>
            </a:extLst>
          </p:cNvPr>
          <p:cNvSpPr/>
          <p:nvPr/>
        </p:nvSpPr>
        <p:spPr>
          <a:xfrm rot="16200000">
            <a:off x="9552790" y="2049314"/>
            <a:ext cx="351917" cy="2161535"/>
          </a:xfrm>
          <a:prstGeom prst="leftBrace">
            <a:avLst>
              <a:gd name="adj1" fmla="val 8333"/>
              <a:gd name="adj2" fmla="val 54711"/>
            </a:avLst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C6AF550-794D-44D5-BF7C-65D0219A14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818" y="3563921"/>
            <a:ext cx="4867918" cy="1897662"/>
          </a:xfrm>
          <a:prstGeom prst="rect">
            <a:avLst/>
          </a:prstGeom>
        </p:spPr>
      </p:pic>
      <p:sp>
        <p:nvSpPr>
          <p:cNvPr id="44" name="Right Brace 43">
            <a:extLst>
              <a:ext uri="{FF2B5EF4-FFF2-40B4-BE49-F238E27FC236}">
                <a16:creationId xmlns:a16="http://schemas.microsoft.com/office/drawing/2014/main" id="{9B5AD798-21DA-4AD7-9668-155291352C72}"/>
              </a:ext>
            </a:extLst>
          </p:cNvPr>
          <p:cNvSpPr/>
          <p:nvPr/>
        </p:nvSpPr>
        <p:spPr>
          <a:xfrm rot="5400000">
            <a:off x="4521481" y="-563703"/>
            <a:ext cx="437581" cy="7455804"/>
          </a:xfrm>
          <a:prstGeom prst="rightBrace">
            <a:avLst>
              <a:gd name="adj1" fmla="val 8333"/>
              <a:gd name="adj2" fmla="val 66470"/>
            </a:avLst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4A7D06-7E1E-463D-A002-5ED2958FE327}"/>
              </a:ext>
            </a:extLst>
          </p:cNvPr>
          <p:cNvSpPr txBox="1"/>
          <p:nvPr/>
        </p:nvSpPr>
        <p:spPr>
          <a:xfrm>
            <a:off x="3819434" y="2914810"/>
            <a:ext cx="2416629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Wired TSN domain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2178A89-7A47-4A31-B6A4-AB50D487D1F9}"/>
              </a:ext>
            </a:extLst>
          </p:cNvPr>
          <p:cNvSpPr txBox="1"/>
          <p:nvPr/>
        </p:nvSpPr>
        <p:spPr>
          <a:xfrm>
            <a:off x="8853167" y="2864328"/>
            <a:ext cx="2416629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Wireless TSN domain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FBDF5B-AD70-4FF9-B549-BF513CBFA10D}"/>
              </a:ext>
            </a:extLst>
          </p:cNvPr>
          <p:cNvSpPr txBox="1"/>
          <p:nvPr/>
        </p:nvSpPr>
        <p:spPr>
          <a:xfrm>
            <a:off x="972227" y="5512120"/>
            <a:ext cx="242855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171450" marR="0" indent="-17145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5 ns per meter delay (wired)</a:t>
            </a:r>
          </a:p>
          <a:p>
            <a:pPr marL="171450" marR="0" indent="-17145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solidFill>
                  <a:schemeClr val="tx1"/>
                </a:solidFill>
              </a:rPr>
              <a:t>1 meter between hops</a:t>
            </a:r>
          </a:p>
          <a:p>
            <a:pPr marL="171450" marR="0" indent="-17145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Switch input delay = 2.5 us</a:t>
            </a:r>
          </a:p>
          <a:p>
            <a:pPr marL="171450" marR="0" indent="-17145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solidFill>
                  <a:schemeClr val="tx1"/>
                </a:solidFill>
              </a:rPr>
              <a:t>Switch processing delay = 2.5 us</a:t>
            </a:r>
          </a:p>
          <a:p>
            <a:pPr marL="171450" marR="0" indent="-17145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Switch queue delay = 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3EE24C1-8FD7-485F-AF27-F88B900FAA28}"/>
              </a:ext>
            </a:extLst>
          </p:cNvPr>
          <p:cNvSpPr/>
          <p:nvPr/>
        </p:nvSpPr>
        <p:spPr>
          <a:xfrm>
            <a:off x="10186300" y="3499366"/>
            <a:ext cx="542710" cy="31803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bg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2094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881B3-737E-D747-80B7-14A63712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571500"/>
            <a:ext cx="11010901" cy="1256053"/>
          </a:xfrm>
        </p:spPr>
        <p:txBody>
          <a:bodyPr lIns="0" tIns="0" rIns="0" bIns="0" anchor="t">
            <a:noAutofit/>
          </a:bodyPr>
          <a:lstStyle/>
          <a:p>
            <a:r>
              <a:rPr lang="en-US" dirty="0">
                <a:latin typeface="Intel Clear Light"/>
              </a:rPr>
              <a:t>Wired/wireless TSN Qbv Scheduling</a:t>
            </a:r>
            <a:br>
              <a:rPr lang="en-US" dirty="0"/>
            </a:br>
            <a:r>
              <a:rPr lang="en-US" sz="2400" dirty="0">
                <a:latin typeface="Intel Clear Light"/>
              </a:rPr>
              <a:t>1 Time-sensitive Stream – Latency deadline 2ms –  128 Bytes Payload </a:t>
            </a:r>
            <a:br>
              <a:rPr lang="en-US" sz="2400" dirty="0"/>
            </a:br>
            <a:r>
              <a:rPr lang="en-US" sz="2400" dirty="0">
                <a:latin typeface="Intel Clear Light"/>
              </a:rPr>
              <a:t>Case 1a: MCS3 / DL MU OFDMA (2 MHz RU)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AD44A2-4244-48B9-95C1-AD691821ED16}"/>
              </a:ext>
            </a:extLst>
          </p:cNvPr>
          <p:cNvCxnSpPr/>
          <p:nvPr/>
        </p:nvCxnSpPr>
        <p:spPr>
          <a:xfrm>
            <a:off x="1273464" y="2877128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2EDC77-356B-4209-9F33-C3C5A144DF73}"/>
              </a:ext>
            </a:extLst>
          </p:cNvPr>
          <p:cNvCxnSpPr/>
          <p:nvPr/>
        </p:nvCxnSpPr>
        <p:spPr>
          <a:xfrm>
            <a:off x="10957791" y="2877128"/>
            <a:ext cx="0" cy="328352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79BFCDA-5E63-486C-A0F0-F844B30F897E}"/>
              </a:ext>
            </a:extLst>
          </p:cNvPr>
          <p:cNvSpPr/>
          <p:nvPr/>
        </p:nvSpPr>
        <p:spPr>
          <a:xfrm>
            <a:off x="5976851" y="5063997"/>
            <a:ext cx="4974010" cy="397163"/>
          </a:xfrm>
          <a:prstGeom prst="rect">
            <a:avLst/>
          </a:prstGeom>
          <a:solidFill>
            <a:srgbClr val="FF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19548E-0C74-4AE5-95FF-1FF6AA2BAFCB}"/>
              </a:ext>
            </a:extLst>
          </p:cNvPr>
          <p:cNvSpPr/>
          <p:nvPr/>
        </p:nvSpPr>
        <p:spPr>
          <a:xfrm>
            <a:off x="1308102" y="2990272"/>
            <a:ext cx="386769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FECD48-02D5-49A9-AFE9-25212EE8ADAB}"/>
              </a:ext>
            </a:extLst>
          </p:cNvPr>
          <p:cNvSpPr/>
          <p:nvPr/>
        </p:nvSpPr>
        <p:spPr>
          <a:xfrm>
            <a:off x="2255052" y="3378260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90FA8-3768-4E9E-834C-791C962F6B9B}"/>
              </a:ext>
            </a:extLst>
          </p:cNvPr>
          <p:cNvSpPr/>
          <p:nvPr/>
        </p:nvSpPr>
        <p:spPr>
          <a:xfrm>
            <a:off x="3416356" y="3802267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00D441-9249-41A5-8E0A-61C5F6F214B8}"/>
              </a:ext>
            </a:extLst>
          </p:cNvPr>
          <p:cNvSpPr/>
          <p:nvPr/>
        </p:nvSpPr>
        <p:spPr>
          <a:xfrm>
            <a:off x="4640356" y="4207187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5D9BD3-C6E7-4F7E-AA9B-04766EC7B8B2}"/>
              </a:ext>
            </a:extLst>
          </p:cNvPr>
          <p:cNvSpPr/>
          <p:nvPr/>
        </p:nvSpPr>
        <p:spPr>
          <a:xfrm>
            <a:off x="5783015" y="4620629"/>
            <a:ext cx="386772" cy="397163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201B2C-E5D5-4D9C-87CD-D3A85276DABE}"/>
              </a:ext>
            </a:extLst>
          </p:cNvPr>
          <p:cNvCxnSpPr/>
          <p:nvPr/>
        </p:nvCxnSpPr>
        <p:spPr>
          <a:xfrm>
            <a:off x="1273464" y="338743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E056D28-C326-43A1-AA06-71D440BEEC2A}"/>
              </a:ext>
            </a:extLst>
          </p:cNvPr>
          <p:cNvCxnSpPr/>
          <p:nvPr/>
        </p:nvCxnSpPr>
        <p:spPr>
          <a:xfrm>
            <a:off x="1280394" y="3784598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9685105-8F47-4B80-990B-C4180CC280C9}"/>
              </a:ext>
            </a:extLst>
          </p:cNvPr>
          <p:cNvCxnSpPr/>
          <p:nvPr/>
        </p:nvCxnSpPr>
        <p:spPr>
          <a:xfrm>
            <a:off x="1280394" y="420361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8CBDDE-8B7A-4E74-A0C2-57E2148C8043}"/>
              </a:ext>
            </a:extLst>
          </p:cNvPr>
          <p:cNvCxnSpPr/>
          <p:nvPr/>
        </p:nvCxnSpPr>
        <p:spPr>
          <a:xfrm>
            <a:off x="1273464" y="4616117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CF0C6BB-EF6E-4E3F-84D6-5334A197BC51}"/>
              </a:ext>
            </a:extLst>
          </p:cNvPr>
          <p:cNvCxnSpPr/>
          <p:nvPr/>
        </p:nvCxnSpPr>
        <p:spPr>
          <a:xfrm>
            <a:off x="1273464" y="5047091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0A571EA-477A-44F6-8F27-EA2F0B59D147}"/>
              </a:ext>
            </a:extLst>
          </p:cNvPr>
          <p:cNvCxnSpPr/>
          <p:nvPr/>
        </p:nvCxnSpPr>
        <p:spPr>
          <a:xfrm>
            <a:off x="1280394" y="2990272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ED9958-EFD3-4C2F-915A-80175D4F8F42}"/>
              </a:ext>
            </a:extLst>
          </p:cNvPr>
          <p:cNvCxnSpPr/>
          <p:nvPr/>
        </p:nvCxnSpPr>
        <p:spPr>
          <a:xfrm>
            <a:off x="1273463" y="5478065"/>
            <a:ext cx="968432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EF05DCA-8BCC-4F2E-B101-EB8A2362B42D}"/>
              </a:ext>
            </a:extLst>
          </p:cNvPr>
          <p:cNvSpPr txBox="1"/>
          <p:nvPr/>
        </p:nvSpPr>
        <p:spPr>
          <a:xfrm>
            <a:off x="759719" y="3129441"/>
            <a:ext cx="47448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Talker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49ACF2-7F79-4A57-BA0D-CD9B0855415B}"/>
              </a:ext>
            </a:extLst>
          </p:cNvPr>
          <p:cNvSpPr txBox="1"/>
          <p:nvPr/>
        </p:nvSpPr>
        <p:spPr>
          <a:xfrm>
            <a:off x="615449" y="3543894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1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440362-2CFC-451B-A93E-5F2E0AC16FC0}"/>
              </a:ext>
            </a:extLst>
          </p:cNvPr>
          <p:cNvSpPr txBox="1"/>
          <p:nvPr/>
        </p:nvSpPr>
        <p:spPr>
          <a:xfrm>
            <a:off x="615448" y="3958347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2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FC082B-8265-4B1D-9FB1-63FA8CF90122}"/>
              </a:ext>
            </a:extLst>
          </p:cNvPr>
          <p:cNvSpPr txBox="1"/>
          <p:nvPr/>
        </p:nvSpPr>
        <p:spPr>
          <a:xfrm>
            <a:off x="615447" y="433591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3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CFB73C-74C2-4477-AF0D-AC3EEFC6CD12}"/>
              </a:ext>
            </a:extLst>
          </p:cNvPr>
          <p:cNvSpPr txBox="1"/>
          <p:nvPr/>
        </p:nvSpPr>
        <p:spPr>
          <a:xfrm>
            <a:off x="615446" y="4753622"/>
            <a:ext cx="618759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Bridge 4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FB3E55-AC25-4FC2-8C05-623BDC5E435C}"/>
              </a:ext>
            </a:extLst>
          </p:cNvPr>
          <p:cNvSpPr txBox="1"/>
          <p:nvPr/>
        </p:nvSpPr>
        <p:spPr>
          <a:xfrm>
            <a:off x="827843" y="5186905"/>
            <a:ext cx="193964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AP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23F9D7F-CA77-4871-9AAA-FC1ABBA902C7}"/>
              </a:ext>
            </a:extLst>
          </p:cNvPr>
          <p:cNvCxnSpPr/>
          <p:nvPr/>
        </p:nvCxnSpPr>
        <p:spPr>
          <a:xfrm flipH="1">
            <a:off x="1280394" y="2780545"/>
            <a:ext cx="414477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0F3A756-05F5-4094-9B0F-87377074CEA1}"/>
                  </a:ext>
                </a:extLst>
              </p:cNvPr>
              <p:cNvSpPr txBox="1"/>
              <p:nvPr/>
            </p:nvSpPr>
            <p:spPr>
              <a:xfrm>
                <a:off x="1298509" y="2559299"/>
                <a:ext cx="378245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𝜇</m:t>
                    </m:r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0F3A756-05F5-4094-9B0F-87377074C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509" y="2559299"/>
                <a:ext cx="378245" cy="184666"/>
              </a:xfrm>
              <a:prstGeom prst="rect">
                <a:avLst/>
              </a:prstGeom>
              <a:blipFill>
                <a:blip r:embed="rId3"/>
                <a:stretch>
                  <a:fillRect l="-24194" t="-26667" r="-6452" b="-5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C21F50A-2458-478A-B8EC-D3677D7F7B3D}"/>
              </a:ext>
            </a:extLst>
          </p:cNvPr>
          <p:cNvCxnSpPr>
            <a:cxnSpLocks/>
          </p:cNvCxnSpPr>
          <p:nvPr/>
        </p:nvCxnSpPr>
        <p:spPr>
          <a:xfrm flipV="1">
            <a:off x="2263351" y="2218078"/>
            <a:ext cx="0" cy="116303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AEF3326-BE1A-4E4E-B18A-B99C38E6FB0D}"/>
              </a:ext>
            </a:extLst>
          </p:cNvPr>
          <p:cNvCxnSpPr>
            <a:cxnSpLocks/>
          </p:cNvCxnSpPr>
          <p:nvPr/>
        </p:nvCxnSpPr>
        <p:spPr>
          <a:xfrm flipV="1">
            <a:off x="3437716" y="2231442"/>
            <a:ext cx="0" cy="1595803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F57A70D-8617-4C1B-9D08-BBC39EB5EC33}"/>
              </a:ext>
            </a:extLst>
          </p:cNvPr>
          <p:cNvCxnSpPr>
            <a:cxnSpLocks/>
          </p:cNvCxnSpPr>
          <p:nvPr/>
        </p:nvCxnSpPr>
        <p:spPr>
          <a:xfrm flipH="1">
            <a:off x="2286931" y="2730203"/>
            <a:ext cx="1129425" cy="773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720FDF-B26A-4104-B751-103A24485CD0}"/>
                  </a:ext>
                </a:extLst>
              </p:cNvPr>
              <p:cNvSpPr txBox="1"/>
              <p:nvPr/>
            </p:nvSpPr>
            <p:spPr>
              <a:xfrm>
                <a:off x="2614747" y="2536362"/>
                <a:ext cx="546560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0.25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720FDF-B26A-4104-B751-103A24485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747" y="2536362"/>
                <a:ext cx="546560" cy="184666"/>
              </a:xfrm>
              <a:prstGeom prst="rect">
                <a:avLst/>
              </a:prstGeom>
              <a:blipFill>
                <a:blip r:embed="rId4"/>
                <a:stretch>
                  <a:fillRect l="-17778" t="-26667" b="-5333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58D9546-7DB0-47B8-A030-E00FA7505938}"/>
              </a:ext>
            </a:extLst>
          </p:cNvPr>
          <p:cNvCxnSpPr>
            <a:cxnSpLocks/>
          </p:cNvCxnSpPr>
          <p:nvPr/>
        </p:nvCxnSpPr>
        <p:spPr>
          <a:xfrm flipV="1">
            <a:off x="6183409" y="2246569"/>
            <a:ext cx="0" cy="284786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A4EC7A5-E9C0-41C3-8E8D-863DF3078D33}"/>
              </a:ext>
            </a:extLst>
          </p:cNvPr>
          <p:cNvCxnSpPr>
            <a:cxnSpLocks/>
          </p:cNvCxnSpPr>
          <p:nvPr/>
        </p:nvCxnSpPr>
        <p:spPr>
          <a:xfrm flipH="1" flipV="1">
            <a:off x="10950861" y="2246569"/>
            <a:ext cx="6929" cy="743704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0554EC5-6EC6-4AC2-A160-751E04C2C937}"/>
              </a:ext>
            </a:extLst>
          </p:cNvPr>
          <p:cNvCxnSpPr>
            <a:cxnSpLocks/>
          </p:cNvCxnSpPr>
          <p:nvPr/>
        </p:nvCxnSpPr>
        <p:spPr>
          <a:xfrm flipH="1" flipV="1">
            <a:off x="6190569" y="2721028"/>
            <a:ext cx="4774152" cy="455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06283F-0113-4827-AC4B-8843EFEED152}"/>
                  </a:ext>
                </a:extLst>
              </p:cNvPr>
              <p:cNvSpPr txBox="1"/>
              <p:nvPr/>
            </p:nvSpPr>
            <p:spPr>
              <a:xfrm>
                <a:off x="8241872" y="2485438"/>
                <a:ext cx="443968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≈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1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06283F-0113-4827-AC4B-8843EFEED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1872" y="2485438"/>
                <a:ext cx="443968" cy="184666"/>
              </a:xfrm>
              <a:prstGeom prst="rect">
                <a:avLst/>
              </a:prstGeom>
              <a:blipFill>
                <a:blip r:embed="rId5"/>
                <a:stretch>
                  <a:fillRect l="-9589" t="-26667" r="-4110" b="-50000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42CDF5F-AC3A-4487-A8C9-D938ED7CDB51}"/>
              </a:ext>
            </a:extLst>
          </p:cNvPr>
          <p:cNvCxnSpPr>
            <a:cxnSpLocks/>
          </p:cNvCxnSpPr>
          <p:nvPr/>
        </p:nvCxnSpPr>
        <p:spPr>
          <a:xfrm flipH="1">
            <a:off x="1308102" y="5944451"/>
            <a:ext cx="9642760" cy="0"/>
          </a:xfrm>
          <a:prstGeom prst="straightConnector1">
            <a:avLst/>
          </a:prstGeom>
          <a:noFill/>
          <a:ln w="25400" cap="flat">
            <a:solidFill>
              <a:srgbClr val="FFFFFF"/>
            </a:solidFill>
            <a:prstDash val="solid"/>
            <a:miter lim="4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D3CE0BD-81BD-4003-8171-491BD7FD4337}"/>
                  </a:ext>
                </a:extLst>
              </p:cNvPr>
              <p:cNvSpPr txBox="1"/>
              <p:nvPr/>
            </p:nvSpPr>
            <p:spPr>
              <a:xfrm>
                <a:off x="5930662" y="6005109"/>
                <a:ext cx="323743" cy="1846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0" tIns="0" rIns="0" bIns="0" numCol="1" spcCol="38100" rtlCol="0" anchor="t" anchorCtr="0">
                <a:spAutoFit/>
              </a:bodyPr>
              <a:lstStyle/>
              <a:p>
                <a:pPr marL="0" marR="0" indent="0" algn="l" defTabSz="2438338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kumimoji="0" lang="en-US" sz="12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2</m:t>
                    </m:r>
                  </m:oMath>
                </a14:m>
                <a:r>
                  <a: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FillTx/>
                    <a:ea typeface="+mn-ea"/>
                    <a:cs typeface="+mn-cs"/>
                    <a:sym typeface="Helvetica Neue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200" b="0" i="1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  <a:sym typeface="Helvetica Neue"/>
                      </a:rPr>
                      <m:t>𝑚𝑠</m:t>
                    </m:r>
                  </m:oMath>
                </a14:m>
                <a:endParaRPr kumimoji="0" lang="en-US" sz="1200" b="0" i="0" u="none" strike="noStrike" cap="none" spc="0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ea typeface="+mn-ea"/>
                  <a:cs typeface="+mn-cs"/>
                  <a:sym typeface="Helvetica Neue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D3CE0BD-81BD-4003-8171-491BD7FD4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62" y="6005109"/>
                <a:ext cx="323743" cy="184666"/>
              </a:xfrm>
              <a:prstGeom prst="rect">
                <a:avLst/>
              </a:prstGeom>
              <a:blipFill>
                <a:blip r:embed="rId6"/>
                <a:stretch>
                  <a:fillRect l="-16981" r="-11321" b="-6667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33D37C68-8FCE-43B2-89E5-3570CA910AF5}"/>
              </a:ext>
            </a:extLst>
          </p:cNvPr>
          <p:cNvSpPr txBox="1"/>
          <p:nvPr/>
        </p:nvSpPr>
        <p:spPr>
          <a:xfrm>
            <a:off x="4671572" y="1941079"/>
            <a:ext cx="384105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Traditional static 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ea typeface="+mn-ea"/>
                <a:cs typeface="+mn-cs"/>
                <a:sym typeface="Helvetica Neue"/>
              </a:rPr>
              <a:t>Qbv Schedule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185B647-09E1-4DDD-8494-71F6D4B7979D}"/>
              </a:ext>
            </a:extLst>
          </p:cNvPr>
          <p:cNvSpPr/>
          <p:nvPr/>
        </p:nvSpPr>
        <p:spPr>
          <a:xfrm>
            <a:off x="6002455" y="505535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1C792DE-E16C-49F4-AA99-8234E33661A4}"/>
              </a:ext>
            </a:extLst>
          </p:cNvPr>
          <p:cNvSpPr/>
          <p:nvPr/>
        </p:nvSpPr>
        <p:spPr>
          <a:xfrm>
            <a:off x="4641582" y="4210127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063F4F4-C148-4F57-B6CD-587C2E63F541}"/>
              </a:ext>
            </a:extLst>
          </p:cNvPr>
          <p:cNvSpPr/>
          <p:nvPr/>
        </p:nvSpPr>
        <p:spPr>
          <a:xfrm>
            <a:off x="3415467" y="380257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FF7563A-9BB2-4CDF-AA88-FF13E307327B}"/>
              </a:ext>
            </a:extLst>
          </p:cNvPr>
          <p:cNvSpPr/>
          <p:nvPr/>
        </p:nvSpPr>
        <p:spPr>
          <a:xfrm>
            <a:off x="2263351" y="3375248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0091CC4-DF2E-4F57-BBCC-42AF302E79D4}"/>
              </a:ext>
            </a:extLst>
          </p:cNvPr>
          <p:cNvSpPr/>
          <p:nvPr/>
        </p:nvSpPr>
        <p:spPr>
          <a:xfrm>
            <a:off x="1321331" y="2997651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DD4AD3B-305E-400A-B33F-A67E9DCB8789}"/>
              </a:ext>
            </a:extLst>
          </p:cNvPr>
          <p:cNvSpPr/>
          <p:nvPr/>
        </p:nvSpPr>
        <p:spPr>
          <a:xfrm>
            <a:off x="5793406" y="4616753"/>
            <a:ext cx="180155" cy="397163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40867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5930</TotalTime>
  <Words>1192</Words>
  <Application>Microsoft Office PowerPoint</Application>
  <PresentationFormat>Widescreen</PresentationFormat>
  <Paragraphs>212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Helvetica Neue Medium</vt:lpstr>
      <vt:lpstr>Intel Clear Light</vt:lpstr>
      <vt:lpstr>Times New Roman</vt:lpstr>
      <vt:lpstr>Office Theme</vt:lpstr>
      <vt:lpstr>Document</vt:lpstr>
      <vt:lpstr>Wired-Wireless TSN Configuration and Management</vt:lpstr>
      <vt:lpstr>Introduction</vt:lpstr>
      <vt:lpstr>Challenges of wireless networks (incl. 802.11)</vt:lpstr>
      <vt:lpstr>Physical Wired-Wireless 802.1 TSN integration model</vt:lpstr>
      <vt:lpstr>PowerPoint Presentation</vt:lpstr>
      <vt:lpstr>PowerPoint Presentation</vt:lpstr>
      <vt:lpstr>Hybrid TSN integration model</vt:lpstr>
      <vt:lpstr>Wired/wireless TSN Qbv Scheduling  Use case description + WCL Computation</vt:lpstr>
      <vt:lpstr>Wired/wireless TSN Qbv Scheduling 1 Time-sensitive Stream – Latency deadline 2ms –  128 Bytes Payload  Case 1a: MCS3 / DL MU OFDMA (2 MHz RU)</vt:lpstr>
      <vt:lpstr>Wired/wireless TSN Qbv Scheduling 1 Time-sensitive Stream – Latency deadline 2ms –   128 Bytes Payload  Case 1b: MCS3  MCS1 / DL MU OFDMA (2 MHz RU)</vt:lpstr>
      <vt:lpstr>Wired/wireless TSN Qbv Scheduling 1 Adapted Stream – Latency deadline 2ms –   128 Bytes Payload Case 1c: MCS 8 / MU-DL (2 MHz)</vt:lpstr>
      <vt:lpstr>Configuration and Resource Management for hybrid model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Pooya Monajemi (pmonajem)</cp:lastModifiedBy>
  <cp:revision>64</cp:revision>
  <dcterms:created xsi:type="dcterms:W3CDTF">2020-10-20T19:57:38Z</dcterms:created>
  <dcterms:modified xsi:type="dcterms:W3CDTF">2021-04-20T22:54:57Z</dcterms:modified>
</cp:coreProperties>
</file>