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56" r:id="rId2"/>
    <p:sldId id="257" r:id="rId3"/>
    <p:sldId id="309" r:id="rId4"/>
    <p:sldId id="316" r:id="rId5"/>
    <p:sldId id="287" r:id="rId6"/>
    <p:sldId id="308" r:id="rId7"/>
    <p:sldId id="350" r:id="rId8"/>
    <p:sldId id="300" r:id="rId9"/>
    <p:sldId id="301" r:id="rId10"/>
    <p:sldId id="303" r:id="rId11"/>
    <p:sldId id="304" r:id="rId12"/>
    <p:sldId id="305" r:id="rId13"/>
    <p:sldId id="302" r:id="rId14"/>
    <p:sldId id="306" r:id="rId15"/>
    <p:sldId id="342" r:id="rId16"/>
    <p:sldId id="343" r:id="rId17"/>
    <p:sldId id="353" r:id="rId18"/>
    <p:sldId id="354" r:id="rId19"/>
    <p:sldId id="355" r:id="rId20"/>
    <p:sldId id="358" r:id="rId21"/>
    <p:sldId id="359" r:id="rId22"/>
    <p:sldId id="357" r:id="rId23"/>
    <p:sldId id="360" r:id="rId24"/>
    <p:sldId id="356" r:id="rId25"/>
    <p:sldId id="351" r:id="rId26"/>
    <p:sldId id="346" r:id="rId27"/>
    <p:sldId id="347" r:id="rId28"/>
    <p:sldId id="344" r:id="rId29"/>
    <p:sldId id="333" r:id="rId30"/>
    <p:sldId id="322" r:id="rId31"/>
    <p:sldId id="320" r:id="rId32"/>
    <p:sldId id="327" r:id="rId33"/>
  </p:sldIdLst>
  <p:sldSz cx="9144000" cy="5143500" type="screen16x9"/>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0013" autoAdjust="0"/>
    <p:restoredTop sz="94694"/>
  </p:normalViewPr>
  <p:slideViewPr>
    <p:cSldViewPr>
      <p:cViewPr varScale="1">
        <p:scale>
          <a:sx n="161" d="100"/>
          <a:sy n="161" d="100"/>
        </p:scale>
        <p:origin x="504" y="200"/>
      </p:cViewPr>
      <p:guideLst>
        <p:guide orient="horz" pos="162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1" d="100"/>
          <a:sy n="81" d="100"/>
        </p:scale>
        <p:origin x="3360" y="17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802.11-21/0664</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April 2021</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802.11-21/0664</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April 2021</a:t>
            </a:r>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802.11-21/0664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802.11-21/0664</a:t>
            </a:r>
            <a:endParaRPr lang="en-US"/>
          </a:p>
        </p:txBody>
      </p:sp>
      <p:sp>
        <p:nvSpPr>
          <p:cNvPr id="5" name="Rectangle 3"/>
          <p:cNvSpPr>
            <a:spLocks noGrp="1" noChangeArrowheads="1"/>
          </p:cNvSpPr>
          <p:nvPr>
            <p:ph type="dt"/>
          </p:nvPr>
        </p:nvSpPr>
        <p:spPr>
          <a:ln/>
        </p:spPr>
        <p:txBody>
          <a:bodyPr/>
          <a:lstStyle/>
          <a:p>
            <a:r>
              <a:rPr lang="en-GB"/>
              <a:t>April 2021</a:t>
            </a:r>
            <a:endParaRPr lang="en-US"/>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GB"/>
          </a:p>
        </p:txBody>
      </p:sp>
      <p:sp>
        <p:nvSpPr>
          <p:cNvPr id="3" name="Subtitle 2"/>
          <p:cNvSpPr>
            <a:spLocks noGrp="1"/>
          </p:cNvSpPr>
          <p:nvPr>
            <p:ph type="subTitle" idx="1"/>
          </p:nvPr>
        </p:nvSpPr>
        <p:spPr>
          <a:xfrm>
            <a:off x="1371600" y="2914650"/>
            <a:ext cx="6400800" cy="131445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3000" b="1" cap="all"/>
            </a:lvl1pPr>
          </a:lstStyle>
          <a:p>
            <a:r>
              <a:rPr lang="en-US"/>
              <a:t>Click to edit Master title style</a:t>
            </a:r>
            <a:endParaRPr lang="en-GB"/>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485900"/>
            <a:ext cx="3808413"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485900"/>
            <a:ext cx="3810000" cy="3084910"/>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April 2021</a:t>
            </a:r>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5"/>
            <a:ext cx="4040188"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April 2021</a:t>
            </a:r>
          </a:p>
        </p:txBody>
      </p:sp>
      <p:sp>
        <p:nvSpPr>
          <p:cNvPr id="8" name="Footer Placeholder 7"/>
          <p:cNvSpPr>
            <a:spLocks noGrp="1"/>
          </p:cNvSpPr>
          <p:nvPr>
            <p:ph type="ftr" idx="11"/>
          </p:nvPr>
        </p:nvSpPr>
        <p:spPr>
          <a:xfrm>
            <a:off x="5643570" y="4856560"/>
            <a:ext cx="2898768" cy="135731"/>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April 2021</a:t>
            </a:r>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April 2021</a:t>
            </a:r>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514350"/>
            <a:ext cx="1941513" cy="4056460"/>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514350"/>
            <a:ext cx="5676900" cy="405646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April 2021</a:t>
            </a:r>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1" y="514350"/>
            <a:ext cx="7770813" cy="798910"/>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1" y="1485900"/>
            <a:ext cx="7770813"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3" y="250031"/>
            <a:ext cx="1874823"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350" b="1">
                <a:solidFill>
                  <a:srgbClr val="000000"/>
                </a:solidFill>
                <a:cs typeface="Arial Unicode MS" charset="0"/>
              </a:defRPr>
            </a:lvl1pPr>
          </a:lstStyle>
          <a:p>
            <a:r>
              <a:rPr lang="en-GB"/>
              <a:t>April 2021</a:t>
            </a:r>
            <a:endParaRPr lang="en-GB" dirty="0"/>
          </a:p>
        </p:txBody>
      </p:sp>
      <p:sp>
        <p:nvSpPr>
          <p:cNvPr id="1028" name="Rectangle 4"/>
          <p:cNvSpPr>
            <a:spLocks noGrp="1" noChangeArrowheads="1"/>
          </p:cNvSpPr>
          <p:nvPr>
            <p:ph type="ftr"/>
          </p:nvPr>
        </p:nvSpPr>
        <p:spPr bwMode="auto">
          <a:xfrm>
            <a:off x="5357818" y="4856560"/>
            <a:ext cx="3184520" cy="135731"/>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9" y="4856560"/>
            <a:ext cx="528637" cy="27265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457200"/>
            <a:ext cx="7772400" cy="1191"/>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684214" y="4856560"/>
            <a:ext cx="538609" cy="138499"/>
          </a:xfrm>
          <a:prstGeom prst="rect">
            <a:avLst/>
          </a:prstGeom>
          <a:noFill/>
          <a:ln w="9525">
            <a:noFill/>
            <a:round/>
            <a:headEnd/>
            <a:tailEnd/>
          </a:ln>
          <a:effectLst/>
        </p:spPr>
        <p:txBody>
          <a:bodyPr wrap="none" lIns="0" tIns="0" rIns="0" bIns="0">
            <a:spAutoFit/>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sz="900" dirty="0">
                <a:solidFill>
                  <a:srgbClr val="000000"/>
                </a:solidFill>
              </a:rPr>
              <a:t>Submission</a:t>
            </a:r>
          </a:p>
        </p:txBody>
      </p:sp>
      <p:sp>
        <p:nvSpPr>
          <p:cNvPr id="1032" name="Line 8"/>
          <p:cNvSpPr>
            <a:spLocks noChangeShapeType="1"/>
          </p:cNvSpPr>
          <p:nvPr/>
        </p:nvSpPr>
        <p:spPr bwMode="auto">
          <a:xfrm>
            <a:off x="685800" y="4857750"/>
            <a:ext cx="7848600" cy="1191"/>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5000628" y="267874"/>
            <a:ext cx="3500462" cy="20478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336947"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35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802.11-21/0664r0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mj-lt"/>
          <a:ea typeface="+mj-ea"/>
          <a:cs typeface="+mj-cs"/>
        </a:defRPr>
      </a:lvl1pPr>
      <a:lvl2pPr marL="557213" indent="-214313"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2pPr>
      <a:lvl3pPr marL="8572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3pPr>
      <a:lvl4pPr marL="12001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4pPr>
      <a:lvl5pPr marL="15430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5pPr>
      <a:lvl6pPr marL="18859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6pPr>
      <a:lvl7pPr marL="22288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7pPr>
      <a:lvl8pPr marL="25717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8pPr>
      <a:lvl9pPr marL="2914650" indent="-171450" algn="ctr" defTabSz="336947" rtl="0" eaLnBrk="1" fontAlgn="base" hangingPunct="1">
        <a:spcBef>
          <a:spcPct val="0"/>
        </a:spcBef>
        <a:spcAft>
          <a:spcPct val="0"/>
        </a:spcAft>
        <a:buClr>
          <a:srgbClr val="000000"/>
        </a:buClr>
        <a:buSzPct val="100000"/>
        <a:buFont typeface="Times New Roman" pitchFamily="16" charset="0"/>
        <a:defRPr sz="2400" b="1">
          <a:solidFill>
            <a:srgbClr val="000000"/>
          </a:solidFill>
          <a:latin typeface="Times New Roman" pitchFamily="16" charset="0"/>
          <a:ea typeface="MS Gothic" charset="-128"/>
        </a:defRPr>
      </a:lvl9pPr>
    </p:titleStyle>
    <p:body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develop/policies/opman/sect6.html%236.3" TargetMode="External"/><Relationship Id="rId2" Type="http://schemas.openxmlformats.org/officeDocument/2006/relationships/hyperlink" Target="http://standards.ieee.org/develop/policies/bylaws/sect6-7.html%236" TargetMode="External"/><Relationship Id="rId1" Type="http://schemas.openxmlformats.org/officeDocument/2006/relationships/slideLayout" Target="../slideLayouts/slideLayout2.xml"/><Relationship Id="rId5" Type="http://schemas.openxmlformats.org/officeDocument/2006/relationships/hyperlink" Target="mailto:patcom@ieee.org" TargetMode="External"/><Relationship Id="rId4" Type="http://schemas.openxmlformats.org/officeDocument/2006/relationships/hyperlink" Target="http://standards.ieee.org/about/sasb/patcom/materials.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www.ieee.org/web/membership/ethics/code_ethics.html"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www.ieee802.org/11/private/Draft_Standards/11bc/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1665685" y="250031"/>
            <a:ext cx="1727588" cy="204788"/>
          </a:xfrm>
        </p:spPr>
        <p:txBody>
          <a:bodyPr/>
          <a:lstStyle/>
          <a:p>
            <a:r>
              <a:rPr lang="en-GB"/>
              <a:t>April 2021</a:t>
            </a:r>
            <a:endParaRPr lang="en-GB" dirty="0"/>
          </a:p>
        </p:txBody>
      </p:sp>
      <p:sp>
        <p:nvSpPr>
          <p:cNvPr id="7"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dirty="0"/>
              <a:t>Agenda </a:t>
            </a:r>
            <a:r>
              <a:rPr lang="en-GB" dirty="0" err="1"/>
              <a:t>TGbc</a:t>
            </a:r>
            <a:r>
              <a:rPr lang="en-GB" dirty="0"/>
              <a:t> Telco April 13, 2021</a:t>
            </a:r>
          </a:p>
        </p:txBody>
      </p:sp>
      <p:sp>
        <p:nvSpPr>
          <p:cNvPr id="3074" name="Rectangle 2"/>
          <p:cNvSpPr>
            <a:spLocks noGrp="1" noChangeArrowheads="1"/>
          </p:cNvSpPr>
          <p:nvPr>
            <p:ph type="body" idx="1"/>
          </p:nvPr>
        </p:nvSpPr>
        <p:spPr>
          <a:xfrm>
            <a:off x="1657350" y="1143001"/>
            <a:ext cx="5829300" cy="297656"/>
          </a:xfrm>
          <a:ln/>
        </p:spPr>
        <p:txBody>
          <a:bodyPr/>
          <a:lstStyle/>
          <a:p>
            <a:pPr algn="ctr">
              <a:spcBef>
                <a:spcPts val="375"/>
              </a:spcBef>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sz="1500" dirty="0"/>
              <a:t>Date:</a:t>
            </a:r>
            <a:r>
              <a:rPr lang="en-GB" sz="1500" b="0" dirty="0"/>
              <a:t> 2021-04-13</a:t>
            </a:r>
          </a:p>
        </p:txBody>
      </p:sp>
      <p:graphicFrame>
        <p:nvGraphicFramePr>
          <p:cNvPr id="3075" name="Object 3"/>
          <p:cNvGraphicFramePr>
            <a:graphicFrameLocks noChangeAspect="1"/>
          </p:cNvGraphicFramePr>
          <p:nvPr>
            <p:extLst>
              <p:ext uri="{D42A27DB-BD31-4B8C-83A1-F6EECF244321}">
                <p14:modId xmlns:p14="http://schemas.microsoft.com/office/powerpoint/2010/main" val="3245102069"/>
              </p:ext>
            </p:extLst>
          </p:nvPr>
        </p:nvGraphicFramePr>
        <p:xfrm>
          <a:off x="3076576" y="2407444"/>
          <a:ext cx="3069431" cy="931069"/>
        </p:xfrm>
        <a:graphic>
          <a:graphicData uri="http://schemas.openxmlformats.org/presentationml/2006/ole">
            <mc:AlternateContent xmlns:mc="http://schemas.openxmlformats.org/markup-compatibility/2006">
              <mc:Choice xmlns:v="urn:schemas-microsoft-com:vml" Requires="v">
                <p:oleObj spid="_x0000_s3352" name="Document" r:id="rId4" imgW="8255000" imgH="2514600" progId="">
                  <p:embed/>
                </p:oleObj>
              </mc:Choice>
              <mc:Fallback>
                <p:oleObj name="Document" r:id="rId4" imgW="8255000" imgH="2514600" progId="">
                  <p:embed/>
                  <p:pic>
                    <p:nvPicPr>
                      <p:cNvPr id="0" name="Picture 4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76576" y="2407444"/>
                        <a:ext cx="3069431" cy="931069"/>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3076" name="Rectangle 4"/>
          <p:cNvSpPr>
            <a:spLocks noChangeArrowheads="1"/>
          </p:cNvSpPr>
          <p:nvPr/>
        </p:nvSpPr>
        <p:spPr bwMode="auto">
          <a:xfrm>
            <a:off x="1543050" y="1454944"/>
            <a:ext cx="1085850" cy="285750"/>
          </a:xfrm>
          <a:prstGeom prst="rect">
            <a:avLst/>
          </a:prstGeom>
          <a:noFill/>
          <a:ln w="9525">
            <a:noFill/>
            <a:round/>
            <a:headEnd/>
            <a:tailEnd/>
          </a:ln>
          <a:effectLst/>
        </p:spPr>
        <p:txBody>
          <a:bodyPr lIns="69120" tIns="34560" rIns="69120" bIns="34560"/>
          <a:lstStyle/>
          <a:p>
            <a:pPr>
              <a:spcBef>
                <a:spcPts val="375"/>
              </a:spcBef>
              <a:tabLst>
                <a:tab pos="257175" algn="l"/>
                <a:tab pos="942975" algn="l"/>
                <a:tab pos="1628775" algn="l"/>
                <a:tab pos="2314575" algn="l"/>
                <a:tab pos="3000375" algn="l"/>
                <a:tab pos="3686175" algn="l"/>
                <a:tab pos="4371975" algn="l"/>
                <a:tab pos="5057775" algn="l"/>
                <a:tab pos="5743575" algn="l"/>
                <a:tab pos="6429375" algn="l"/>
                <a:tab pos="7115175" algn="l"/>
                <a:tab pos="7800975" algn="l"/>
              </a:tabLst>
            </a:pPr>
            <a:r>
              <a:rPr lang="en-GB" sz="15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5750"/>
            <a:ext cx="5828110" cy="798910"/>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1657350" y="1028700"/>
            <a:ext cx="5828110" cy="3084910"/>
          </a:xfrm>
        </p:spPr>
        <p:txBody>
          <a:bodyPr/>
          <a:lstStyle/>
          <a:p>
            <a:pPr>
              <a:lnSpc>
                <a:spcPct val="80000"/>
              </a:lnSpc>
              <a:spcBef>
                <a:spcPct val="20000"/>
              </a:spcBef>
              <a:spcAft>
                <a:spcPct val="40000"/>
              </a:spcAft>
              <a:buSzPct val="150000"/>
              <a:buFontTx/>
              <a:buChar char="•"/>
            </a:pPr>
            <a:r>
              <a:rPr lang="en-US" sz="1500" dirty="0">
                <a:ea typeface="Calibri" pitchFamily="-111" charset="0"/>
                <a:cs typeface="Calibri" pitchFamily="-111" charset="0"/>
              </a:rPr>
              <a:t>All IEEE-SA standards meetings shall be conducted in compliance with all applicable laws, including antitrust and competition laws.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interpretation, validity, or essentiality of patents/patent claims. </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specific license rates, terms, or conditions.</a:t>
            </a:r>
          </a:p>
          <a:p>
            <a:pPr marL="814388" lvl="2">
              <a:lnSpc>
                <a:spcPct val="80000"/>
              </a:lnSpc>
              <a:spcBef>
                <a:spcPct val="20000"/>
              </a:spcBef>
              <a:spcAft>
                <a:spcPct val="40000"/>
              </a:spcAft>
              <a:buSzPct val="150000"/>
              <a:buFontTx/>
              <a:buChar char="•"/>
            </a:pPr>
            <a:r>
              <a:rPr lang="en-US" sz="1200" dirty="0">
                <a:ea typeface="Calibri" pitchFamily="-111" charset="0"/>
                <a:cs typeface="Calibri" pitchFamily="-111" charset="0"/>
              </a:rPr>
              <a:t>Relative costs of different technical approaches that include relative costs of patent licensing terms may be discussed in standards development meetings. </a:t>
            </a:r>
          </a:p>
          <a:p>
            <a:pPr marL="1071563" lvl="3">
              <a:lnSpc>
                <a:spcPct val="80000"/>
              </a:lnSpc>
              <a:spcBef>
                <a:spcPct val="20000"/>
              </a:spcBef>
              <a:spcAft>
                <a:spcPct val="40000"/>
              </a:spcAft>
              <a:buSzPct val="150000"/>
              <a:buFont typeface="Arial" pitchFamily="-111" charset="0"/>
              <a:buChar char="•"/>
            </a:pPr>
            <a:r>
              <a:rPr lang="en-GB" b="1" dirty="0">
                <a:ea typeface="Calibri" pitchFamily="-111" charset="0"/>
                <a:cs typeface="Calibri" pitchFamily="-111" charset="0"/>
              </a:rPr>
              <a:t>Technical considerations remain the primary focus</a:t>
            </a:r>
            <a:endParaRPr lang="en-US" b="1" dirty="0">
              <a:ea typeface="Calibri" pitchFamily="-111" charset="0"/>
              <a:cs typeface="Calibri" pitchFamily="-111" charset="0"/>
            </a:endParaRP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or engage in the fixing of product prices, allocation of customers, or division of sales markets.</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discuss the status or substance of ongoing or threatened litigation.</a:t>
            </a:r>
          </a:p>
          <a:p>
            <a:pPr lvl="1">
              <a:lnSpc>
                <a:spcPct val="80000"/>
              </a:lnSpc>
              <a:spcBef>
                <a:spcPct val="20000"/>
              </a:spcBef>
              <a:spcAft>
                <a:spcPct val="40000"/>
              </a:spcAft>
              <a:buSzPct val="150000"/>
              <a:buFont typeface="Arial" pitchFamily="-111" charset="0"/>
              <a:buChar char="•"/>
            </a:pPr>
            <a:r>
              <a:rPr lang="en-US" sz="1350" b="1" dirty="0">
                <a:ea typeface="Calibri" pitchFamily="-111" charset="0"/>
                <a:cs typeface="Calibri" pitchFamily="-111" charset="0"/>
              </a:rPr>
              <a:t>Don’t be silent if inappropriate topics are discussed … do formally object.</a:t>
            </a:r>
          </a:p>
          <a:p>
            <a:pPr algn="ctr">
              <a:lnSpc>
                <a:spcPct val="80000"/>
              </a:lnSpc>
              <a:spcBef>
                <a:spcPct val="20000"/>
              </a:spcBef>
            </a:pPr>
            <a:r>
              <a:rPr lang="en-US" sz="750" dirty="0">
                <a:ea typeface="Calibri" pitchFamily="-111" charset="0"/>
                <a:cs typeface="Calibri" pitchFamily="-111" charset="0"/>
              </a:rPr>
              <a:t>---------------------------------------------------------------   </a:t>
            </a:r>
            <a:endParaRPr lang="en-US" sz="1050" dirty="0">
              <a:ea typeface="Calibri" pitchFamily="-111" charset="0"/>
              <a:cs typeface="Calibri" pitchFamily="-111" charset="0"/>
            </a:endParaRPr>
          </a:p>
          <a:p>
            <a:pPr algn="ctr">
              <a:lnSpc>
                <a:spcPct val="80000"/>
              </a:lnSpc>
              <a:spcBef>
                <a:spcPct val="20000"/>
              </a:spcBef>
            </a:pPr>
            <a:r>
              <a:rPr lang="en-US" sz="975" dirty="0">
                <a:ea typeface="Calibri" pitchFamily="-111" charset="0"/>
                <a:cs typeface="Calibri" pitchFamily="-111" charset="0"/>
              </a:rPr>
              <a:t>For more details, see </a:t>
            </a:r>
            <a:r>
              <a:rPr lang="en-US" sz="975" i="1" dirty="0">
                <a:ea typeface="Calibri" pitchFamily="-111" charset="0"/>
                <a:cs typeface="Calibri" pitchFamily="-111" charset="0"/>
              </a:rPr>
              <a:t>IEEE-SA Standards Board Operations Manual</a:t>
            </a:r>
            <a:r>
              <a:rPr lang="en-US" sz="975" dirty="0">
                <a:ea typeface="Calibri" pitchFamily="-111" charset="0"/>
                <a:cs typeface="Calibri" pitchFamily="-111" charset="0"/>
              </a:rPr>
              <a:t>, clause 5.3.10 and </a:t>
            </a:r>
            <a:br>
              <a:rPr lang="en-US" sz="975" dirty="0">
                <a:ea typeface="Calibri" pitchFamily="-111" charset="0"/>
                <a:cs typeface="Calibri" pitchFamily="-111" charset="0"/>
              </a:rPr>
            </a:br>
            <a:r>
              <a:rPr lang="en-US" sz="975" i="1" dirty="0">
                <a:ea typeface="Calibri" pitchFamily="-111" charset="0"/>
                <a:cs typeface="Calibri" pitchFamily="-111" charset="0"/>
              </a:rPr>
              <a:t>Antitrust and Competition Policy: What You Need to Know </a:t>
            </a:r>
            <a:r>
              <a:rPr lang="en-US" sz="975" dirty="0">
                <a:ea typeface="Calibri" pitchFamily="-111" charset="0"/>
                <a:cs typeface="Calibri" pitchFamily="-111" charset="0"/>
              </a:rPr>
              <a:t>at </a:t>
            </a:r>
            <a:r>
              <a:rPr lang="en-US" sz="975" dirty="0">
                <a:ea typeface="Calibri" pitchFamily="-111" charset="0"/>
                <a:cs typeface="Calibri" pitchFamily="-111" charset="0"/>
                <a:hlinkClick r:id="rId2"/>
              </a:rPr>
              <a:t>http://standards.ieee.org/develop/policies/antitrust.pdf</a:t>
            </a:r>
            <a:r>
              <a:rPr lang="en-US" sz="975" dirty="0">
                <a:ea typeface="Calibri" pitchFamily="-111" charset="0"/>
                <a:cs typeface="Calibri" pitchFamily="-111" charset="0"/>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1428750" y="1371600"/>
            <a:ext cx="6286500" cy="3084910"/>
          </a:xfrm>
        </p:spPr>
        <p:txBody>
          <a:bodyPr/>
          <a:lstStyle/>
          <a:p>
            <a:pPr marL="172641" indent="-172641">
              <a:lnSpc>
                <a:spcPct val="80000"/>
              </a:lnSpc>
              <a:spcBef>
                <a:spcPct val="20000"/>
              </a:spcBef>
              <a:buClr>
                <a:srgbClr val="CC3300"/>
              </a:buClr>
              <a:buSzPct val="50000"/>
              <a:buFont typeface="Monotype Sorts" pitchFamily="-111" charset="2"/>
              <a:buChar char="l"/>
            </a:pPr>
            <a:endParaRPr lang="en-US" sz="450" u="sng" dirty="0">
              <a:solidFill>
                <a:srgbClr val="FF0000"/>
              </a:solidFill>
              <a:latin typeface="Arial" pitchFamily="-111" charset="0"/>
            </a:endParaRPr>
          </a:p>
          <a:p>
            <a:pPr marL="472679" lvl="1">
              <a:lnSpc>
                <a:spcPct val="90000"/>
              </a:lnSpc>
              <a:buClr>
                <a:srgbClr val="CC3300"/>
              </a:buClr>
              <a:buSzPct val="50000"/>
            </a:pPr>
            <a:r>
              <a:rPr lang="en-US" b="1" dirty="0">
                <a:latin typeface="Calibri" pitchFamily="-111" charset="0"/>
                <a:ea typeface="Calibri" pitchFamily="-111" charset="0"/>
                <a:cs typeface="Calibri" pitchFamily="-111" charset="0"/>
              </a:rPr>
              <a:t>	</a:t>
            </a:r>
            <a:r>
              <a:rPr lang="en-US" b="1" dirty="0">
                <a:ea typeface="Calibri" pitchFamily="-111" charset="0"/>
                <a:cs typeface="Calibri" pitchFamily="-111" charset="0"/>
              </a:rPr>
              <a:t>The patent policy and the procedures used to execute that policy are documented in the:</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Bylaws</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2"/>
              </a:rPr>
              <a:t>http://standards.ieee.org/develop/policies/bylaws/sect6-7.html#6</a:t>
            </a:r>
            <a:r>
              <a:rPr lang="en-US" sz="1200" b="1" dirty="0">
                <a:ea typeface="Calibri" pitchFamily="-111" charset="0"/>
                <a:cs typeface="Calibri" pitchFamily="-111" charset="0"/>
              </a:rPr>
              <a:t> ) </a:t>
            </a:r>
          </a:p>
          <a:p>
            <a:pPr lvl="2">
              <a:lnSpc>
                <a:spcPct val="90000"/>
              </a:lnSpc>
              <a:spcBef>
                <a:spcPct val="20000"/>
              </a:spcBef>
              <a:buClr>
                <a:srgbClr val="CC3300"/>
              </a:buClr>
              <a:buSzPct val="150000"/>
              <a:buFontTx/>
              <a:buChar char="•"/>
            </a:pPr>
            <a:r>
              <a:rPr lang="en-US" sz="1500" b="1" i="1" dirty="0">
                <a:ea typeface="Calibri" pitchFamily="-111" charset="0"/>
                <a:cs typeface="Calibri" pitchFamily="-111" charset="0"/>
              </a:rPr>
              <a:t>IEEE-SA Standards Board Operations Manual</a:t>
            </a:r>
            <a:r>
              <a:rPr lang="en-US" sz="1500" b="1" dirty="0">
                <a:ea typeface="Calibri" pitchFamily="-111" charset="0"/>
                <a:cs typeface="Calibri" pitchFamily="-111" charset="0"/>
              </a:rPr>
              <a:t> </a:t>
            </a:r>
            <a:r>
              <a:rPr lang="en-US" sz="1200" b="1" dirty="0">
                <a:ea typeface="Calibri" pitchFamily="-111" charset="0"/>
                <a:cs typeface="Calibri" pitchFamily="-111" charset="0"/>
              </a:rPr>
              <a:t>(</a:t>
            </a:r>
            <a:r>
              <a:rPr lang="en-US" sz="1200" b="1" dirty="0">
                <a:ea typeface="Calibri" pitchFamily="-111" charset="0"/>
                <a:cs typeface="Calibri" pitchFamily="-111" charset="0"/>
                <a:hlinkClick r:id="rId3"/>
              </a:rPr>
              <a:t>http://standards.ieee.org/develop/policies/opman/sect6.html#6.3</a:t>
            </a:r>
            <a:r>
              <a:rPr lang="en-US" sz="1200" b="1" dirty="0">
                <a:ea typeface="Calibri" pitchFamily="-111" charset="0"/>
                <a:cs typeface="Calibri" pitchFamily="-111" charset="0"/>
              </a:rPr>
              <a:t> )</a:t>
            </a:r>
          </a:p>
          <a:p>
            <a:pPr marL="472679" lvl="1">
              <a:lnSpc>
                <a:spcPct val="90000"/>
              </a:lnSpc>
              <a:spcBef>
                <a:spcPct val="20000"/>
              </a:spcBef>
              <a:buClr>
                <a:srgbClr val="CC3300"/>
              </a:buClr>
              <a:buSzPct val="50000"/>
            </a:pPr>
            <a:endParaRPr lang="en-US" dirty="0">
              <a:solidFill>
                <a:srgbClr val="000099"/>
              </a:solidFill>
            </a:endParaRPr>
          </a:p>
          <a:p>
            <a:pPr marL="472679" lvl="1">
              <a:lnSpc>
                <a:spcPct val="90000"/>
              </a:lnSpc>
              <a:buClr>
                <a:srgbClr val="CC3300"/>
              </a:buClr>
              <a:buSzPct val="50000"/>
            </a:pPr>
            <a:r>
              <a:rPr lang="en-US" b="1" dirty="0">
                <a:ea typeface="Calibri" pitchFamily="-111" charset="0"/>
                <a:cs typeface="Calibri" pitchFamily="-111" charset="0"/>
              </a:rPr>
              <a:t>	Material about the patent policy is available at </a:t>
            </a:r>
          </a:p>
          <a:p>
            <a:pPr marL="472679" lvl="1">
              <a:lnSpc>
                <a:spcPct val="90000"/>
              </a:lnSpc>
              <a:buClr>
                <a:srgbClr val="CC3300"/>
              </a:buClr>
              <a:buSzPct val="50000"/>
            </a:pPr>
            <a:r>
              <a:rPr lang="en-US" b="1" dirty="0">
                <a:ea typeface="Calibri" pitchFamily="-111" charset="0"/>
                <a:cs typeface="Calibri" pitchFamily="-111" charset="0"/>
              </a:rPr>
              <a:t>	</a:t>
            </a:r>
            <a:r>
              <a:rPr lang="en-US" b="1" i="1" dirty="0">
                <a:ea typeface="Calibri" pitchFamily="-111" charset="0"/>
                <a:cs typeface="Calibri" pitchFamily="-111" charset="0"/>
                <a:hlinkClick r:id="rId4"/>
              </a:rPr>
              <a:t>http://standards.ieee.org/about/sasb/patcom/materials.html</a:t>
            </a:r>
            <a:r>
              <a:rPr lang="en-US" b="1" i="1" dirty="0">
                <a:ea typeface="Calibri" pitchFamily="-111" charset="0"/>
                <a:cs typeface="Calibri" pitchFamily="-111" charset="0"/>
              </a:rPr>
              <a:t> </a:t>
            </a:r>
          </a:p>
          <a:p>
            <a:pPr marL="472679" lvl="1">
              <a:lnSpc>
                <a:spcPct val="90000"/>
              </a:lnSpc>
              <a:buClr>
                <a:srgbClr val="CC3300"/>
              </a:buClr>
              <a:buSzPct val="50000"/>
            </a:pPr>
            <a:endParaRPr lang="en-US" sz="2100" b="1" dirty="0">
              <a:ea typeface="Calibri" pitchFamily="-111" charset="0"/>
              <a:cs typeface="Calibri" pitchFamily="-111" charset="0"/>
            </a:endParaRPr>
          </a:p>
          <a:p>
            <a:pPr marL="472679" lvl="1" algn="ctr">
              <a:lnSpc>
                <a:spcPct val="90000"/>
              </a:lnSpc>
              <a:buClr>
                <a:srgbClr val="CC3300"/>
              </a:buClr>
              <a:buSzPct val="50000"/>
            </a:pPr>
            <a:r>
              <a:rPr lang="en-US" sz="2100" b="1" dirty="0">
                <a:ea typeface="Calibri" pitchFamily="-111" charset="0"/>
                <a:cs typeface="Calibri" pitchFamily="-111" charset="0"/>
              </a:rPr>
              <a:t>	If you have questions, contact the IEEE-SA Standards Board Patent Committee Administrator at </a:t>
            </a:r>
            <a:r>
              <a:rPr lang="en-US" sz="2100" b="1" dirty="0">
                <a:ea typeface="Calibri" pitchFamily="-111" charset="0"/>
                <a:cs typeface="Calibri" pitchFamily="-111" charset="0"/>
                <a:hlinkClick r:id="rId5"/>
              </a:rPr>
              <a:t>patcom@ieee.org</a:t>
            </a:r>
            <a:endParaRPr lang="en-US" sz="2100" b="1" dirty="0">
              <a:ea typeface="Calibri" pitchFamily="-111" charset="0"/>
              <a:cs typeface="Calibri" pitchFamily="-111" charset="0"/>
            </a:endParaRPr>
          </a:p>
          <a:p>
            <a:pPr marL="472679" lvl="1">
              <a:lnSpc>
                <a:spcPct val="90000"/>
              </a:lnSpc>
              <a:buClr>
                <a:srgbClr val="CC3300"/>
              </a:buClr>
              <a:buSzPct val="50000"/>
            </a:pPr>
            <a:endParaRPr lang="en-US" sz="1350" b="1" i="1"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sz="2100" dirty="0"/>
              <a:t>Link to IEEE Disclosure of Affiliation </a:t>
            </a:r>
          </a:p>
          <a:p>
            <a:pPr lvl="1">
              <a:lnSpc>
                <a:spcPct val="90000"/>
              </a:lnSpc>
            </a:pPr>
            <a:r>
              <a:rPr lang="en-US" sz="1800" dirty="0">
                <a:hlinkClick r:id="rId2"/>
              </a:rPr>
              <a:t>http://standards.ieee.org/faqs/affiliationFAQ.html</a:t>
            </a:r>
            <a:endParaRPr lang="en-US" sz="1800" dirty="0"/>
          </a:p>
          <a:p>
            <a:pPr>
              <a:lnSpc>
                <a:spcPct val="90000"/>
              </a:lnSpc>
            </a:pPr>
            <a:r>
              <a:rPr lang="en-US" sz="2100" dirty="0"/>
              <a:t>Links to IEEE Antitrust Guidelines</a:t>
            </a:r>
          </a:p>
          <a:p>
            <a:pPr lvl="1">
              <a:lnSpc>
                <a:spcPct val="90000"/>
              </a:lnSpc>
            </a:pPr>
            <a:r>
              <a:rPr lang="en-US" sz="1800" dirty="0">
                <a:hlinkClick r:id="rId3"/>
              </a:rPr>
              <a:t>http://standards.ieee.org/resources/antitrust-guidelines.pdf</a:t>
            </a:r>
            <a:endParaRPr lang="en-US" sz="1800" dirty="0"/>
          </a:p>
          <a:p>
            <a:pPr>
              <a:lnSpc>
                <a:spcPct val="90000"/>
              </a:lnSpc>
            </a:pPr>
            <a:r>
              <a:rPr lang="en-US" sz="2100" dirty="0"/>
              <a:t>Link to IEEE Code of Ethics</a:t>
            </a:r>
          </a:p>
          <a:p>
            <a:pPr lvl="1">
              <a:lnSpc>
                <a:spcPct val="90000"/>
              </a:lnSpc>
            </a:pPr>
            <a:r>
              <a:rPr lang="en-US" sz="1800" dirty="0">
                <a:hlinkClick r:id="rId4"/>
              </a:rPr>
              <a:t>http://www.ieee.org/web/membership/ethics/code_ethics.html</a:t>
            </a:r>
            <a:r>
              <a:rPr lang="en-US" sz="1800" dirty="0"/>
              <a:t> </a:t>
            </a:r>
          </a:p>
          <a:p>
            <a:pPr>
              <a:lnSpc>
                <a:spcPct val="90000"/>
              </a:lnSpc>
            </a:pPr>
            <a:r>
              <a:rPr lang="en-US" sz="2100" dirty="0"/>
              <a:t>Link to IEEE Patent Policy</a:t>
            </a:r>
          </a:p>
          <a:p>
            <a:pPr lvl="1">
              <a:lnSpc>
                <a:spcPct val="90000"/>
              </a:lnSpc>
            </a:pPr>
            <a:r>
              <a:rPr lang="en-US" sz="1800" dirty="0">
                <a:hlinkClick r:id="rId5"/>
              </a:rPr>
              <a:t>http://standards.ieee.org/board/pat/pat-slideset.ppt</a:t>
            </a:r>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1657350" y="1314450"/>
            <a:ext cx="5828110" cy="3084910"/>
          </a:xfrm>
        </p:spPr>
        <p:txBody>
          <a:bodyPr/>
          <a:lstStyle/>
          <a:p>
            <a:pPr>
              <a:spcBef>
                <a:spcPct val="20000"/>
              </a:spcBef>
              <a:buSzPct val="150000"/>
              <a:buFontTx/>
              <a:buChar char="•"/>
            </a:pPr>
            <a:r>
              <a:rPr lang="en-US" sz="1500" dirty="0">
                <a:ea typeface="Calibri" pitchFamily="-111" charset="0"/>
                <a:cs typeface="Calibri" pitchFamily="-111" charset="0"/>
              </a:rPr>
              <a:t>Cause an LOA to be submitted to the IEEE-SA (</a:t>
            </a:r>
            <a:r>
              <a:rPr lang="en-US" sz="1500" dirty="0" err="1">
                <a:ea typeface="Calibri" pitchFamily="-111" charset="0"/>
                <a:cs typeface="Calibri" pitchFamily="-111" charset="0"/>
              </a:rPr>
              <a:t>patcom@ieee.org</a:t>
            </a:r>
            <a:r>
              <a:rPr lang="en-US" sz="1500" dirty="0">
                <a:ea typeface="Calibri" pitchFamily="-111" charset="0"/>
                <a:cs typeface="Calibri" pitchFamily="-111" charset="0"/>
              </a:rPr>
              <a:t>);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Provide the chair of this group with the identity of the </a:t>
            </a:r>
            <a:r>
              <a:rPr lang="en-US" sz="1500" dirty="0" err="1">
                <a:ea typeface="Calibri" pitchFamily="-111" charset="0"/>
                <a:cs typeface="Calibri" pitchFamily="-111" charset="0"/>
              </a:rPr>
              <a:t>holder(s</a:t>
            </a:r>
            <a:r>
              <a:rPr lang="en-US" sz="1500" dirty="0">
                <a:ea typeface="Calibri" pitchFamily="-111" charset="0"/>
                <a:cs typeface="Calibri" pitchFamily="-111" charset="0"/>
              </a:rPr>
              <a:t>) of any and all such claims as soon as possible; or</a:t>
            </a:r>
          </a:p>
          <a:p>
            <a:pPr>
              <a:spcBef>
                <a:spcPct val="20000"/>
              </a:spcBef>
              <a:buSzPct val="150000"/>
            </a:pPr>
            <a:endParaRPr lang="en-US" sz="1500" dirty="0">
              <a:ea typeface="Calibri" pitchFamily="-111" charset="0"/>
              <a:cs typeface="Calibri" pitchFamily="-111" charset="0"/>
            </a:endParaRPr>
          </a:p>
          <a:p>
            <a:pPr>
              <a:spcBef>
                <a:spcPct val="20000"/>
              </a:spcBef>
              <a:buSzPct val="150000"/>
              <a:buFontTx/>
              <a:buChar char="•"/>
            </a:pPr>
            <a:r>
              <a:rPr lang="en-US" sz="1500" dirty="0">
                <a:ea typeface="Calibri" pitchFamily="-111" charset="0"/>
                <a:cs typeface="Calibri" pitchFamily="-111" charset="0"/>
              </a:rPr>
              <a:t>Speak up now and respond to this Call for Potentially Essential Patents</a:t>
            </a:r>
          </a:p>
          <a:p>
            <a:pPr>
              <a:spcBef>
                <a:spcPct val="20000"/>
              </a:spcBef>
            </a:pPr>
            <a:endParaRPr lang="en-US" sz="1500" dirty="0">
              <a:ea typeface="Calibri" pitchFamily="-111" charset="0"/>
              <a:cs typeface="Calibri" pitchFamily="-111" charset="0"/>
            </a:endParaRPr>
          </a:p>
          <a:p>
            <a:pPr>
              <a:spcBef>
                <a:spcPct val="20000"/>
              </a:spcBef>
            </a:pPr>
            <a:r>
              <a:rPr lang="en-US" sz="1500" b="0" dirty="0">
                <a:ea typeface="Calibri" pitchFamily="-111" charset="0"/>
                <a:cs typeface="Calibri" pitchFamily="-111" charset="0"/>
              </a:rPr>
              <a:t>If anyone in this meeting is personally aware of the holder of any patent claims that are potentially essential to implementation of the proposed </a:t>
            </a:r>
            <a:r>
              <a:rPr lang="en-US" sz="1500" b="0" dirty="0" err="1">
                <a:ea typeface="Calibri" pitchFamily="-111" charset="0"/>
                <a:cs typeface="Calibri" pitchFamily="-111" charset="0"/>
              </a:rPr>
              <a:t>standard(s</a:t>
            </a:r>
            <a:r>
              <a:rPr lang="en-US" sz="15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15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657350" y="286941"/>
            <a:ext cx="5828110" cy="798910"/>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1657350" y="971550"/>
            <a:ext cx="5828110" cy="3084910"/>
          </a:xfrm>
        </p:spPr>
        <p:txBody>
          <a:bodyPr/>
          <a:lstStyle/>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Participation in any IEEE 802 meeting (Sponsor, Sponsor subgroup, Working Group, Working Group subgroup, etc.) is on an individual basis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in the IEEE standards development individual process shall act based on their qualifications and experience. (</a:t>
            </a:r>
            <a:r>
              <a:rPr lang="en-GB" sz="1050" dirty="0">
                <a:ea typeface="MS Gothic" pitchFamily="49" charset="-128"/>
                <a:cs typeface="MS Gothic" pitchFamily="49" charset="-128"/>
                <a:hlinkClick r:id="rId2"/>
              </a:rPr>
              <a:t>https://standards.ieee.org/develop/policies/bylaws/sb_bylaws.pdf</a:t>
            </a:r>
            <a:r>
              <a:rPr lang="en-GB" sz="1050" dirty="0">
                <a:ea typeface="MS Gothic" pitchFamily="49" charset="-128"/>
                <a:cs typeface="MS Gothic" pitchFamily="49" charset="-128"/>
              </a:rPr>
              <a:t>   section 5.2.1)</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4.2.1 “Establishment”, of the IEEE 802 LMSC Working Group Policies and Procedures)</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251222">
              <a:buFont typeface="Arial" pitchFamily="-111" charset="0"/>
              <a:buChar cha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050" u="sng" dirty="0">
                <a:ea typeface="MS Gothic" pitchFamily="49" charset="-128"/>
                <a:cs typeface="MS Gothic" pitchFamily="49" charset="-128"/>
                <a:hlinkClick r:id="rId2"/>
              </a:rPr>
              <a:t>https://standards.ieee.org/develop/policies/bylaws/sb_bylaws.pdf</a:t>
            </a:r>
            <a:r>
              <a:rPr lang="en-GB" sz="1050" u="sng" dirty="0">
                <a:ea typeface="MS Gothic" pitchFamily="49" charset="-128"/>
                <a:cs typeface="MS Gothic" pitchFamily="49" charset="-128"/>
              </a:rPr>
              <a:t>  </a:t>
            </a:r>
            <a:r>
              <a:rPr lang="en-GB" sz="1050" dirty="0">
                <a:ea typeface="MS Gothic" pitchFamily="49" charset="-128"/>
                <a:cs typeface="MS Gothic" pitchFamily="49" charset="-128"/>
              </a:rPr>
              <a:t> section 5.2.1.3 and the IEEE 802 LMSC Working Group Policies and Procedures, </a:t>
            </a:r>
            <a:r>
              <a:rPr lang="en-GB" sz="1050" dirty="0" err="1">
                <a:ea typeface="MS Gothic" pitchFamily="49" charset="-128"/>
                <a:cs typeface="MS Gothic" pitchFamily="49" charset="-128"/>
              </a:rPr>
              <a:t>subclause</a:t>
            </a:r>
            <a:r>
              <a:rPr lang="en-GB" sz="1050" dirty="0">
                <a:ea typeface="MS Gothic" pitchFamily="49" charset="-128"/>
                <a:cs typeface="MS Gothic" pitchFamily="49" charset="-128"/>
              </a:rPr>
              <a:t> 3.4.1 “Chair”, list item </a:t>
            </a:r>
            <a:r>
              <a:rPr lang="en-GB" sz="1050" dirty="0" err="1">
                <a:ea typeface="MS Gothic" pitchFamily="49" charset="-128"/>
                <a:cs typeface="MS Gothic" pitchFamily="49" charset="-128"/>
              </a:rPr>
              <a:t>x</a:t>
            </a:r>
            <a:r>
              <a:rPr lang="en-GB" sz="1050" dirty="0">
                <a:ea typeface="MS Gothic" pitchFamily="49" charset="-128"/>
                <a:cs typeface="MS Gothic" pitchFamily="49" charset="-128"/>
              </a:rPr>
              <a:t>.</a:t>
            </a:r>
          </a:p>
          <a:p>
            <a:pPr indent="-251222">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200" dirty="0">
                <a:ea typeface="MS Gothic" pitchFamily="49" charset="-128"/>
                <a:cs typeface="MS Gothic" pitchFamily="49" charset="-128"/>
              </a:rPr>
              <a:t>By participating in IEEE 802 meetings, you accept these requirements.  If you do not agree to these policies then you shall not participate.</a:t>
            </a:r>
          </a:p>
          <a:p>
            <a:pPr indent="-251222" algn="ctr">
              <a:tabLst>
                <a:tab pos="257175" algn="l"/>
                <a:tab pos="600075" algn="l"/>
                <a:tab pos="942975" algn="l"/>
                <a:tab pos="1285875" algn="l"/>
                <a:tab pos="1628775" algn="l"/>
                <a:tab pos="1971675" algn="l"/>
                <a:tab pos="2314575" algn="l"/>
                <a:tab pos="2657475" algn="l"/>
                <a:tab pos="3000375" algn="l"/>
                <a:tab pos="3343275" algn="l"/>
                <a:tab pos="3686175" algn="l"/>
                <a:tab pos="4029075" algn="l"/>
                <a:tab pos="4371975" algn="l"/>
                <a:tab pos="4714875" algn="l"/>
                <a:tab pos="5057775" algn="l"/>
                <a:tab pos="5400675" algn="l"/>
                <a:tab pos="5743575" algn="l"/>
                <a:tab pos="6086475" algn="l"/>
                <a:tab pos="6429375" algn="l"/>
                <a:tab pos="6772275" algn="l"/>
                <a:tab pos="7115175" algn="l"/>
              </a:tabLst>
            </a:pPr>
            <a:r>
              <a:rPr lang="en-GB" sz="1050" dirty="0">
                <a:ea typeface="MS Gothic" pitchFamily="49" charset="-128"/>
                <a:cs typeface="MS Gothic" pitchFamily="49" charset="-128"/>
              </a:rPr>
              <a:t>(Latest revision of IEEE 802 LMSC Working Group Policies and Procedures: </a:t>
            </a:r>
            <a:r>
              <a:rPr lang="en-GB" sz="1050" dirty="0">
                <a:ea typeface="MS Gothic" pitchFamily="49" charset="-128"/>
                <a:cs typeface="MS Gothic" pitchFamily="49" charset="-128"/>
                <a:hlinkClick r:id="rId3"/>
              </a:rPr>
              <a:t>http://www.ieee802.org/devdocs.shtml</a:t>
            </a:r>
            <a:r>
              <a:rPr lang="en-GB" sz="105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061079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6648274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r>
              <a:rPr lang="en-US" dirty="0"/>
              <a:t>Pls. refer to the </a:t>
            </a:r>
            <a:r>
              <a:rPr lang="en-US" dirty="0" err="1"/>
              <a:t>TGbc</a:t>
            </a:r>
            <a:r>
              <a:rPr lang="en-US" dirty="0"/>
              <a:t> Motion Booklet</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3435394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Editor’s Report</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8404244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D1.02</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a:xfrm>
            <a:off x="685801" y="1203598"/>
            <a:ext cx="7770813" cy="3084910"/>
          </a:xfrm>
        </p:spPr>
        <p:txBody>
          <a:bodyPr/>
          <a:lstStyle/>
          <a:p>
            <a:pPr marL="285750" indent="-285750">
              <a:buFont typeface="Arial" panose="020B0604020202020204" pitchFamily="34" charset="0"/>
              <a:buChar char="•"/>
            </a:pPr>
            <a:r>
              <a:rPr lang="en-US" dirty="0"/>
              <a:t>D1.02 is available in the members area.</a:t>
            </a:r>
          </a:p>
          <a:p>
            <a:pPr marL="585788" lvl="1" indent="-285750">
              <a:buFont typeface="Arial" panose="020B0604020202020204" pitchFamily="34" charset="0"/>
              <a:buChar char="•"/>
            </a:pPr>
            <a:r>
              <a:rPr lang="en-US" dirty="0"/>
              <a:t>see </a:t>
            </a:r>
            <a:r>
              <a:rPr lang="en-US" dirty="0">
                <a:hlinkClick r:id="rId2"/>
              </a:rPr>
              <a:t>https://www.ieee802.org/11/private/Draft_Standards/11bc/index.html</a:t>
            </a:r>
            <a:endParaRPr lang="en-US" dirty="0"/>
          </a:p>
          <a:p>
            <a:pPr marL="585788" lvl="1" indent="-285750">
              <a:buFont typeface="Arial" panose="020B0604020202020204" pitchFamily="34" charset="0"/>
              <a:buChar char="•"/>
            </a:pPr>
            <a:r>
              <a:rPr lang="en-US" dirty="0"/>
              <a:t>You’ll find there as well redline versions against D1.0 and D1.01, as well as </a:t>
            </a:r>
          </a:p>
          <a:p>
            <a:pPr marL="585788" lvl="1" indent="-285750">
              <a:buFont typeface="Arial" panose="020B0604020202020204" pitchFamily="34" charset="0"/>
              <a:buChar char="•"/>
            </a:pPr>
            <a:r>
              <a:rPr lang="en-US" dirty="0"/>
              <a:t>an RTF and Word version.</a:t>
            </a:r>
          </a:p>
          <a:p>
            <a:pPr marL="585788" lvl="1"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If possible, as discussed in the last telco, in order to ease our Editor’s live, please base newly created comment resolutions on the latest version of the draft. Please include in your submission a note on which draft version your proposed resolution is based on.</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u="sng" dirty="0"/>
              <a:t>Thank you to the Editor and the team conducting the internal review to assure all resolutions are correctly implemented!</a:t>
            </a:r>
          </a:p>
          <a:p>
            <a:pPr marL="285750" indent="-285750">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967858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1665685" y="250031"/>
            <a:ext cx="1941902" cy="204788"/>
          </a:xfrm>
        </p:spPr>
        <p:txBody>
          <a:bodyPr/>
          <a:lstStyle/>
          <a:p>
            <a:r>
              <a:rPr lang="en-GB"/>
              <a:t>April 2021</a:t>
            </a:r>
            <a:endParaRPr lang="en-GB" dirty="0"/>
          </a:p>
        </p:txBody>
      </p:sp>
      <p:sp>
        <p:nvSpPr>
          <p:cNvPr id="5" name="Footer Placeholder 4"/>
          <p:cNvSpPr>
            <a:spLocks noGrp="1"/>
          </p:cNvSpPr>
          <p:nvPr>
            <p:ph type="ftr" idx="14"/>
          </p:nvPr>
        </p:nvSpPr>
        <p:spPr>
          <a:xfrm>
            <a:off x="5268521" y="4856560"/>
            <a:ext cx="2281233" cy="135731"/>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1657350" y="514350"/>
            <a:ext cx="5829300" cy="800100"/>
          </a:xfrm>
          <a:ln/>
        </p:spPr>
        <p:txBody>
          <a:bodyPr/>
          <a:lstStyle/>
          <a:p>
            <a:pPr>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GB"/>
              <a:t>Abstract</a:t>
            </a:r>
          </a:p>
        </p:txBody>
      </p:sp>
      <p:sp>
        <p:nvSpPr>
          <p:cNvPr id="4098" name="Rectangle 2"/>
          <p:cNvSpPr>
            <a:spLocks noGrp="1" noChangeArrowheads="1"/>
          </p:cNvSpPr>
          <p:nvPr>
            <p:ph type="body" idx="1"/>
          </p:nvPr>
        </p:nvSpPr>
        <p:spPr>
          <a:xfrm>
            <a:off x="1657350" y="1485900"/>
            <a:ext cx="5829300" cy="3086100"/>
          </a:xfrm>
          <a:ln/>
        </p:spPr>
        <p:txBody>
          <a:bodyPr/>
          <a:lstStyle/>
          <a:p>
            <a:pPr>
              <a:tabLst>
                <a:tab pos="684610" algn="l"/>
                <a:tab pos="1370410" algn="l"/>
                <a:tab pos="2056210" algn="l"/>
                <a:tab pos="2742010" algn="l"/>
                <a:tab pos="3427810" algn="l"/>
                <a:tab pos="4113610" algn="l"/>
                <a:tab pos="4799410" algn="l"/>
                <a:tab pos="5485210" algn="l"/>
                <a:tab pos="6171010" algn="l"/>
                <a:tab pos="6856810" algn="l"/>
                <a:tab pos="7542610" algn="l"/>
              </a:tabLst>
            </a:pPr>
            <a:r>
              <a:rPr lang="en-GB" dirty="0"/>
              <a:t>Agenda Slides for 802.11 </a:t>
            </a:r>
            <a:r>
              <a:rPr lang="en-GB" dirty="0" err="1"/>
              <a:t>TGbc</a:t>
            </a:r>
            <a:r>
              <a:rPr lang="en-GB" dirty="0"/>
              <a:t> Enhanced </a:t>
            </a:r>
            <a:r>
              <a:rPr lang="en-GB" dirty="0" err="1"/>
              <a:t>BroadCast</a:t>
            </a:r>
            <a:r>
              <a:rPr lang="en-GB" dirty="0"/>
              <a:t> for the April 13, 2021 telephone conference.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Status Comment Assignment &amp; Resolution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25531110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A5827-15F8-DC40-96CC-E3939F1ABD44}"/>
              </a:ext>
            </a:extLst>
          </p:cNvPr>
          <p:cNvSpPr>
            <a:spLocks noGrp="1"/>
          </p:cNvSpPr>
          <p:nvPr>
            <p:ph type="title"/>
          </p:nvPr>
        </p:nvSpPr>
        <p:spPr/>
        <p:txBody>
          <a:bodyPr/>
          <a:lstStyle/>
          <a:p>
            <a:r>
              <a:rPr lang="en-US" dirty="0"/>
              <a:t>Status on comment assignment</a:t>
            </a:r>
          </a:p>
        </p:txBody>
      </p:sp>
      <p:sp>
        <p:nvSpPr>
          <p:cNvPr id="3" name="Content Placeholder 2">
            <a:extLst>
              <a:ext uri="{FF2B5EF4-FFF2-40B4-BE49-F238E27FC236}">
                <a16:creationId xmlns:a16="http://schemas.microsoft.com/office/drawing/2014/main" id="{CC6B5B2E-2C25-6F48-82F7-2F5C3A745FD6}"/>
              </a:ext>
            </a:extLst>
          </p:cNvPr>
          <p:cNvSpPr>
            <a:spLocks noGrp="1"/>
          </p:cNvSpPr>
          <p:nvPr>
            <p:ph idx="1"/>
          </p:nvPr>
        </p:nvSpPr>
        <p:spPr/>
        <p:txBody>
          <a:bodyPr/>
          <a:lstStyle/>
          <a:p>
            <a:pPr marL="285750" indent="-285750">
              <a:buFont typeface="Arial" panose="020B0604020202020204" pitchFamily="34" charset="0"/>
              <a:buChar char="•"/>
            </a:pPr>
            <a:r>
              <a:rPr lang="en-US" dirty="0"/>
              <a:t>All </a:t>
            </a:r>
            <a:r>
              <a:rPr lang="en-US" dirty="0" err="1"/>
              <a:t>Cls</a:t>
            </a:r>
            <a:r>
              <a:rPr lang="en-US" dirty="0"/>
              <a:t>. 9 comments are assigned</a:t>
            </a:r>
          </a:p>
          <a:p>
            <a:pPr marL="285750" indent="-285750">
              <a:buFont typeface="Arial" panose="020B0604020202020204" pitchFamily="34" charset="0"/>
              <a:buChar char="•"/>
            </a:pPr>
            <a:r>
              <a:rPr lang="en-US" dirty="0"/>
              <a:t>47 Unassigned comments in the other clauses</a:t>
            </a:r>
          </a:p>
          <a:p>
            <a:pPr marL="585788" lvl="1" indent="-285750">
              <a:buFont typeface="Arial" panose="020B0604020202020204" pitchFamily="34" charset="0"/>
              <a:buChar char="•"/>
            </a:pPr>
            <a:r>
              <a:rPr lang="en-US" dirty="0"/>
              <a:t>Please check the “unassigned” tab of 11-19/1985r25 to check if you can volunteer to provide a suggested resolution for some of them.</a:t>
            </a:r>
          </a:p>
        </p:txBody>
      </p:sp>
      <p:sp>
        <p:nvSpPr>
          <p:cNvPr id="4" name="Slide Number Placeholder 3">
            <a:extLst>
              <a:ext uri="{FF2B5EF4-FFF2-40B4-BE49-F238E27FC236}">
                <a16:creationId xmlns:a16="http://schemas.microsoft.com/office/drawing/2014/main" id="{132AD09D-97F4-B240-9B34-D82118FCCD0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E9E091F-1C5E-3040-972A-587FCAD86976}"/>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6D9273D-4C14-CF4E-8A7F-8F5CD5460FA7}"/>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3641706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Plan for upcoming </a:t>
            </a:r>
            <a:r>
              <a:rPr lang="en-US" dirty="0" err="1"/>
              <a:t>telcos</a:t>
            </a:r>
            <a:endParaRPr lang="en-US" dirty="0"/>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43599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D6A2D-5D0C-2A4E-B152-4626E53D8114}"/>
              </a:ext>
            </a:extLst>
          </p:cNvPr>
          <p:cNvSpPr>
            <a:spLocks noGrp="1"/>
          </p:cNvSpPr>
          <p:nvPr>
            <p:ph type="title"/>
          </p:nvPr>
        </p:nvSpPr>
        <p:spPr/>
        <p:txBody>
          <a:bodyPr/>
          <a:lstStyle/>
          <a:p>
            <a:r>
              <a:rPr lang="en-US" dirty="0"/>
              <a:t>Suggested Plan for April 6 -- 20</a:t>
            </a:r>
          </a:p>
        </p:txBody>
      </p:sp>
      <p:sp>
        <p:nvSpPr>
          <p:cNvPr id="3" name="Content Placeholder 2">
            <a:extLst>
              <a:ext uri="{FF2B5EF4-FFF2-40B4-BE49-F238E27FC236}">
                <a16:creationId xmlns:a16="http://schemas.microsoft.com/office/drawing/2014/main" id="{F4A0341C-4458-F748-B0D0-F4927A09AFCB}"/>
              </a:ext>
            </a:extLst>
          </p:cNvPr>
          <p:cNvSpPr>
            <a:spLocks noGrp="1"/>
          </p:cNvSpPr>
          <p:nvPr>
            <p:ph idx="1"/>
          </p:nvPr>
        </p:nvSpPr>
        <p:spPr/>
        <p:txBody>
          <a:bodyPr/>
          <a:lstStyle/>
          <a:p>
            <a:pPr marL="285750" indent="-285750">
              <a:buFont typeface="Arial" panose="020B0604020202020204" pitchFamily="34" charset="0"/>
              <a:buChar char="•"/>
            </a:pPr>
            <a:r>
              <a:rPr lang="en-US" sz="1400" dirty="0"/>
              <a:t>April 6</a:t>
            </a:r>
          </a:p>
          <a:p>
            <a:pPr marL="585788" lvl="1" indent="-285750">
              <a:buFont typeface="Arial" panose="020B0604020202020204" pitchFamily="34" charset="0"/>
              <a:buChar char="•"/>
            </a:pPr>
            <a:r>
              <a:rPr lang="en-GB" sz="1200" dirty="0"/>
              <a:t>General discussion EBCS UL operation (DoS issues / forwarding rules) – </a:t>
            </a:r>
            <a:r>
              <a:rPr lang="en-GB" sz="1200" b="1" dirty="0" err="1"/>
              <a:t>Abhi</a:t>
            </a:r>
            <a:endParaRPr lang="en-GB" sz="1200" b="1" dirty="0"/>
          </a:p>
          <a:p>
            <a:pPr marL="585788" lvl="1" indent="-285750">
              <a:buFont typeface="Arial" panose="020B0604020202020204" pitchFamily="34" charset="0"/>
              <a:buChar char="•"/>
            </a:pPr>
            <a:r>
              <a:rPr lang="en-US" sz="1200" dirty="0"/>
              <a:t>Review of potentially conflicting resolutions -- </a:t>
            </a:r>
            <a:r>
              <a:rPr lang="en-US" sz="1200" b="1" dirty="0"/>
              <a:t>Antonio</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13</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p>
          <a:p>
            <a:pPr marL="285750" indent="-285750">
              <a:buFont typeface="Arial" panose="020B0604020202020204" pitchFamily="34" charset="0"/>
              <a:buChar char="•"/>
            </a:pPr>
            <a:r>
              <a:rPr lang="en-US" sz="1400" dirty="0"/>
              <a:t>April 20</a:t>
            </a:r>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a:t>Carol</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a:t>Hitoshi</a:t>
            </a:r>
            <a:endParaRPr lang="en-US" sz="1200" dirty="0"/>
          </a:p>
          <a:p>
            <a:pPr marL="585788" lvl="1" indent="-285750">
              <a:buFont typeface="Arial" panose="020B0604020202020204" pitchFamily="34" charset="0"/>
              <a:buChar char="•"/>
            </a:pPr>
            <a:r>
              <a:rPr lang="en-US" sz="1200" dirty="0"/>
              <a:t>(Potential continuation of) Discussion of open </a:t>
            </a:r>
            <a:r>
              <a:rPr lang="en-US" sz="1200" dirty="0" err="1"/>
              <a:t>Cls</a:t>
            </a:r>
            <a:r>
              <a:rPr lang="en-US" sz="1200" dirty="0"/>
              <a:t>. 9 comments assigned to </a:t>
            </a:r>
            <a:r>
              <a:rPr lang="en-US" sz="1200" b="1" dirty="0" err="1"/>
              <a:t>Xiaofei</a:t>
            </a:r>
            <a:endParaRPr lang="en-US" sz="1200" b="1" dirty="0"/>
          </a:p>
          <a:p>
            <a:pPr marL="585788" lvl="1" indent="-285750">
              <a:buFont typeface="Arial" panose="020B0604020202020204" pitchFamily="34" charset="0"/>
              <a:buChar char="•"/>
            </a:pPr>
            <a:r>
              <a:rPr lang="en-US" sz="1200" dirty="0"/>
              <a:t>Discussion of open </a:t>
            </a:r>
            <a:r>
              <a:rPr lang="en-US" sz="1200" dirty="0" err="1"/>
              <a:t>Cls</a:t>
            </a:r>
            <a:r>
              <a:rPr lang="en-US" sz="1200" dirty="0"/>
              <a:t>. 9 comments assigned to </a:t>
            </a:r>
            <a:r>
              <a:rPr lang="en-US" sz="1200" b="1" dirty="0" err="1"/>
              <a:t>Abhi</a:t>
            </a:r>
            <a:r>
              <a:rPr lang="en-US" sz="1200" dirty="0"/>
              <a:t> (referring to previous EBCS UL discussion)</a:t>
            </a:r>
            <a:endParaRPr lang="en-US" sz="1200" b="1" dirty="0"/>
          </a:p>
          <a:p>
            <a:pPr marL="585788" lvl="1" indent="-285750">
              <a:buFont typeface="Arial" panose="020B0604020202020204" pitchFamily="34" charset="0"/>
              <a:buChar char="•"/>
            </a:pPr>
            <a:endParaRPr lang="en-US" sz="1200" b="1" dirty="0"/>
          </a:p>
          <a:p>
            <a:pPr marL="585788" lvl="1" indent="-285750">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9EDE1A73-8DC3-664C-92DE-208747B620B6}"/>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4D02637A-73E1-344D-AB3D-680BECACB621}"/>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C8B84B5-8783-B644-84FF-8F2020B6A32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787151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F4D110-8C4B-5A43-BA78-B3E256698BB6}"/>
              </a:ext>
            </a:extLst>
          </p:cNvPr>
          <p:cNvSpPr>
            <a:spLocks noGrp="1"/>
          </p:cNvSpPr>
          <p:nvPr>
            <p:ph type="title"/>
          </p:nvPr>
        </p:nvSpPr>
        <p:spPr/>
        <p:txBody>
          <a:bodyPr/>
          <a:lstStyle/>
          <a:p>
            <a:r>
              <a:rPr lang="en-US" dirty="0"/>
              <a:t>Suggested Plan for CID discussion</a:t>
            </a:r>
          </a:p>
        </p:txBody>
      </p:sp>
      <p:sp>
        <p:nvSpPr>
          <p:cNvPr id="3" name="Content Placeholder 2">
            <a:extLst>
              <a:ext uri="{FF2B5EF4-FFF2-40B4-BE49-F238E27FC236}">
                <a16:creationId xmlns:a16="http://schemas.microsoft.com/office/drawing/2014/main" id="{B1383A3E-48B3-E241-9218-89693AD9B3EC}"/>
              </a:ext>
            </a:extLst>
          </p:cNvPr>
          <p:cNvSpPr>
            <a:spLocks noGrp="1"/>
          </p:cNvSpPr>
          <p:nvPr>
            <p:ph idx="1"/>
          </p:nvPr>
        </p:nvSpPr>
        <p:spPr>
          <a:xfrm>
            <a:off x="685801" y="1347614"/>
            <a:ext cx="6046439" cy="3084910"/>
          </a:xfrm>
        </p:spPr>
        <p:txBody>
          <a:bodyPr/>
          <a:lstStyle/>
          <a:p>
            <a:pPr marL="285750" indent="-285750">
              <a:buFont typeface="Arial" panose="020B0604020202020204" pitchFamily="34" charset="0"/>
              <a:buChar char="•"/>
            </a:pPr>
            <a:r>
              <a:rPr lang="en-GB" b="0" dirty="0"/>
              <a:t>Topics:</a:t>
            </a:r>
          </a:p>
          <a:p>
            <a:pPr marL="585788" lvl="1" indent="-285750">
              <a:buFont typeface="Arial" panose="020B0604020202020204" pitchFamily="34" charset="0"/>
              <a:buChar char="•"/>
            </a:pPr>
            <a:r>
              <a:rPr lang="en-GB" dirty="0"/>
              <a:t>General discussion EBCS UL operation (DoS issues / forwarding rules)  --  </a:t>
            </a:r>
            <a:r>
              <a:rPr lang="en-GB" dirty="0" err="1">
                <a:highlight>
                  <a:srgbClr val="FFFF00"/>
                </a:highlight>
              </a:rPr>
              <a:t>Abhi</a:t>
            </a:r>
            <a:r>
              <a:rPr lang="en-GB" dirty="0">
                <a:highlight>
                  <a:srgbClr val="FFFF00"/>
                </a:highlight>
              </a:rPr>
              <a:t> – April 6 ???</a:t>
            </a:r>
            <a:endParaRPr lang="en-GB" b="0" dirty="0">
              <a:highlight>
                <a:srgbClr val="FFFF00"/>
              </a:highlight>
            </a:endParaRPr>
          </a:p>
          <a:p>
            <a:pPr marL="285750" indent="-285750">
              <a:buFont typeface="Arial" panose="020B0604020202020204" pitchFamily="34" charset="0"/>
              <a:buChar char="•"/>
            </a:pPr>
            <a:r>
              <a:rPr lang="en-GB" b="0" dirty="0"/>
              <a:t>Volunteers:</a:t>
            </a:r>
          </a:p>
          <a:p>
            <a:pPr marL="585788" lvl="1" indent="-285750">
              <a:buFont typeface="Arial" panose="020B0604020202020204" pitchFamily="34" charset="0"/>
              <a:buChar char="•"/>
            </a:pPr>
            <a:r>
              <a:rPr lang="en-GB" b="0" dirty="0" err="1"/>
              <a:t>Abhi</a:t>
            </a:r>
            <a:r>
              <a:rPr lang="en-GB" b="0" dirty="0"/>
              <a:t>  — 9 CIDs</a:t>
            </a:r>
          </a:p>
          <a:p>
            <a:pPr marL="585788" lvl="1" indent="-285750">
              <a:buFont typeface="Arial" panose="020B0604020202020204" pitchFamily="34" charset="0"/>
              <a:buChar char="•"/>
            </a:pPr>
            <a:r>
              <a:rPr lang="en-GB" b="0" dirty="0"/>
              <a:t>Antonio — 3 CID</a:t>
            </a:r>
          </a:p>
          <a:p>
            <a:pPr marL="585788" lvl="1" indent="-285750">
              <a:buFont typeface="Arial" panose="020B0604020202020204" pitchFamily="34" charset="0"/>
              <a:buChar char="•"/>
            </a:pPr>
            <a:r>
              <a:rPr lang="en-GB" b="0" dirty="0"/>
              <a:t>Carol — 10 CIDs – </a:t>
            </a:r>
            <a:r>
              <a:rPr lang="en-GB" b="0" dirty="0">
                <a:highlight>
                  <a:srgbClr val="FFFF00"/>
                </a:highlight>
              </a:rPr>
              <a:t>April 6 ???</a:t>
            </a:r>
          </a:p>
          <a:p>
            <a:pPr marL="585788" lvl="1" indent="-285750">
              <a:buFont typeface="Arial" panose="020B0604020202020204" pitchFamily="34" charset="0"/>
              <a:buChar char="•"/>
            </a:pPr>
            <a:r>
              <a:rPr lang="en-GB" b="0" dirty="0"/>
              <a:t>Hitoshi — 18 CIDs – </a:t>
            </a:r>
            <a:r>
              <a:rPr lang="en-GB" b="0" dirty="0">
                <a:highlight>
                  <a:srgbClr val="FFFF00"/>
                </a:highlight>
              </a:rPr>
              <a:t>start on April 6 after Gen. UL Discussion ???</a:t>
            </a:r>
          </a:p>
          <a:p>
            <a:pPr marL="585788" lvl="1" indent="-285750">
              <a:buFont typeface="Arial" panose="020B0604020202020204" pitchFamily="34" charset="0"/>
              <a:buChar char="•"/>
            </a:pPr>
            <a:r>
              <a:rPr lang="en-GB" b="0" dirty="0"/>
              <a:t>Stephen — 1 (&amp;1 ready for motion) CIDs</a:t>
            </a:r>
          </a:p>
          <a:p>
            <a:pPr marL="585788" lvl="1" indent="-285750">
              <a:buFont typeface="Arial" panose="020B0604020202020204" pitchFamily="34" charset="0"/>
              <a:buChar char="•"/>
            </a:pPr>
            <a:r>
              <a:rPr lang="en-GB" b="0" dirty="0" err="1"/>
              <a:t>Xiaofei</a:t>
            </a:r>
            <a:r>
              <a:rPr lang="en-GB" b="0" dirty="0"/>
              <a:t> — 38 CIDs – </a:t>
            </a:r>
            <a:r>
              <a:rPr lang="en-GB" b="0" dirty="0">
                <a:highlight>
                  <a:srgbClr val="FFFF00"/>
                </a:highlight>
              </a:rPr>
              <a:t>April 13 (??)</a:t>
            </a:r>
          </a:p>
        </p:txBody>
      </p:sp>
      <p:sp>
        <p:nvSpPr>
          <p:cNvPr id="4" name="Slide Number Placeholder 3">
            <a:extLst>
              <a:ext uri="{FF2B5EF4-FFF2-40B4-BE49-F238E27FC236}">
                <a16:creationId xmlns:a16="http://schemas.microsoft.com/office/drawing/2014/main" id="{DE9DF200-5A54-6846-A174-1E74D54B006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ED0421-868C-A743-9149-2DA966FC6D9F}"/>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AFDC4E6F-E4D9-F44A-AB1E-BE8680743E82}"/>
              </a:ext>
            </a:extLst>
          </p:cNvPr>
          <p:cNvSpPr>
            <a:spLocks noGrp="1"/>
          </p:cNvSpPr>
          <p:nvPr>
            <p:ph type="dt" idx="15"/>
          </p:nvPr>
        </p:nvSpPr>
        <p:spPr/>
        <p:txBody>
          <a:bodyPr/>
          <a:lstStyle/>
          <a:p>
            <a:r>
              <a:rPr lang="en-GB"/>
              <a:t>April 2021</a:t>
            </a:r>
            <a:endParaRPr lang="en-GB" dirty="0"/>
          </a:p>
        </p:txBody>
      </p:sp>
      <p:sp>
        <p:nvSpPr>
          <p:cNvPr id="7" name="Content Placeholder 2">
            <a:extLst>
              <a:ext uri="{FF2B5EF4-FFF2-40B4-BE49-F238E27FC236}">
                <a16:creationId xmlns:a16="http://schemas.microsoft.com/office/drawing/2014/main" id="{1745E309-B48D-EC48-9F48-E2F3FF60D80E}"/>
              </a:ext>
            </a:extLst>
          </p:cNvPr>
          <p:cNvSpPr txBox="1">
            <a:spLocks/>
          </p:cNvSpPr>
          <p:nvPr/>
        </p:nvSpPr>
        <p:spPr bwMode="auto">
          <a:xfrm>
            <a:off x="6876256" y="1347614"/>
            <a:ext cx="1666082" cy="308491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257175" indent="-257175" algn="l" defTabSz="336947" rtl="0" eaLnBrk="1" fontAlgn="base" hangingPunct="1">
              <a:spcBef>
                <a:spcPts val="450"/>
              </a:spcBef>
              <a:spcAft>
                <a:spcPct val="0"/>
              </a:spcAft>
              <a:buClr>
                <a:srgbClr val="000000"/>
              </a:buClr>
              <a:buSzPct val="100000"/>
              <a:buFont typeface="Times New Roman" pitchFamily="16" charset="0"/>
              <a:defRPr sz="1800" b="1">
                <a:solidFill>
                  <a:srgbClr val="000000"/>
                </a:solidFill>
                <a:latin typeface="+mn-lt"/>
                <a:ea typeface="+mn-ea"/>
                <a:cs typeface="+mn-cs"/>
              </a:defRPr>
            </a:lvl1pPr>
            <a:lvl2pPr marL="557213" indent="-214313" algn="l" defTabSz="336947" rtl="0" eaLnBrk="1" fontAlgn="base" hangingPunct="1">
              <a:spcBef>
                <a:spcPts val="375"/>
              </a:spcBef>
              <a:spcAft>
                <a:spcPct val="0"/>
              </a:spcAft>
              <a:buClr>
                <a:srgbClr val="000000"/>
              </a:buClr>
              <a:buSzPct val="100000"/>
              <a:buFont typeface="Times New Roman" pitchFamily="16" charset="0"/>
              <a:defRPr sz="1500">
                <a:solidFill>
                  <a:srgbClr val="000000"/>
                </a:solidFill>
                <a:latin typeface="+mn-lt"/>
                <a:ea typeface="+mn-ea"/>
              </a:defRPr>
            </a:lvl2pPr>
            <a:lvl3pPr marL="857250" indent="-171450" algn="l" defTabSz="336947" rtl="0" eaLnBrk="1" fontAlgn="base" hangingPunct="1">
              <a:spcBef>
                <a:spcPts val="338"/>
              </a:spcBef>
              <a:spcAft>
                <a:spcPct val="0"/>
              </a:spcAft>
              <a:buClr>
                <a:srgbClr val="000000"/>
              </a:buClr>
              <a:buSzPct val="100000"/>
              <a:buFont typeface="Times New Roman" pitchFamily="16" charset="0"/>
              <a:defRPr>
                <a:solidFill>
                  <a:srgbClr val="000000"/>
                </a:solidFill>
                <a:latin typeface="+mn-lt"/>
                <a:ea typeface="+mn-ea"/>
              </a:defRPr>
            </a:lvl3pPr>
            <a:lvl4pPr marL="12001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4pPr>
            <a:lvl5pPr marL="15430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5pPr>
            <a:lvl6pPr marL="18859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6pPr>
            <a:lvl7pPr marL="22288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7pPr>
            <a:lvl8pPr marL="25717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8pPr>
            <a:lvl9pPr marL="2914650" indent="-171450" algn="l" defTabSz="336947" rtl="0" eaLnBrk="1" fontAlgn="base" hangingPunct="1">
              <a:spcBef>
                <a:spcPts val="300"/>
              </a:spcBef>
              <a:spcAft>
                <a:spcPct val="0"/>
              </a:spcAft>
              <a:buClr>
                <a:srgbClr val="000000"/>
              </a:buClr>
              <a:buSzPct val="100000"/>
              <a:buFont typeface="Times New Roman" pitchFamily="16" charset="0"/>
              <a:defRPr sz="1200">
                <a:solidFill>
                  <a:srgbClr val="000000"/>
                </a:solidFill>
                <a:latin typeface="+mn-lt"/>
                <a:ea typeface="+mn-ea"/>
              </a:defRPr>
            </a:lvl9pPr>
          </a:lstStyle>
          <a:p>
            <a:pPr marL="285750" indent="-285750">
              <a:buFont typeface="Arial" panose="020B0604020202020204" pitchFamily="34" charset="0"/>
              <a:buChar char="•"/>
            </a:pPr>
            <a:r>
              <a:rPr lang="en-GB" b="0" kern="0" dirty="0"/>
              <a:t>Telco schedule:</a:t>
            </a:r>
          </a:p>
          <a:p>
            <a:pPr marL="585788" lvl="1" indent="-285750">
              <a:buFont typeface="Arial" panose="020B0604020202020204" pitchFamily="34" charset="0"/>
              <a:buChar char="•"/>
            </a:pPr>
            <a:r>
              <a:rPr lang="en-GB" kern="0" dirty="0"/>
              <a:t>April 6</a:t>
            </a:r>
          </a:p>
          <a:p>
            <a:pPr marL="585788" lvl="1" indent="-285750">
              <a:buFont typeface="Arial" panose="020B0604020202020204" pitchFamily="34" charset="0"/>
              <a:buChar char="•"/>
            </a:pPr>
            <a:r>
              <a:rPr lang="en-GB" kern="0" dirty="0"/>
              <a:t>April 13</a:t>
            </a:r>
          </a:p>
          <a:p>
            <a:pPr marL="585788" lvl="1" indent="-285750">
              <a:buFont typeface="Arial" panose="020B0604020202020204" pitchFamily="34" charset="0"/>
              <a:buChar char="•"/>
            </a:pPr>
            <a:r>
              <a:rPr lang="en-GB" kern="0" dirty="0"/>
              <a:t>April 20</a:t>
            </a:r>
          </a:p>
          <a:p>
            <a:pPr marL="585788" lvl="1" indent="-285750">
              <a:buFont typeface="Arial" panose="020B0604020202020204" pitchFamily="34" charset="0"/>
              <a:buChar char="•"/>
            </a:pPr>
            <a:r>
              <a:rPr lang="en-GB" kern="0" dirty="0"/>
              <a:t>April 27</a:t>
            </a:r>
          </a:p>
          <a:p>
            <a:pPr marL="585788" lvl="1" indent="-285750">
              <a:buFont typeface="Arial" panose="020B0604020202020204" pitchFamily="34" charset="0"/>
              <a:buChar char="•"/>
            </a:pPr>
            <a:r>
              <a:rPr lang="en-GB" kern="0" dirty="0"/>
              <a:t>May 4</a:t>
            </a:r>
          </a:p>
          <a:p>
            <a:pPr marL="285750" indent="-285750">
              <a:buFont typeface="Arial" panose="020B0604020202020204" pitchFamily="34" charset="0"/>
              <a:buChar char="•"/>
            </a:pPr>
            <a:r>
              <a:rPr lang="en-GB" b="0" kern="0" dirty="0"/>
              <a:t>May Plenary afterwards</a:t>
            </a:r>
          </a:p>
        </p:txBody>
      </p:sp>
    </p:spTree>
    <p:extLst>
      <p:ext uri="{BB962C8B-B14F-4D97-AF65-F5344CB8AC3E}">
        <p14:creationId xmlns:p14="http://schemas.microsoft.com/office/powerpoint/2010/main" val="253325011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71222156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AOB</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12128454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Adjourn</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Tree>
    <p:extLst>
      <p:ext uri="{BB962C8B-B14F-4D97-AF65-F5344CB8AC3E}">
        <p14:creationId xmlns:p14="http://schemas.microsoft.com/office/powerpoint/2010/main" val="26162236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Timeline</a:t>
            </a:r>
          </a:p>
        </p:txBody>
      </p:sp>
      <p:sp>
        <p:nvSpPr>
          <p:cNvPr id="8" name="Textplatzhalter 7"/>
          <p:cNvSpPr>
            <a:spLocks noGrp="1"/>
          </p:cNvSpPr>
          <p:nvPr>
            <p:ph type="body" idx="1"/>
          </p:nvPr>
        </p:nvSpPr>
        <p:spPr/>
        <p:txBody>
          <a:bodyPr/>
          <a:lstStyle/>
          <a:p>
            <a:r>
              <a:rPr lang="en-US" dirty="0"/>
              <a:t>Information item</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428224992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p:txBody>
          <a:bodyPr/>
          <a:lstStyle/>
          <a:p>
            <a:r>
              <a:rPr lang="en-US" dirty="0"/>
              <a:t>Current </a:t>
            </a:r>
            <a:r>
              <a:rPr lang="en-US" dirty="0" err="1"/>
              <a:t>TGbc</a:t>
            </a:r>
            <a:r>
              <a:rPr lang="en-US" dirty="0"/>
              <a:t> Schedule</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p:txBody>
          <a:bodyPr/>
          <a:lstStyle/>
          <a:p>
            <a:pPr marL="0" indent="0">
              <a:lnSpc>
                <a:spcPct val="80000"/>
              </a:lnSpc>
            </a:pPr>
            <a:r>
              <a:rPr lang="en-US" altLang="en-US" dirty="0">
                <a:solidFill>
                  <a:schemeClr val="tx1"/>
                </a:solidFill>
              </a:rPr>
              <a:t>January 2019		First meeting as a task group</a:t>
            </a:r>
          </a:p>
          <a:p>
            <a:pPr marL="0" indent="0">
              <a:lnSpc>
                <a:spcPct val="80000"/>
              </a:lnSpc>
            </a:pPr>
            <a:r>
              <a:rPr lang="en-US" altLang="en-US" dirty="0">
                <a:solidFill>
                  <a:schemeClr val="tx1"/>
                </a:solidFill>
              </a:rPr>
              <a:t>June 2020			Call for comments on D0.1</a:t>
            </a:r>
          </a:p>
          <a:p>
            <a:pPr marL="0" indent="0">
              <a:lnSpc>
                <a:spcPct val="80000"/>
              </a:lnSpc>
            </a:pPr>
            <a:r>
              <a:rPr lang="en-US" altLang="en-US" dirty="0">
                <a:solidFill>
                  <a:schemeClr val="tx1"/>
                </a:solidFill>
              </a:rPr>
              <a:t>November 2020	Initial WGLB (D1.0)</a:t>
            </a:r>
          </a:p>
          <a:p>
            <a:pPr marL="0" indent="0">
              <a:lnSpc>
                <a:spcPct val="80000"/>
              </a:lnSpc>
            </a:pPr>
            <a:r>
              <a:rPr lang="en-US" altLang="en-US" dirty="0">
                <a:solidFill>
                  <a:schemeClr val="tx1"/>
                </a:solidFill>
              </a:rPr>
              <a:t>May 2021			D2.0 WGLB Recirculation LB</a:t>
            </a:r>
          </a:p>
          <a:p>
            <a:pPr marL="0" indent="0">
              <a:lnSpc>
                <a:spcPct val="80000"/>
              </a:lnSpc>
            </a:pPr>
            <a:r>
              <a:rPr lang="en-US" altLang="en-US" dirty="0">
                <a:solidFill>
                  <a:schemeClr val="tx1"/>
                </a:solidFill>
              </a:rPr>
              <a:t>November 2021	Form SB Pool</a:t>
            </a:r>
          </a:p>
          <a:p>
            <a:pPr marL="0" indent="0">
              <a:lnSpc>
                <a:spcPct val="80000"/>
              </a:lnSpc>
            </a:pPr>
            <a:r>
              <a:rPr lang="en-US" altLang="en-US" dirty="0">
                <a:solidFill>
                  <a:schemeClr val="tx1"/>
                </a:solidFill>
              </a:rPr>
              <a:t>November 2021	MEC/MDR done</a:t>
            </a:r>
          </a:p>
          <a:p>
            <a:pPr marL="0" indent="0">
              <a:lnSpc>
                <a:spcPct val="80000"/>
              </a:lnSpc>
            </a:pPr>
            <a:r>
              <a:rPr lang="en-US" altLang="en-US" dirty="0">
                <a:solidFill>
                  <a:schemeClr val="tx1"/>
                </a:solidFill>
              </a:rPr>
              <a:t>Jan 2022</a:t>
            </a:r>
            <a:r>
              <a:rPr lang="en-US" altLang="en-US">
                <a:solidFill>
                  <a:schemeClr val="tx1"/>
                </a:solidFill>
              </a:rPr>
              <a:t>			Initial </a:t>
            </a:r>
            <a:r>
              <a:rPr lang="en-US" altLang="en-US" dirty="0">
                <a:solidFill>
                  <a:schemeClr val="tx1"/>
                </a:solidFill>
              </a:rPr>
              <a:t>SB</a:t>
            </a:r>
          </a:p>
          <a:p>
            <a:pPr marL="0" indent="0">
              <a:lnSpc>
                <a:spcPct val="80000"/>
              </a:lnSpc>
            </a:pPr>
            <a:r>
              <a:rPr lang="en-US" altLang="en-US" dirty="0">
                <a:solidFill>
                  <a:schemeClr val="tx1"/>
                </a:solidFill>
              </a:rPr>
              <a:t>May 2022			Recirculation SB</a:t>
            </a:r>
          </a:p>
          <a:p>
            <a:pPr marL="0" indent="0">
              <a:lnSpc>
                <a:spcPct val="80000"/>
              </a:lnSpc>
            </a:pPr>
            <a:r>
              <a:rPr lang="en-US" altLang="en-US" dirty="0">
                <a:solidFill>
                  <a:schemeClr val="tx1"/>
                </a:solidFill>
              </a:rPr>
              <a:t>July 2022			Final WG/EC approval</a:t>
            </a:r>
          </a:p>
          <a:p>
            <a:pPr marL="0" indent="0">
              <a:lnSpc>
                <a:spcPct val="80000"/>
              </a:lnSpc>
            </a:pPr>
            <a:r>
              <a:rPr lang="en-US" altLang="en-US" dirty="0">
                <a:solidFill>
                  <a:schemeClr val="tx1"/>
                </a:solidFill>
              </a:rPr>
              <a:t>September 2022	</a:t>
            </a:r>
            <a:r>
              <a:rPr lang="en-US" altLang="en-US" dirty="0" err="1">
                <a:solidFill>
                  <a:schemeClr val="tx1"/>
                </a:solidFill>
              </a:rPr>
              <a:t>Revcom</a:t>
            </a:r>
            <a:r>
              <a:rPr lang="en-US" altLang="en-US" dirty="0">
                <a:solidFill>
                  <a:schemeClr val="tx1"/>
                </a:solidFill>
              </a:rPr>
              <a:t>/SASB approval</a:t>
            </a:r>
            <a:endParaRPr lang="en-US" dirty="0">
              <a:solidFill>
                <a:schemeClr val="tx1"/>
              </a:solidFill>
            </a:endParaRPr>
          </a:p>
          <a:p>
            <a:endParaRPr lang="en-US"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13488076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692F5D-9FB4-7646-ADE1-732B0B611BBB}"/>
              </a:ext>
            </a:extLst>
          </p:cNvPr>
          <p:cNvSpPr>
            <a:spLocks noGrp="1"/>
          </p:cNvSpPr>
          <p:nvPr>
            <p:ph type="title"/>
          </p:nvPr>
        </p:nvSpPr>
        <p:spPr/>
        <p:txBody>
          <a:bodyPr/>
          <a:lstStyle/>
          <a:p>
            <a:r>
              <a:rPr lang="en-US" dirty="0"/>
              <a:t>Dial-in Information</a:t>
            </a:r>
          </a:p>
        </p:txBody>
      </p:sp>
      <p:sp>
        <p:nvSpPr>
          <p:cNvPr id="3" name="Content Placeholder 2">
            <a:extLst>
              <a:ext uri="{FF2B5EF4-FFF2-40B4-BE49-F238E27FC236}">
                <a16:creationId xmlns:a16="http://schemas.microsoft.com/office/drawing/2014/main" id="{D2A20582-FCCB-B94D-8CEC-C2E5F6D359D2}"/>
              </a:ext>
            </a:extLst>
          </p:cNvPr>
          <p:cNvSpPr>
            <a:spLocks noGrp="1"/>
          </p:cNvSpPr>
          <p:nvPr>
            <p:ph idx="1"/>
          </p:nvPr>
        </p:nvSpPr>
        <p:spPr>
          <a:xfrm>
            <a:off x="1835696" y="1203598"/>
            <a:ext cx="5828110" cy="3084910"/>
          </a:xfrm>
        </p:spPr>
        <p:txBody>
          <a:bodyPr/>
          <a:lstStyle/>
          <a:p>
            <a:r>
              <a:rPr lang="en-GB" sz="1350" dirty="0"/>
              <a:t>IEEE 802.1bc Enhanced Broadcast Services Telco </a:t>
            </a:r>
            <a:br>
              <a:rPr lang="en-GB" sz="450" dirty="0"/>
            </a:br>
            <a:endParaRPr lang="en-GB" sz="450" dirty="0"/>
          </a:p>
          <a:p>
            <a:r>
              <a:rPr lang="en-GB" sz="1050" dirty="0"/>
              <a:t>Join the </a:t>
            </a:r>
            <a:r>
              <a:rPr lang="en-GB" sz="1050" dirty="0" err="1"/>
              <a:t>Webex</a:t>
            </a:r>
            <a:r>
              <a:rPr lang="en-GB" sz="1050" dirty="0"/>
              <a:t> meeting here:</a:t>
            </a:r>
          </a:p>
          <a:p>
            <a:r>
              <a:rPr lang="en-GB" sz="1050" dirty="0"/>
              <a:t>https://</a:t>
            </a:r>
            <a:r>
              <a:rPr lang="en-GB" sz="1050" dirty="0" err="1"/>
              <a:t>ieeesa.webex.com</a:t>
            </a:r>
            <a:r>
              <a:rPr lang="en-GB" sz="1050" dirty="0"/>
              <a:t>/</a:t>
            </a:r>
            <a:r>
              <a:rPr lang="en-GB" sz="1050" dirty="0" err="1"/>
              <a:t>ieeesa</a:t>
            </a:r>
            <a:r>
              <a:rPr lang="en-GB" sz="1050" dirty="0"/>
              <a:t>/</a:t>
            </a:r>
            <a:r>
              <a:rPr lang="en-GB" sz="1050" dirty="0" err="1"/>
              <a:t>j.php?MTID</a:t>
            </a:r>
            <a:r>
              <a:rPr lang="en-GB" sz="1050" dirty="0"/>
              <a:t>=me4f7d9f2a2a247cb5eab6655c522c1de</a:t>
            </a:r>
          </a:p>
          <a:p>
            <a:endParaRPr lang="en-GB" sz="1050" dirty="0"/>
          </a:p>
          <a:p>
            <a:r>
              <a:rPr lang="en-GB" sz="1050" dirty="0"/>
              <a:t>Meeting number: 129 963 5806</a:t>
            </a:r>
          </a:p>
          <a:p>
            <a:r>
              <a:rPr lang="en-GB" sz="1050" dirty="0"/>
              <a:t>Meeting password: wireless (94735377 from phones and video systems)</a:t>
            </a:r>
          </a:p>
        </p:txBody>
      </p:sp>
      <p:sp>
        <p:nvSpPr>
          <p:cNvPr id="4" name="Slide Number Placeholder 3">
            <a:extLst>
              <a:ext uri="{FF2B5EF4-FFF2-40B4-BE49-F238E27FC236}">
                <a16:creationId xmlns:a16="http://schemas.microsoft.com/office/drawing/2014/main" id="{1C11DD19-E0F4-A947-BD3D-0BE92BDDFADC}"/>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C0442344-DA53-1043-9CB8-1BE086184A75}"/>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42BA6EF-1B65-DE4D-AE3F-13C49EFF1A95}"/>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39230213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a:extLst>
              <a:ext uri="{FF2B5EF4-FFF2-40B4-BE49-F238E27FC236}">
                <a16:creationId xmlns:a16="http://schemas.microsoft.com/office/drawing/2014/main" id="{ECAEFB21-4142-FE42-8FD0-75282CFAB41C}"/>
              </a:ext>
            </a:extLst>
          </p:cNvPr>
          <p:cNvSpPr/>
          <p:nvPr/>
        </p:nvSpPr>
        <p:spPr>
          <a:xfrm>
            <a:off x="3073226" y="302191"/>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2" name="Rounded Rectangle 1">
            <a:extLst>
              <a:ext uri="{FF2B5EF4-FFF2-40B4-BE49-F238E27FC236}">
                <a16:creationId xmlns:a16="http://schemas.microsoft.com/office/drawing/2014/main" id="{1D010B75-46CD-BE46-A9EF-D16E938C7C89}"/>
              </a:ext>
            </a:extLst>
          </p:cNvPr>
          <p:cNvSpPr/>
          <p:nvPr/>
        </p:nvSpPr>
        <p:spPr>
          <a:xfrm>
            <a:off x="270702" y="1087068"/>
            <a:ext cx="1437362" cy="98591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SFD (has 75% approval)</a:t>
            </a:r>
          </a:p>
        </p:txBody>
      </p:sp>
      <p:sp>
        <p:nvSpPr>
          <p:cNvPr id="4" name="Rounded Rectangle 3">
            <a:extLst>
              <a:ext uri="{FF2B5EF4-FFF2-40B4-BE49-F238E27FC236}">
                <a16:creationId xmlns:a16="http://schemas.microsoft.com/office/drawing/2014/main" id="{A612D7EF-5A6E-F446-B3E3-A2A306BCB60E}"/>
              </a:ext>
            </a:extLst>
          </p:cNvPr>
          <p:cNvSpPr/>
          <p:nvPr/>
        </p:nvSpPr>
        <p:spPr>
          <a:xfrm>
            <a:off x="2780430" y="479120"/>
            <a:ext cx="2497377"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14313" indent="-214313">
              <a:buFont typeface="Arial" panose="020B0604020202020204" pitchFamily="34" charset="0"/>
              <a:buChar char="•"/>
            </a:pPr>
            <a:endParaRPr lang="en-US" sz="1400" dirty="0"/>
          </a:p>
        </p:txBody>
      </p:sp>
      <p:sp>
        <p:nvSpPr>
          <p:cNvPr id="3" name="Rounded Rectangle 2">
            <a:extLst>
              <a:ext uri="{FF2B5EF4-FFF2-40B4-BE49-F238E27FC236}">
                <a16:creationId xmlns:a16="http://schemas.microsoft.com/office/drawing/2014/main" id="{301C60F5-BDE3-7442-9318-B103C4A8BE85}"/>
              </a:ext>
            </a:extLst>
          </p:cNvPr>
          <p:cNvSpPr/>
          <p:nvPr/>
        </p:nvSpPr>
        <p:spPr>
          <a:xfrm>
            <a:off x="2370467" y="676405"/>
            <a:ext cx="2670912" cy="1268261"/>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a:t>Submission to modify SFD</a:t>
            </a:r>
          </a:p>
          <a:p>
            <a:pPr marL="214313" indent="-214313">
              <a:buFont typeface="Arial" panose="020B0604020202020204" pitchFamily="34" charset="0"/>
              <a:buChar char="•"/>
            </a:pPr>
            <a:r>
              <a:rPr lang="en-US" sz="1200" b="1" dirty="0"/>
              <a:t>Concepts </a:t>
            </a:r>
          </a:p>
          <a:p>
            <a:pPr marL="214313" indent="-214313">
              <a:buFont typeface="Arial" panose="020B0604020202020204" pitchFamily="34" charset="0"/>
              <a:buChar char="•"/>
            </a:pPr>
            <a:r>
              <a:rPr lang="en-US" sz="1200" b="1" dirty="0"/>
              <a:t>Preliminary Draft text</a:t>
            </a:r>
          </a:p>
          <a:p>
            <a:pPr marL="214313" indent="-214313">
              <a:buFont typeface="Arial" panose="020B0604020202020204" pitchFamily="34" charset="0"/>
              <a:buChar char="•"/>
            </a:pPr>
            <a:r>
              <a:rPr lang="en-US" sz="1200" b="1" dirty="0"/>
              <a:t>Fully elaborated draft text</a:t>
            </a:r>
          </a:p>
          <a:p>
            <a:pPr marL="214313" indent="-214313">
              <a:buFont typeface="Arial" panose="020B0604020202020204" pitchFamily="34" charset="0"/>
              <a:buChar char="•"/>
            </a:pPr>
            <a:endParaRPr lang="en-US" sz="1400" dirty="0"/>
          </a:p>
        </p:txBody>
      </p:sp>
      <p:sp>
        <p:nvSpPr>
          <p:cNvPr id="6" name="Parallelogram 5">
            <a:extLst>
              <a:ext uri="{FF2B5EF4-FFF2-40B4-BE49-F238E27FC236}">
                <a16:creationId xmlns:a16="http://schemas.microsoft.com/office/drawing/2014/main" id="{F6C17684-685B-C244-A610-BD0521CC51F3}"/>
              </a:ext>
            </a:extLst>
          </p:cNvPr>
          <p:cNvSpPr/>
          <p:nvPr/>
        </p:nvSpPr>
        <p:spPr>
          <a:xfrm>
            <a:off x="2744419" y="2476674"/>
            <a:ext cx="2096543" cy="705370"/>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Straw Poll in Telco</a:t>
            </a:r>
          </a:p>
          <a:p>
            <a:pPr algn="ctr"/>
            <a:r>
              <a:rPr lang="en-US" sz="1400" dirty="0"/>
              <a:t>(should indicate strong support)</a:t>
            </a:r>
          </a:p>
        </p:txBody>
      </p:sp>
      <p:sp>
        <p:nvSpPr>
          <p:cNvPr id="7" name="Rounded Rectangle 6">
            <a:extLst>
              <a:ext uri="{FF2B5EF4-FFF2-40B4-BE49-F238E27FC236}">
                <a16:creationId xmlns:a16="http://schemas.microsoft.com/office/drawing/2014/main" id="{4AD89A86-7ED0-2844-8C32-93B7BF845620}"/>
              </a:ext>
            </a:extLst>
          </p:cNvPr>
          <p:cNvSpPr/>
          <p:nvPr/>
        </p:nvSpPr>
        <p:spPr>
          <a:xfrm>
            <a:off x="42105" y="3359758"/>
            <a:ext cx="1926399" cy="890912"/>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Speculative Edits (unapproved) for SFD (owned by Editor)</a:t>
            </a:r>
          </a:p>
        </p:txBody>
      </p:sp>
      <p:cxnSp>
        <p:nvCxnSpPr>
          <p:cNvPr id="9" name="Straight Arrow Connector 8">
            <a:extLst>
              <a:ext uri="{FF2B5EF4-FFF2-40B4-BE49-F238E27FC236}">
                <a16:creationId xmlns:a16="http://schemas.microsoft.com/office/drawing/2014/main" id="{7383C357-4C7F-BE47-AAFD-B3BE0A543D4A}"/>
              </a:ext>
            </a:extLst>
          </p:cNvPr>
          <p:cNvCxnSpPr>
            <a:cxnSpLocks/>
            <a:stCxn id="2" idx="2"/>
            <a:endCxn id="7" idx="0"/>
          </p:cNvCxnSpPr>
          <p:nvPr/>
        </p:nvCxnSpPr>
        <p:spPr>
          <a:xfrm>
            <a:off x="989383" y="2072987"/>
            <a:ext cx="15922" cy="128677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a:extLst>
              <a:ext uri="{FF2B5EF4-FFF2-40B4-BE49-F238E27FC236}">
                <a16:creationId xmlns:a16="http://schemas.microsoft.com/office/drawing/2014/main" id="{788F2A52-4C17-0C4C-A5A5-777FE6872B4C}"/>
              </a:ext>
            </a:extLst>
          </p:cNvPr>
          <p:cNvCxnSpPr>
            <a:cxnSpLocks/>
            <a:endCxn id="6" idx="0"/>
          </p:cNvCxnSpPr>
          <p:nvPr/>
        </p:nvCxnSpPr>
        <p:spPr>
          <a:xfrm>
            <a:off x="3792690" y="1957366"/>
            <a:ext cx="0" cy="51930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CAD73DAE-D85D-6944-92CC-3E26C95E99C3}"/>
              </a:ext>
            </a:extLst>
          </p:cNvPr>
          <p:cNvCxnSpPr>
            <a:cxnSpLocks/>
            <a:stCxn id="6" idx="5"/>
          </p:cNvCxnSpPr>
          <p:nvPr/>
        </p:nvCxnSpPr>
        <p:spPr>
          <a:xfrm flipH="1" flipV="1">
            <a:off x="1005306" y="2739592"/>
            <a:ext cx="1827284" cy="89768"/>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a:extLst>
              <a:ext uri="{FF2B5EF4-FFF2-40B4-BE49-F238E27FC236}">
                <a16:creationId xmlns:a16="http://schemas.microsoft.com/office/drawing/2014/main" id="{64081CDB-75BE-DE46-9BDC-B2A35397CD5B}"/>
              </a:ext>
            </a:extLst>
          </p:cNvPr>
          <p:cNvCxnSpPr>
            <a:cxnSpLocks/>
            <a:stCxn id="7" idx="3"/>
            <a:endCxn id="22" idx="5"/>
          </p:cNvCxnSpPr>
          <p:nvPr/>
        </p:nvCxnSpPr>
        <p:spPr>
          <a:xfrm>
            <a:off x="1968504" y="3805214"/>
            <a:ext cx="635925" cy="431126"/>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2" name="Parallelogram 21">
            <a:extLst>
              <a:ext uri="{FF2B5EF4-FFF2-40B4-BE49-F238E27FC236}">
                <a16:creationId xmlns:a16="http://schemas.microsoft.com/office/drawing/2014/main" id="{5328415C-79B7-4D42-B0F4-47B8E8FB6521}"/>
              </a:ext>
            </a:extLst>
          </p:cNvPr>
          <p:cNvSpPr/>
          <p:nvPr/>
        </p:nvSpPr>
        <p:spPr>
          <a:xfrm>
            <a:off x="2434409" y="3556258"/>
            <a:ext cx="2096543" cy="1360163"/>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Convert SFD into D0.1 unapproved (done by Editor)</a:t>
            </a:r>
          </a:p>
          <a:p>
            <a:pPr algn="ctr"/>
            <a:endParaRPr lang="en-US" sz="1400" dirty="0"/>
          </a:p>
          <a:p>
            <a:pPr algn="ctr"/>
            <a:r>
              <a:rPr lang="en-US" sz="1400" dirty="0"/>
              <a:t>Straw Poll to support this step?</a:t>
            </a:r>
          </a:p>
        </p:txBody>
      </p:sp>
      <p:sp>
        <p:nvSpPr>
          <p:cNvPr id="25" name="Rounded Rectangle 24">
            <a:extLst>
              <a:ext uri="{FF2B5EF4-FFF2-40B4-BE49-F238E27FC236}">
                <a16:creationId xmlns:a16="http://schemas.microsoft.com/office/drawing/2014/main" id="{9DB72608-E162-114B-B4DF-5C86A9EC0543}"/>
              </a:ext>
            </a:extLst>
          </p:cNvPr>
          <p:cNvSpPr/>
          <p:nvPr/>
        </p:nvSpPr>
        <p:spPr>
          <a:xfrm>
            <a:off x="4986932" y="2883695"/>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D0.1 unapproved</a:t>
            </a:r>
          </a:p>
        </p:txBody>
      </p:sp>
      <p:cxnSp>
        <p:nvCxnSpPr>
          <p:cNvPr id="26" name="Straight Arrow Connector 25">
            <a:extLst>
              <a:ext uri="{FF2B5EF4-FFF2-40B4-BE49-F238E27FC236}">
                <a16:creationId xmlns:a16="http://schemas.microsoft.com/office/drawing/2014/main" id="{72BDCF84-3A9F-704A-B2C5-BDEC4A154069}"/>
              </a:ext>
            </a:extLst>
          </p:cNvPr>
          <p:cNvCxnSpPr>
            <a:cxnSpLocks/>
            <a:stCxn id="22" idx="2"/>
            <a:endCxn id="25" idx="1"/>
          </p:cNvCxnSpPr>
          <p:nvPr/>
        </p:nvCxnSpPr>
        <p:spPr>
          <a:xfrm flipV="1">
            <a:off x="4360931" y="3106553"/>
            <a:ext cx="626001" cy="1129787"/>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29" name="Parallelogram 28">
            <a:extLst>
              <a:ext uri="{FF2B5EF4-FFF2-40B4-BE49-F238E27FC236}">
                <a16:creationId xmlns:a16="http://schemas.microsoft.com/office/drawing/2014/main" id="{6E1F0D6A-131F-974F-AA67-C81B84D743F4}"/>
              </a:ext>
            </a:extLst>
          </p:cNvPr>
          <p:cNvSpPr/>
          <p:nvPr/>
        </p:nvSpPr>
        <p:spPr>
          <a:xfrm>
            <a:off x="6838307" y="3249229"/>
            <a:ext cx="2096543" cy="1129787"/>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Motion or </a:t>
            </a:r>
            <a:r>
              <a:rPr lang="en-US" sz="1400" dirty="0" err="1"/>
              <a:t>TGbc</a:t>
            </a:r>
            <a:r>
              <a:rPr lang="en-US" sz="1400" dirty="0"/>
              <a:t> Straw Poll “Approve D0.2” and turn into D1.0</a:t>
            </a:r>
          </a:p>
        </p:txBody>
      </p:sp>
      <p:cxnSp>
        <p:nvCxnSpPr>
          <p:cNvPr id="30" name="Straight Arrow Connector 29">
            <a:extLst>
              <a:ext uri="{FF2B5EF4-FFF2-40B4-BE49-F238E27FC236}">
                <a16:creationId xmlns:a16="http://schemas.microsoft.com/office/drawing/2014/main" id="{6ADC9296-047F-784A-A0DA-A93F51E2FB4C}"/>
              </a:ext>
            </a:extLst>
          </p:cNvPr>
          <p:cNvCxnSpPr>
            <a:cxnSpLocks/>
            <a:stCxn id="50" idx="2"/>
            <a:endCxn id="29" idx="1"/>
          </p:cNvCxnSpPr>
          <p:nvPr/>
        </p:nvCxnSpPr>
        <p:spPr>
          <a:xfrm>
            <a:off x="7903435" y="2662735"/>
            <a:ext cx="124367" cy="586495"/>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33" name="Parallelogram 32">
            <a:extLst>
              <a:ext uri="{FF2B5EF4-FFF2-40B4-BE49-F238E27FC236}">
                <a16:creationId xmlns:a16="http://schemas.microsoft.com/office/drawing/2014/main" id="{66BF2F35-DFF4-6C47-B9F0-3FF9EE11A05A}"/>
              </a:ext>
            </a:extLst>
          </p:cNvPr>
          <p:cNvSpPr/>
          <p:nvPr/>
        </p:nvSpPr>
        <p:spPr>
          <a:xfrm>
            <a:off x="5891963" y="1260409"/>
            <a:ext cx="2096543" cy="497909"/>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eBallot</a:t>
            </a:r>
            <a:r>
              <a:rPr lang="en-US" sz="1400" dirty="0"/>
              <a:t> “Call for Comments’”</a:t>
            </a:r>
          </a:p>
        </p:txBody>
      </p:sp>
      <p:cxnSp>
        <p:nvCxnSpPr>
          <p:cNvPr id="35" name="Straight Arrow Connector 34">
            <a:extLst>
              <a:ext uri="{FF2B5EF4-FFF2-40B4-BE49-F238E27FC236}">
                <a16:creationId xmlns:a16="http://schemas.microsoft.com/office/drawing/2014/main" id="{1851D6AE-C826-D34A-8633-D2D4613BB9FD}"/>
              </a:ext>
            </a:extLst>
          </p:cNvPr>
          <p:cNvCxnSpPr>
            <a:cxnSpLocks/>
            <a:stCxn id="25" idx="0"/>
            <a:endCxn id="33" idx="5"/>
          </p:cNvCxnSpPr>
          <p:nvPr/>
        </p:nvCxnSpPr>
        <p:spPr>
          <a:xfrm flipV="1">
            <a:off x="5950132" y="1509364"/>
            <a:ext cx="4070" cy="1374331"/>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1D8BE756-F4DA-764D-9B29-9BA17AE06CB8}"/>
              </a:ext>
            </a:extLst>
          </p:cNvPr>
          <p:cNvCxnSpPr>
            <a:cxnSpLocks/>
            <a:stCxn id="33" idx="4"/>
            <a:endCxn id="50" idx="0"/>
          </p:cNvCxnSpPr>
          <p:nvPr/>
        </p:nvCxnSpPr>
        <p:spPr>
          <a:xfrm>
            <a:off x="6940234" y="1758318"/>
            <a:ext cx="963200" cy="458702"/>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50" name="Rounded Rectangle 49">
            <a:extLst>
              <a:ext uri="{FF2B5EF4-FFF2-40B4-BE49-F238E27FC236}">
                <a16:creationId xmlns:a16="http://schemas.microsoft.com/office/drawing/2014/main" id="{4AFC5E5E-B1EE-3C43-9716-D0235EF6CF51}"/>
              </a:ext>
            </a:extLst>
          </p:cNvPr>
          <p:cNvSpPr/>
          <p:nvPr/>
        </p:nvSpPr>
        <p:spPr>
          <a:xfrm>
            <a:off x="6940235" y="2217020"/>
            <a:ext cx="1926399" cy="445715"/>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err="1"/>
              <a:t>TGbc</a:t>
            </a:r>
            <a:r>
              <a:rPr lang="en-US" sz="1400" dirty="0"/>
              <a:t> D0.2 unapproved</a:t>
            </a:r>
          </a:p>
        </p:txBody>
      </p:sp>
      <p:sp>
        <p:nvSpPr>
          <p:cNvPr id="34" name="Parallelogram 33">
            <a:extLst>
              <a:ext uri="{FF2B5EF4-FFF2-40B4-BE49-F238E27FC236}">
                <a16:creationId xmlns:a16="http://schemas.microsoft.com/office/drawing/2014/main" id="{1D540E91-8A75-4294-A69A-C8B790AC3C56}"/>
              </a:ext>
            </a:extLst>
          </p:cNvPr>
          <p:cNvSpPr/>
          <p:nvPr/>
        </p:nvSpPr>
        <p:spPr>
          <a:xfrm>
            <a:off x="4530952" y="4155823"/>
            <a:ext cx="2096543" cy="758271"/>
          </a:xfrm>
          <a:prstGeom prst="parallelogram">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400" dirty="0" err="1"/>
              <a:t>eBallot</a:t>
            </a:r>
            <a:r>
              <a:rPr lang="en-US" sz="1400" dirty="0"/>
              <a:t> Motion “Request WG letter Ballot D1.0”</a:t>
            </a:r>
            <a:endParaRPr lang="en-GB" sz="1400" dirty="0"/>
          </a:p>
        </p:txBody>
      </p:sp>
      <p:cxnSp>
        <p:nvCxnSpPr>
          <p:cNvPr id="40" name="Straight Arrow Connector 39">
            <a:extLst>
              <a:ext uri="{FF2B5EF4-FFF2-40B4-BE49-F238E27FC236}">
                <a16:creationId xmlns:a16="http://schemas.microsoft.com/office/drawing/2014/main" id="{C68E831B-1840-4BD0-A173-AECB3272048E}"/>
              </a:ext>
            </a:extLst>
          </p:cNvPr>
          <p:cNvCxnSpPr>
            <a:cxnSpLocks/>
          </p:cNvCxnSpPr>
          <p:nvPr/>
        </p:nvCxnSpPr>
        <p:spPr>
          <a:xfrm flipH="1">
            <a:off x="6627495" y="3990110"/>
            <a:ext cx="312740" cy="291330"/>
          </a:xfrm>
          <a:prstGeom prst="straightConnector1">
            <a:avLst/>
          </a:prstGeom>
          <a:ln w="63500">
            <a:tailEnd type="triangle"/>
          </a:ln>
        </p:spPr>
        <p:style>
          <a:lnRef idx="1">
            <a:schemeClr val="accent1"/>
          </a:lnRef>
          <a:fillRef idx="0">
            <a:schemeClr val="accent1"/>
          </a:fillRef>
          <a:effectRef idx="0">
            <a:schemeClr val="accent1"/>
          </a:effectRef>
          <a:fontRef idx="minor">
            <a:schemeClr val="tx1"/>
          </a:fontRef>
        </p:style>
      </p:cxnSp>
      <p:sp>
        <p:nvSpPr>
          <p:cNvPr id="8" name="Date Placeholder 7">
            <a:extLst>
              <a:ext uri="{FF2B5EF4-FFF2-40B4-BE49-F238E27FC236}">
                <a16:creationId xmlns:a16="http://schemas.microsoft.com/office/drawing/2014/main" id="{96AB1E86-4EF3-6F45-85CF-488EB558B65E}"/>
              </a:ext>
            </a:extLst>
          </p:cNvPr>
          <p:cNvSpPr>
            <a:spLocks noGrp="1"/>
          </p:cNvSpPr>
          <p:nvPr>
            <p:ph type="dt" idx="10"/>
          </p:nvPr>
        </p:nvSpPr>
        <p:spPr/>
        <p:txBody>
          <a:bodyPr/>
          <a:lstStyle/>
          <a:p>
            <a:r>
              <a:rPr lang="en-GB"/>
              <a:t>April 2021</a:t>
            </a:r>
          </a:p>
        </p:txBody>
      </p:sp>
      <p:sp>
        <p:nvSpPr>
          <p:cNvPr id="11" name="Footer Placeholder 10">
            <a:extLst>
              <a:ext uri="{FF2B5EF4-FFF2-40B4-BE49-F238E27FC236}">
                <a16:creationId xmlns:a16="http://schemas.microsoft.com/office/drawing/2014/main" id="{FDE429CB-8D89-A045-9164-B2162F0F7358}"/>
              </a:ext>
            </a:extLst>
          </p:cNvPr>
          <p:cNvSpPr>
            <a:spLocks noGrp="1"/>
          </p:cNvSpPr>
          <p:nvPr>
            <p:ph type="ftr" idx="11"/>
          </p:nvPr>
        </p:nvSpPr>
        <p:spPr/>
        <p:txBody>
          <a:bodyPr/>
          <a:lstStyle/>
          <a:p>
            <a:r>
              <a:rPr lang="de-DE"/>
              <a:t>Marc Emmelmann (Koden-TI)</a:t>
            </a:r>
            <a:endParaRPr lang="en-GB"/>
          </a:p>
        </p:txBody>
      </p:sp>
      <p:sp>
        <p:nvSpPr>
          <p:cNvPr id="12" name="Slide Number Placeholder 11">
            <a:extLst>
              <a:ext uri="{FF2B5EF4-FFF2-40B4-BE49-F238E27FC236}">
                <a16:creationId xmlns:a16="http://schemas.microsoft.com/office/drawing/2014/main" id="{1B5C600E-FF5C-6247-BEF0-99A4538F3C29}"/>
              </a:ext>
            </a:extLst>
          </p:cNvPr>
          <p:cNvSpPr>
            <a:spLocks noGrp="1"/>
          </p:cNvSpPr>
          <p:nvPr>
            <p:ph type="sldNum" idx="12"/>
          </p:nvPr>
        </p:nvSpPr>
        <p:spPr/>
        <p:txBody>
          <a:bodyPr/>
          <a:lstStyle/>
          <a:p>
            <a:r>
              <a:rPr lang="en-GB"/>
              <a:t>Slide </a:t>
            </a:r>
            <a:fld id="{F5D8E26B-7BCF-4D25-9C89-0168A6618F18}" type="slidenum">
              <a:rPr lang="en-GB" smtClean="0"/>
              <a:pPr/>
              <a:t>30</a:t>
            </a:fld>
            <a:endParaRPr lang="en-GB"/>
          </a:p>
        </p:txBody>
      </p:sp>
    </p:spTree>
    <p:extLst>
      <p:ext uri="{BB962C8B-B14F-4D97-AF65-F5344CB8AC3E}">
        <p14:creationId xmlns:p14="http://schemas.microsoft.com/office/powerpoint/2010/main" val="34387422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sz="3200" dirty="0"/>
              <a:t>Permission for Motions (information item)</a:t>
            </a:r>
            <a:br>
              <a:rPr lang="en-US" sz="3200" dirty="0"/>
            </a:br>
            <a:endParaRPr lang="en-US" dirty="0"/>
          </a:p>
        </p:txBody>
      </p:sp>
      <p:sp>
        <p:nvSpPr>
          <p:cNvPr id="8" name="Textplatzhalter 7"/>
          <p:cNvSpPr>
            <a:spLocks noGrp="1"/>
          </p:cNvSpPr>
          <p:nvPr>
            <p:ph type="body" idx="1"/>
          </p:nvPr>
        </p:nvSpPr>
        <p:spPr/>
        <p:txBody>
          <a:bodyPr/>
          <a:lstStyle/>
          <a:p>
            <a:r>
              <a:rPr lang="en-US" dirty="0"/>
              <a:t>Information item – per mail of WG Chair</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Tree>
    <p:extLst>
      <p:ext uri="{BB962C8B-B14F-4D97-AF65-F5344CB8AC3E}">
        <p14:creationId xmlns:p14="http://schemas.microsoft.com/office/powerpoint/2010/main" val="3216781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5623A-98CF-4248-A0E0-95644BD3F9C7}"/>
              </a:ext>
            </a:extLst>
          </p:cNvPr>
          <p:cNvSpPr>
            <a:spLocks noGrp="1"/>
          </p:cNvSpPr>
          <p:nvPr>
            <p:ph type="title"/>
          </p:nvPr>
        </p:nvSpPr>
        <p:spPr/>
        <p:txBody>
          <a:bodyPr/>
          <a:lstStyle/>
          <a:p>
            <a:r>
              <a:rPr lang="en-US" dirty="0"/>
              <a:t>Rule change (per WG Chair announcement)</a:t>
            </a:r>
          </a:p>
        </p:txBody>
      </p:sp>
      <p:sp>
        <p:nvSpPr>
          <p:cNvPr id="3" name="Content Placeholder 2">
            <a:extLst>
              <a:ext uri="{FF2B5EF4-FFF2-40B4-BE49-F238E27FC236}">
                <a16:creationId xmlns:a16="http://schemas.microsoft.com/office/drawing/2014/main" id="{47D0A923-1E4A-E244-BFA2-0C8C48F51209}"/>
              </a:ext>
            </a:extLst>
          </p:cNvPr>
          <p:cNvSpPr>
            <a:spLocks noGrp="1"/>
          </p:cNvSpPr>
          <p:nvPr>
            <p:ph idx="1"/>
          </p:nvPr>
        </p:nvSpPr>
        <p:spPr/>
        <p:txBody>
          <a:bodyPr/>
          <a:lstStyle/>
          <a:p>
            <a:r>
              <a:rPr lang="en-GB" sz="1050" dirty="0"/>
              <a:t>==========</a:t>
            </a:r>
            <a:endParaRPr lang="en-GB" sz="1050" b="0" dirty="0"/>
          </a:p>
          <a:p>
            <a:r>
              <a:rPr lang="en-GB" sz="1050" dirty="0"/>
              <a:t>Announcement of Rules Change:</a:t>
            </a:r>
            <a:endParaRPr lang="en-GB" sz="1050" b="0" dirty="0"/>
          </a:p>
          <a:p>
            <a:r>
              <a:rPr lang="en-GB" sz="1050" dirty="0"/>
              <a:t>To enable the timely and efficient progress of work during the exceptional circumstance of cancelled plenary and interim sessions: Effective immediately,</a:t>
            </a:r>
            <a:endParaRPr lang="en-GB" sz="1050" b="0" dirty="0"/>
          </a:p>
          <a:p>
            <a:r>
              <a:rPr lang="en-GB" sz="1050" dirty="0"/>
              <a:t>The following process change is in effect for the duration of time until WG11 is able to hold face-to-face meetings: </a:t>
            </a:r>
            <a:endParaRPr lang="en-GB" sz="1050" b="0" dirty="0"/>
          </a:p>
          <a:p>
            <a:r>
              <a:rPr lang="en-GB" sz="1050" dirty="0"/>
              <a:t>(a)</a:t>
            </a:r>
            <a:r>
              <a:rPr lang="en-GB" sz="1050" b="0" dirty="0"/>
              <a:t>     </a:t>
            </a:r>
            <a:r>
              <a:rPr lang="en-GB" sz="1050" dirty="0"/>
              <a:t>“Task Group (TG), Study Group (SG) and Standing Committee (SC) motions may be held during teleconference meetings. </a:t>
            </a:r>
            <a:endParaRPr lang="en-GB" sz="1050" b="0" dirty="0"/>
          </a:p>
          <a:p>
            <a:r>
              <a:rPr lang="en-GB" sz="1050" dirty="0"/>
              <a:t>(b)</a:t>
            </a:r>
            <a:r>
              <a:rPr lang="en-GB" sz="1050" b="0" dirty="0"/>
              <a:t>     </a:t>
            </a:r>
            <a:r>
              <a:rPr lang="en-GB" sz="1050" dirty="0"/>
              <a:t>TG/SG/SC teleconference meetings that will consider motions shall be approved by the WG Chair, and if approved, meetings and draft motions announced to the TG and WG11 reflectors 10 days prior to the meeting. </a:t>
            </a:r>
            <a:endParaRPr lang="en-GB" sz="1050" b="0" dirty="0"/>
          </a:p>
          <a:p>
            <a:r>
              <a:rPr lang="en-GB" sz="1050" dirty="0"/>
              <a:t>(c)</a:t>
            </a:r>
            <a:r>
              <a:rPr lang="en-GB" sz="1050" b="0" dirty="0"/>
              <a:t>     </a:t>
            </a:r>
            <a:r>
              <a:rPr lang="en-GB" sz="1050" dirty="0"/>
              <a:t>If a motion is not approved by unanimous consent, it shall be taken as a roll call [recorded] vote. </a:t>
            </a:r>
            <a:endParaRPr lang="en-GB" sz="1050" b="0" dirty="0"/>
          </a:p>
          <a:p>
            <a:r>
              <a:rPr lang="en-GB" sz="1050" dirty="0"/>
              <a:t>This change is NOT applicable to a TG operating under the accelerated process or as an IEEE-SA Ballot Comment Resolution Committee.</a:t>
            </a:r>
            <a:endParaRPr lang="en-GB" sz="1050" b="0" dirty="0"/>
          </a:p>
          <a:p>
            <a:r>
              <a:rPr lang="en-GB" sz="1050" dirty="0"/>
              <a:t>Implementation:</a:t>
            </a:r>
            <a:endParaRPr lang="en-GB" sz="1050" b="0" dirty="0"/>
          </a:p>
          <a:p>
            <a:r>
              <a:rPr lang="en-GB" sz="1050" dirty="0"/>
              <a:t>As a default, TG/SG/SC teleconferences during which motions are held will be scheduled at or near 9am Eastern (6AM Pacific, 2PM London, 9PM Beijing, 6:30PM Delhi). The goal being that teleconferences in which motions are held are not 11pm-6am for the majority of members. </a:t>
            </a:r>
            <a:endParaRPr lang="en-GB" sz="1050" b="0" dirty="0"/>
          </a:p>
          <a:p>
            <a:r>
              <a:rPr lang="en-GB" sz="1050" b="0" dirty="0"/>
              <a:t>========== </a:t>
            </a:r>
          </a:p>
        </p:txBody>
      </p:sp>
      <p:sp>
        <p:nvSpPr>
          <p:cNvPr id="4" name="Slide Number Placeholder 3">
            <a:extLst>
              <a:ext uri="{FF2B5EF4-FFF2-40B4-BE49-F238E27FC236}">
                <a16:creationId xmlns:a16="http://schemas.microsoft.com/office/drawing/2014/main" id="{A4AC28CF-9E01-174F-8346-277C3E2BFB4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977C37D3-D45E-8441-87C4-480D2C8F4277}"/>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5B810C93-690B-454C-9E12-9B4839AE0612}"/>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5744656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Call Meeting to Order</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1909618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Approval of Agenda</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8740677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2702-E3C7-4F4A-8AF6-72C1B41B11C4}"/>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284781B8-05C3-2A41-9D95-31E0F3BAA919}"/>
              </a:ext>
            </a:extLst>
          </p:cNvPr>
          <p:cNvSpPr>
            <a:spLocks noGrp="1"/>
          </p:cNvSpPr>
          <p:nvPr>
            <p:ph idx="1"/>
          </p:nvPr>
        </p:nvSpPr>
        <p:spPr>
          <a:xfrm>
            <a:off x="685801" y="1275606"/>
            <a:ext cx="7558607" cy="3084910"/>
          </a:xfrm>
        </p:spPr>
        <p:txBody>
          <a:bodyPr/>
          <a:lstStyle/>
          <a:p>
            <a:pPr>
              <a:buFont typeface="Arial" panose="020B0604020202020204" pitchFamily="34" charset="0"/>
              <a:buChar char="•"/>
            </a:pPr>
            <a:r>
              <a:rPr lang="en-US" sz="1200" dirty="0"/>
              <a:t>Call Meeting to order</a:t>
            </a:r>
          </a:p>
          <a:p>
            <a:pPr>
              <a:buFont typeface="Arial" panose="020B0604020202020204" pitchFamily="34" charset="0"/>
              <a:buChar char="•"/>
            </a:pPr>
            <a:r>
              <a:rPr lang="en-US" sz="1200" dirty="0"/>
              <a:t>Approval of agenda</a:t>
            </a:r>
          </a:p>
          <a:p>
            <a:pPr>
              <a:buFont typeface="Arial" panose="020B0604020202020204" pitchFamily="34" charset="0"/>
              <a:buChar char="•"/>
            </a:pPr>
            <a:r>
              <a:rPr lang="en-US" sz="1200" dirty="0"/>
              <a:t>Review Patent Policy &amp; Call for Essential Patents</a:t>
            </a:r>
          </a:p>
          <a:p>
            <a:pPr>
              <a:buFont typeface="Arial" panose="020B0604020202020204" pitchFamily="34" charset="0"/>
              <a:buChar char="•"/>
            </a:pPr>
            <a:r>
              <a:rPr lang="en-US" sz="1200" dirty="0"/>
              <a:t>Review of IEEE copyright policy</a:t>
            </a:r>
          </a:p>
          <a:p>
            <a:pPr>
              <a:buFont typeface="Arial" panose="020B0604020202020204" pitchFamily="34" charset="0"/>
              <a:buChar char="•"/>
            </a:pPr>
            <a:r>
              <a:rPr lang="en-US" sz="1200" dirty="0"/>
              <a:t>Attendance – IMAT</a:t>
            </a:r>
          </a:p>
          <a:p>
            <a:pPr>
              <a:buFont typeface="Arial" panose="020B0604020202020204" pitchFamily="34" charset="0"/>
              <a:buChar char="•"/>
            </a:pPr>
            <a:r>
              <a:rPr lang="en-US" sz="1200" dirty="0"/>
              <a:t>Motions</a:t>
            </a:r>
          </a:p>
          <a:p>
            <a:pPr>
              <a:buFont typeface="Arial" panose="020B0604020202020204" pitchFamily="34" charset="0"/>
              <a:buChar char="•"/>
            </a:pPr>
            <a:r>
              <a:rPr lang="en-US" sz="1200" dirty="0"/>
              <a:t>Editor’s report</a:t>
            </a:r>
          </a:p>
          <a:p>
            <a:pPr>
              <a:buFont typeface="Arial" panose="020B0604020202020204" pitchFamily="34" charset="0"/>
              <a:buChar char="•"/>
            </a:pPr>
            <a:r>
              <a:rPr lang="en-US" sz="1200" strike="sngStrike" dirty="0"/>
              <a:t>Status Comment Assignment &amp; Resolution</a:t>
            </a:r>
          </a:p>
          <a:p>
            <a:pPr>
              <a:buFont typeface="Arial" panose="020B0604020202020204" pitchFamily="34" charset="0"/>
              <a:buChar char="•"/>
            </a:pPr>
            <a:r>
              <a:rPr lang="en-US" sz="1200" strike="sngStrike" dirty="0"/>
              <a:t>Plan for upcoming </a:t>
            </a:r>
            <a:r>
              <a:rPr lang="en-US" sz="1200" strike="sngStrike" dirty="0" err="1"/>
              <a:t>telcos</a:t>
            </a:r>
            <a:endParaRPr lang="en-US" sz="1200" strike="sngStrike" dirty="0"/>
          </a:p>
          <a:p>
            <a:pPr>
              <a:buFont typeface="Arial" panose="020B0604020202020204" pitchFamily="34" charset="0"/>
              <a:buChar char="•"/>
            </a:pPr>
            <a:r>
              <a:rPr lang="en-US" sz="1200" dirty="0"/>
              <a:t>Submissions (see next slide)</a:t>
            </a:r>
          </a:p>
          <a:p>
            <a:pPr>
              <a:buFont typeface="Arial" panose="020B0604020202020204" pitchFamily="34" charset="0"/>
              <a:buChar char="•"/>
            </a:pPr>
            <a:r>
              <a:rPr lang="en-US" sz="1200" dirty="0"/>
              <a:t>AOB</a:t>
            </a:r>
          </a:p>
          <a:p>
            <a:pPr>
              <a:buFont typeface="Arial" panose="020B0604020202020204" pitchFamily="34" charset="0"/>
              <a:buChar char="•"/>
            </a:pPr>
            <a:r>
              <a:rPr lang="en-US" sz="1200" dirty="0"/>
              <a:t>Adjourn</a:t>
            </a:r>
          </a:p>
        </p:txBody>
      </p:sp>
      <p:sp>
        <p:nvSpPr>
          <p:cNvPr id="4" name="Slide Number Placeholder 3">
            <a:extLst>
              <a:ext uri="{FF2B5EF4-FFF2-40B4-BE49-F238E27FC236}">
                <a16:creationId xmlns:a16="http://schemas.microsoft.com/office/drawing/2014/main" id="{C1917D17-9995-A843-BBB2-AEA7DB67828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8ADBD77-E17E-A34E-BB56-007C2A217E3D}"/>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83AB7CBF-8217-0C43-BBD6-6C99E6337EAF}"/>
              </a:ext>
            </a:extLst>
          </p:cNvPr>
          <p:cNvSpPr>
            <a:spLocks noGrp="1"/>
          </p:cNvSpPr>
          <p:nvPr>
            <p:ph type="dt" idx="15"/>
          </p:nvPr>
        </p:nvSpPr>
        <p:spPr/>
        <p:txBody>
          <a:bodyPr/>
          <a:lstStyle/>
          <a:p>
            <a:r>
              <a:rPr lang="en-GB"/>
              <a:t>April 2021</a:t>
            </a:r>
            <a:endParaRPr lang="en-GB" dirty="0"/>
          </a:p>
        </p:txBody>
      </p:sp>
    </p:spTree>
    <p:extLst>
      <p:ext uri="{BB962C8B-B14F-4D97-AF65-F5344CB8AC3E}">
        <p14:creationId xmlns:p14="http://schemas.microsoft.com/office/powerpoint/2010/main" val="28837591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9CF671-3D29-FA48-B777-D4F63AAF2ACD}"/>
              </a:ext>
            </a:extLst>
          </p:cNvPr>
          <p:cNvSpPr>
            <a:spLocks noGrp="1"/>
          </p:cNvSpPr>
          <p:nvPr>
            <p:ph type="title"/>
          </p:nvPr>
        </p:nvSpPr>
        <p:spPr/>
        <p:txBody>
          <a:bodyPr/>
          <a:lstStyle/>
          <a:p>
            <a:r>
              <a:rPr lang="en-US" dirty="0"/>
              <a:t>List of Submission</a:t>
            </a:r>
          </a:p>
        </p:txBody>
      </p:sp>
      <p:sp>
        <p:nvSpPr>
          <p:cNvPr id="4" name="Slide Number Placeholder 3">
            <a:extLst>
              <a:ext uri="{FF2B5EF4-FFF2-40B4-BE49-F238E27FC236}">
                <a16:creationId xmlns:a16="http://schemas.microsoft.com/office/drawing/2014/main" id="{C3D3515D-65B1-1545-8A3D-0FC0DDD992D5}"/>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3983220-3BD0-E241-8871-1662F62B2C64}"/>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3B585D14-CEE9-2546-81F0-9C9257C0EACB}"/>
              </a:ext>
            </a:extLst>
          </p:cNvPr>
          <p:cNvSpPr>
            <a:spLocks noGrp="1"/>
          </p:cNvSpPr>
          <p:nvPr>
            <p:ph type="dt" idx="15"/>
          </p:nvPr>
        </p:nvSpPr>
        <p:spPr/>
        <p:txBody>
          <a:bodyPr/>
          <a:lstStyle/>
          <a:p>
            <a:r>
              <a:rPr lang="en-GB"/>
              <a:t>April 2021</a:t>
            </a:r>
            <a:endParaRPr lang="en-GB" dirty="0"/>
          </a:p>
        </p:txBody>
      </p:sp>
      <p:sp>
        <p:nvSpPr>
          <p:cNvPr id="3" name="TextBox 2">
            <a:extLst>
              <a:ext uri="{FF2B5EF4-FFF2-40B4-BE49-F238E27FC236}">
                <a16:creationId xmlns:a16="http://schemas.microsoft.com/office/drawing/2014/main" id="{7CBEF192-30E9-C74D-B6C6-23BAEBCDD1BE}"/>
              </a:ext>
            </a:extLst>
          </p:cNvPr>
          <p:cNvSpPr txBox="1"/>
          <p:nvPr/>
        </p:nvSpPr>
        <p:spPr>
          <a:xfrm>
            <a:off x="1258839" y="3743721"/>
            <a:ext cx="6624736" cy="523220"/>
          </a:xfrm>
          <a:prstGeom prst="rect">
            <a:avLst/>
          </a:prstGeom>
          <a:noFill/>
        </p:spPr>
        <p:txBody>
          <a:bodyPr wrap="square" rtlCol="0">
            <a:spAutoFit/>
          </a:bodyPr>
          <a:lstStyle/>
          <a:p>
            <a:r>
              <a:rPr lang="en-US" sz="1400" dirty="0">
                <a:solidFill>
                  <a:schemeClr val="tx1"/>
                </a:solidFill>
              </a:rPr>
              <a:t>Note – please check if any additional submissions should be scheduled, also in view of the upcoming plenary meeting.</a:t>
            </a:r>
          </a:p>
        </p:txBody>
      </p:sp>
      <p:graphicFrame>
        <p:nvGraphicFramePr>
          <p:cNvPr id="7" name="Table 6">
            <a:extLst>
              <a:ext uri="{FF2B5EF4-FFF2-40B4-BE49-F238E27FC236}">
                <a16:creationId xmlns:a16="http://schemas.microsoft.com/office/drawing/2014/main" id="{6D32D2F7-C7D4-0341-B903-CAA4E7DADCE8}"/>
              </a:ext>
            </a:extLst>
          </p:cNvPr>
          <p:cNvGraphicFramePr>
            <a:graphicFrameLocks noGrp="1"/>
          </p:cNvGraphicFramePr>
          <p:nvPr>
            <p:extLst>
              <p:ext uri="{D42A27DB-BD31-4B8C-83A1-F6EECF244321}">
                <p14:modId xmlns:p14="http://schemas.microsoft.com/office/powerpoint/2010/main" val="722410532"/>
              </p:ext>
            </p:extLst>
          </p:nvPr>
        </p:nvGraphicFramePr>
        <p:xfrm>
          <a:off x="882650" y="2076450"/>
          <a:ext cx="7378700" cy="990600"/>
        </p:xfrm>
        <a:graphic>
          <a:graphicData uri="http://schemas.openxmlformats.org/drawingml/2006/table">
            <a:tbl>
              <a:tblPr>
                <a:tableStyleId>{5C22544A-7EE6-4342-B048-85BDC9FD1C3A}</a:tableStyleId>
              </a:tblPr>
              <a:tblGrid>
                <a:gridCol w="953046">
                  <a:extLst>
                    <a:ext uri="{9D8B030D-6E8A-4147-A177-3AD203B41FA5}">
                      <a16:colId xmlns:a16="http://schemas.microsoft.com/office/drawing/2014/main" val="2019082602"/>
                    </a:ext>
                  </a:extLst>
                </a:gridCol>
                <a:gridCol w="888454">
                  <a:extLst>
                    <a:ext uri="{9D8B030D-6E8A-4147-A177-3AD203B41FA5}">
                      <a16:colId xmlns:a16="http://schemas.microsoft.com/office/drawing/2014/main" val="548426860"/>
                    </a:ext>
                  </a:extLst>
                </a:gridCol>
                <a:gridCol w="431800">
                  <a:extLst>
                    <a:ext uri="{9D8B030D-6E8A-4147-A177-3AD203B41FA5}">
                      <a16:colId xmlns:a16="http://schemas.microsoft.com/office/drawing/2014/main" val="1453272135"/>
                    </a:ext>
                  </a:extLst>
                </a:gridCol>
                <a:gridCol w="431800">
                  <a:extLst>
                    <a:ext uri="{9D8B030D-6E8A-4147-A177-3AD203B41FA5}">
                      <a16:colId xmlns:a16="http://schemas.microsoft.com/office/drawing/2014/main" val="310648981"/>
                    </a:ext>
                  </a:extLst>
                </a:gridCol>
                <a:gridCol w="2336800">
                  <a:extLst>
                    <a:ext uri="{9D8B030D-6E8A-4147-A177-3AD203B41FA5}">
                      <a16:colId xmlns:a16="http://schemas.microsoft.com/office/drawing/2014/main" val="877057212"/>
                    </a:ext>
                  </a:extLst>
                </a:gridCol>
                <a:gridCol w="2336800">
                  <a:extLst>
                    <a:ext uri="{9D8B030D-6E8A-4147-A177-3AD203B41FA5}">
                      <a16:colId xmlns:a16="http://schemas.microsoft.com/office/drawing/2014/main" val="2250635680"/>
                    </a:ext>
                  </a:extLst>
                </a:gridCol>
              </a:tblGrid>
              <a:tr h="165100">
                <a:tc>
                  <a:txBody>
                    <a:bodyPr/>
                    <a:lstStyle/>
                    <a:p>
                      <a:pPr algn="l" fontAlgn="b"/>
                      <a:r>
                        <a:rPr lang="en-GB" sz="1000" u="none" strike="noStrike">
                          <a:effectLst/>
                        </a:rPr>
                        <a:t>Discussion Order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Year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DCN</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Rev</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Title</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Author (Affiliation)</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285716884"/>
                  </a:ext>
                </a:extLst>
              </a:tr>
              <a:tr h="165100">
                <a:tc>
                  <a:txBody>
                    <a:bodyPr/>
                    <a:lstStyle/>
                    <a:p>
                      <a:pPr algn="r" fontAlgn="b"/>
                      <a:r>
                        <a:rPr lang="en-GB" sz="1000" u="none" strike="noStrike">
                          <a:effectLst/>
                        </a:rPr>
                        <a:t>10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661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CR_1091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2011601011"/>
                  </a:ext>
                </a:extLst>
              </a:tr>
              <a:tr h="165100">
                <a:tc>
                  <a:txBody>
                    <a:bodyPr/>
                    <a:lstStyle/>
                    <a:p>
                      <a:pPr algn="r" fontAlgn="b"/>
                      <a:r>
                        <a:rPr lang="en-GB" sz="1000" u="none" strike="noStrike">
                          <a:effectLst/>
                        </a:rPr>
                        <a:t>11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581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Conflict_1091_1451</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Antonio de la Oliva (InterDigital, UC3M)</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3638371383"/>
                  </a:ext>
                </a:extLst>
              </a:tr>
              <a:tr h="165100">
                <a:tc>
                  <a:txBody>
                    <a:bodyPr/>
                    <a:lstStyle/>
                    <a:p>
                      <a:pPr algn="r" fontAlgn="b"/>
                      <a:r>
                        <a:rPr lang="en-GB" sz="1000" u="none" strike="noStrike">
                          <a:effectLst/>
                        </a:rPr>
                        <a:t>20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proposed spec text for CR</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514732208"/>
                  </a:ext>
                </a:extLst>
              </a:tr>
              <a:tr h="165100">
                <a:tc>
                  <a:txBody>
                    <a:bodyPr/>
                    <a:lstStyle/>
                    <a:p>
                      <a:pPr algn="r" fontAlgn="b"/>
                      <a:r>
                        <a:rPr lang="en-GB" sz="1000" u="none" strike="noStrike">
                          <a:effectLst/>
                        </a:rPr>
                        <a:t>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94</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CR for Misc. CIDs</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Xiaofei WANG (InterDigital)</a:t>
                      </a:r>
                      <a:endParaRPr lang="en-GB" sz="1000" b="0" i="0" u="none" strike="noStrike">
                        <a:effectLst/>
                        <a:latin typeface="Arial" panose="020B0604020202020204" pitchFamily="34" charset="0"/>
                      </a:endParaRPr>
                    </a:p>
                  </a:txBody>
                  <a:tcPr marL="9525" marR="9525" marT="9525" marB="0" anchor="b"/>
                </a:tc>
                <a:extLst>
                  <a:ext uri="{0D108BD9-81ED-4DB2-BD59-A6C34878D82A}">
                    <a16:rowId xmlns:a16="http://schemas.microsoft.com/office/drawing/2014/main" val="4047133037"/>
                  </a:ext>
                </a:extLst>
              </a:tr>
              <a:tr h="165100">
                <a:tc>
                  <a:txBody>
                    <a:bodyPr/>
                    <a:lstStyle/>
                    <a:p>
                      <a:pPr algn="r" fontAlgn="b"/>
                      <a:r>
                        <a:rPr lang="en-GB" sz="1000" u="none" strike="noStrike">
                          <a:effectLst/>
                        </a:rPr>
                        <a:t>30</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2021</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579</a:t>
                      </a:r>
                      <a:endParaRPr lang="en-GB" sz="1000" b="0" i="0" u="none" strike="noStrike">
                        <a:effectLst/>
                        <a:latin typeface="Arial" panose="020B0604020202020204" pitchFamily="34" charset="0"/>
                      </a:endParaRPr>
                    </a:p>
                  </a:txBody>
                  <a:tcPr marL="9525" marR="9525" marT="9525" marB="0" anchor="b"/>
                </a:tc>
                <a:tc>
                  <a:txBody>
                    <a:bodyPr/>
                    <a:lstStyle/>
                    <a:p>
                      <a:pPr algn="r" fontAlgn="b"/>
                      <a:r>
                        <a:rPr lang="en-GB" sz="1000" u="none" strike="noStrike">
                          <a:effectLst/>
                        </a:rPr>
                        <a:t>0</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a:effectLst/>
                        </a:rPr>
                        <a:t>Resolutions for Clause 9</a:t>
                      </a:r>
                      <a:endParaRPr lang="en-GB" sz="1000" b="0" i="0" u="none" strike="noStrike">
                        <a:effectLst/>
                        <a:latin typeface="Arial" panose="020B0604020202020204" pitchFamily="34" charset="0"/>
                      </a:endParaRPr>
                    </a:p>
                  </a:txBody>
                  <a:tcPr marL="9525" marR="9525" marT="9525" marB="0" anchor="b"/>
                </a:tc>
                <a:tc>
                  <a:txBody>
                    <a:bodyPr/>
                    <a:lstStyle/>
                    <a:p>
                      <a:pPr algn="l" fontAlgn="b"/>
                      <a:r>
                        <a:rPr lang="en-GB" sz="1000" u="none" strike="noStrike" dirty="0">
                          <a:effectLst/>
                        </a:rPr>
                        <a:t>Hitoshi Morioka (SRC Software)</a:t>
                      </a:r>
                      <a:endParaRPr lang="en-GB" sz="1000" b="0" i="0" u="none" strike="noStrike" dirty="0">
                        <a:effectLst/>
                        <a:latin typeface="Arial" panose="020B0604020202020204" pitchFamily="34" charset="0"/>
                      </a:endParaRPr>
                    </a:p>
                  </a:txBody>
                  <a:tcPr marL="9525" marR="9525" marT="9525" marB="0" anchor="b"/>
                </a:tc>
                <a:extLst>
                  <a:ext uri="{0D108BD9-81ED-4DB2-BD59-A6C34878D82A}">
                    <a16:rowId xmlns:a16="http://schemas.microsoft.com/office/drawing/2014/main" val="2916701800"/>
                  </a:ext>
                </a:extLst>
              </a:tr>
            </a:tbl>
          </a:graphicData>
        </a:graphic>
      </p:graphicFrame>
    </p:spTree>
    <p:extLst>
      <p:ext uri="{BB962C8B-B14F-4D97-AF65-F5344CB8AC3E}">
        <p14:creationId xmlns:p14="http://schemas.microsoft.com/office/powerpoint/2010/main" val="23871186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April 2021</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April 2021</a:t>
            </a:r>
            <a:endParaRPr lang="en-GB" dirty="0"/>
          </a:p>
        </p:txBody>
      </p:sp>
      <p:sp>
        <p:nvSpPr>
          <p:cNvPr id="7" name="Inhaltsplatzhalter 6"/>
          <p:cNvSpPr>
            <a:spLocks noGrp="1"/>
          </p:cNvSpPr>
          <p:nvPr>
            <p:ph idx="1"/>
          </p:nvPr>
        </p:nvSpPr>
        <p:spPr>
          <a:xfrm>
            <a:off x="1657350" y="1428750"/>
            <a:ext cx="5828110" cy="3084910"/>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1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BCS-Chair-Slides-Template" id="{51FA7C93-C383-8140-BC29-7926CB249653}" vid="{769C333E-A81E-2247-A3ED-6291431D82D5}"/>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3731</TotalTime>
  <Words>2639</Words>
  <Application>Microsoft Macintosh PowerPoint</Application>
  <PresentationFormat>On-screen Show (16:9)</PresentationFormat>
  <Paragraphs>333</Paragraphs>
  <Slides>32</Slides>
  <Notes>2</Notes>
  <HiddenSlides>5</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8" baseType="lpstr">
      <vt:lpstr>Arial</vt:lpstr>
      <vt:lpstr>Calibri</vt:lpstr>
      <vt:lpstr>Monotype Sorts</vt:lpstr>
      <vt:lpstr>Times New Roman</vt:lpstr>
      <vt:lpstr>802-11-BCS-Chair-Slides-Template</vt:lpstr>
      <vt:lpstr>Document</vt:lpstr>
      <vt:lpstr>Agenda TGbc Telco April 13, 2021</vt:lpstr>
      <vt:lpstr>Abstract</vt:lpstr>
      <vt:lpstr>Dial-in Information</vt:lpstr>
      <vt:lpstr>Call Meeting to Order</vt:lpstr>
      <vt:lpstr>Approval of Agenda</vt:lpstr>
      <vt:lpstr>Agenda</vt:lpstr>
      <vt:lpstr>List of Submission</vt:lpstr>
      <vt:lpstr>PowerPoint Presentation</vt:lpstr>
      <vt:lpstr>Participants have a duty to inform the IEEE</vt:lpstr>
      <vt:lpstr>Other Guidelines for IEEE WG Meetings</vt:lpstr>
      <vt:lpstr>Patent-related information</vt:lpstr>
      <vt:lpstr>Resources – URLs</vt:lpstr>
      <vt:lpstr>Ways to inform IEEE</vt:lpstr>
      <vt:lpstr>Participation in IEEE 802 Meetings</vt:lpstr>
      <vt:lpstr>IEEE Copyright Policy</vt:lpstr>
      <vt:lpstr>IEEE Copyright Policy (additional recourses)</vt:lpstr>
      <vt:lpstr>Motions</vt:lpstr>
      <vt:lpstr>Editor’s Report</vt:lpstr>
      <vt:lpstr>Status D1.02</vt:lpstr>
      <vt:lpstr>Status Comment Assignment &amp; Resolution</vt:lpstr>
      <vt:lpstr>Status on comment assignment</vt:lpstr>
      <vt:lpstr>Plan for upcoming telcos</vt:lpstr>
      <vt:lpstr>Suggested Plan for April 6 -- 20</vt:lpstr>
      <vt:lpstr>Suggested Plan for CID discussion</vt:lpstr>
      <vt:lpstr>Submissions</vt:lpstr>
      <vt:lpstr>AOB</vt:lpstr>
      <vt:lpstr>Adjourn</vt:lpstr>
      <vt:lpstr>Timeline</vt:lpstr>
      <vt:lpstr>Current TGbc Schedule</vt:lpstr>
      <vt:lpstr>PowerPoint Presentation</vt:lpstr>
      <vt:lpstr>Permission for Motions (information item) </vt:lpstr>
      <vt:lpstr>Rule change (per WG Chair announcement)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2021-04-13 TGbc Telco Agenda</dc:title>
  <dc:subject/>
  <dc:creator>Marc Emmelmann</dc:creator>
  <cp:keywords/>
  <dc:description/>
  <cp:lastModifiedBy>Emmelmann, Marc</cp:lastModifiedBy>
  <cp:revision>216</cp:revision>
  <cp:lastPrinted>1601-01-01T00:00:00Z</cp:lastPrinted>
  <dcterms:created xsi:type="dcterms:W3CDTF">2020-02-25T15:01:23Z</dcterms:created>
  <dcterms:modified xsi:type="dcterms:W3CDTF">2021-04-13T08:30:34Z</dcterms:modified>
  <cp:category/>
</cp:coreProperties>
</file>