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7" r:id="rId3"/>
    <p:sldId id="257" r:id="rId4"/>
    <p:sldId id="301" r:id="rId5"/>
    <p:sldId id="282" r:id="rId6"/>
    <p:sldId id="320" r:id="rId7"/>
    <p:sldId id="321" r:id="rId8"/>
    <p:sldId id="326" r:id="rId9"/>
    <p:sldId id="323" r:id="rId10"/>
    <p:sldId id="322" r:id="rId11"/>
    <p:sldId id="324" r:id="rId12"/>
    <p:sldId id="273" r:id="rId13"/>
    <p:sldId id="274" r:id="rId14"/>
    <p:sldId id="30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ngmeihong" initials="z" lastIdx="1" clrIdx="0">
    <p:extLst>
      <p:ext uri="{19B8F6BF-5375-455C-9EA6-DF929625EA0E}">
        <p15:presenceInfo xmlns:p15="http://schemas.microsoft.com/office/powerpoint/2012/main" userId="S-1-5-21-147214757-305610072-1517763936-63734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AD4105"/>
    <a:srgbClr val="921D9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2157" autoAdjust="0"/>
  </p:normalViewPr>
  <p:slideViewPr>
    <p:cSldViewPr>
      <p:cViewPr>
        <p:scale>
          <a:sx n="75" d="100"/>
          <a:sy n="75" d="100"/>
        </p:scale>
        <p:origin x="2478" y="7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53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26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6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5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16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45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86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24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1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5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802.11-21/0660r0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4706" y="638492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ui Du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3265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ay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2021</a:t>
            </a:r>
          </a:p>
        </p:txBody>
      </p:sp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9592" y="685800"/>
            <a:ext cx="749829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Truncate</a:t>
            </a:r>
            <a:r>
              <a:rPr lang="en-US" altLang="zh-CN" sz="2800" dirty="0" smtClean="0"/>
              <a:t>d</a:t>
            </a:r>
            <a:r>
              <a:rPr lang="en-US" sz="2800" dirty="0" smtClean="0"/>
              <a:t> Power Delay Profile(TPDP)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2021-05-11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237062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48063"/>
              </p:ext>
            </p:extLst>
          </p:nvPr>
        </p:nvGraphicFramePr>
        <p:xfrm>
          <a:off x="777889" y="2853293"/>
          <a:ext cx="7620000" cy="180362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y.du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altLang="zh-CN" sz="1200" i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i="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Kai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P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in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Tan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4. Experimental Validation(2)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3337142"/>
            <a:ext cx="7344816" cy="51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indent="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The left figure shows the phase rotation of the finger during the movement, and the right figure shows the trajectory of the finger in a 2D coordinate system.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907704" y="1574722"/>
            <a:ext cx="5400600" cy="1938499"/>
            <a:chOff x="1861937" y="1484784"/>
            <a:chExt cx="5400600" cy="1938499"/>
          </a:xfrm>
        </p:grpSpPr>
        <p:sp>
          <p:nvSpPr>
            <p:cNvPr id="23" name="文本框 22"/>
            <p:cNvSpPr txBox="1"/>
            <p:nvPr/>
          </p:nvSpPr>
          <p:spPr>
            <a:xfrm>
              <a:off x="1861937" y="3146284"/>
              <a:ext cx="28101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Phased rotation of the finger 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067072" y="1484784"/>
              <a:ext cx="5195465" cy="1938499"/>
              <a:chOff x="2067072" y="1484784"/>
              <a:chExt cx="5195465" cy="1938499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2067072" y="1484784"/>
                <a:ext cx="4927872" cy="1800000"/>
                <a:chOff x="2067072" y="1484784"/>
                <a:chExt cx="4927872" cy="1800000"/>
              </a:xfrm>
            </p:grpSpPr>
            <p:pic>
              <p:nvPicPr>
                <p:cNvPr id="17" name="图片 16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591396" y="1484784"/>
                  <a:ext cx="2403548" cy="1800000"/>
                </a:xfrm>
                <a:prstGeom prst="rect">
                  <a:avLst/>
                </a:prstGeom>
              </p:spPr>
            </p:pic>
            <p:pic>
              <p:nvPicPr>
                <p:cNvPr id="19" name="图片 18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67072" y="1484784"/>
                  <a:ext cx="2403548" cy="1800000"/>
                </a:xfrm>
                <a:prstGeom prst="rect">
                  <a:avLst/>
                </a:prstGeom>
              </p:spPr>
            </p:pic>
          </p:grpSp>
          <p:sp>
            <p:nvSpPr>
              <p:cNvPr id="24" name="文本框 23"/>
              <p:cNvSpPr txBox="1"/>
              <p:nvPr/>
            </p:nvSpPr>
            <p:spPr>
              <a:xfrm>
                <a:off x="4452352" y="3146284"/>
                <a:ext cx="281018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 smtClean="0">
                    <a:solidFill>
                      <a:schemeClr val="tx1"/>
                    </a:solidFill>
                  </a:rPr>
                  <a:t>Trajectory of the finger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1907704" y="4068505"/>
            <a:ext cx="5330465" cy="1938499"/>
            <a:chOff x="1861937" y="3826442"/>
            <a:chExt cx="5330465" cy="1938499"/>
          </a:xfrm>
        </p:grpSpPr>
        <p:grpSp>
          <p:nvGrpSpPr>
            <p:cNvPr id="25" name="组合 24"/>
            <p:cNvGrpSpPr/>
            <p:nvPr/>
          </p:nvGrpSpPr>
          <p:grpSpPr>
            <a:xfrm>
              <a:off x="2067072" y="3826442"/>
              <a:ext cx="4922011" cy="1800000"/>
              <a:chOff x="2067072" y="3826442"/>
              <a:chExt cx="4922011" cy="1800000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67072" y="3826442"/>
                <a:ext cx="2403548" cy="1800000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85535" y="3826442"/>
                <a:ext cx="2403548" cy="1800000"/>
              </a:xfrm>
              <a:prstGeom prst="rect">
                <a:avLst/>
              </a:prstGeom>
            </p:spPr>
          </p:pic>
        </p:grpSp>
        <p:sp>
          <p:nvSpPr>
            <p:cNvPr id="27" name="文本框 26"/>
            <p:cNvSpPr txBox="1"/>
            <p:nvPr/>
          </p:nvSpPr>
          <p:spPr>
            <a:xfrm>
              <a:off x="1861937" y="5487942"/>
              <a:ext cx="28101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Phased rotation of the finger 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4382217" y="5487942"/>
              <a:ext cx="28101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Trajectory of the finger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899592" y="5871973"/>
            <a:ext cx="7344816" cy="51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indent="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The left figure shows the phase rotation of the finger during the movement, and the right figure shows the trajectory of the finger in a 2D coordinate system.</a:t>
            </a:r>
          </a:p>
        </p:txBody>
      </p:sp>
      <p:sp>
        <p:nvSpPr>
          <p:cNvPr id="29" name="圆角矩形 28"/>
          <p:cNvSpPr/>
          <p:nvPr/>
        </p:nvSpPr>
        <p:spPr bwMode="auto">
          <a:xfrm>
            <a:off x="179512" y="1484784"/>
            <a:ext cx="8712968" cy="2448272"/>
          </a:xfrm>
          <a:prstGeom prst="roundRect">
            <a:avLst>
              <a:gd name="adj" fmla="val 3851"/>
            </a:avLst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圆角矩形 31"/>
          <p:cNvSpPr/>
          <p:nvPr/>
        </p:nvSpPr>
        <p:spPr bwMode="auto">
          <a:xfrm>
            <a:off x="179512" y="4006661"/>
            <a:ext cx="8712968" cy="2448272"/>
          </a:xfrm>
          <a:prstGeom prst="roundRect">
            <a:avLst>
              <a:gd name="adj" fmla="val 385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89740" y="1544638"/>
            <a:ext cx="2002313" cy="909773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Result based on Raw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CSI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(242 subcarriers/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/>
              <a:t>242 complex values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 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189740" y="4068505"/>
            <a:ext cx="2022770" cy="909773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Result with the first PDP complex value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(1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complex value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660232" y="4472366"/>
            <a:ext cx="2232248" cy="1103599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Equivalent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performance has been achieved with single(the first) complex value from PDP! 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75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5. Comparison of different measurement result types</a:t>
            </a:r>
            <a:endParaRPr lang="en-GB" altLang="zh-CN" sz="3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13913"/>
              </p:ext>
            </p:extLst>
          </p:nvPr>
        </p:nvGraphicFramePr>
        <p:xfrm>
          <a:off x="107504" y="2036638"/>
          <a:ext cx="8856984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980220"/>
                <a:gridCol w="2214246"/>
                <a:gridCol w="2214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Types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frequency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Description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CSI matrix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Sub 7GHz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Raw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CSI data.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No loss of CFR information.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Large overhead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Compressed CSI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Sub 7GHz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Givens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rotation of V matrix based on the SVD of CSI matrix.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Small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transmission  overhead.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Loss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of sensing information.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Beam SNR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60 GHz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SNR of the PPDU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at teach individual angle sector.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Smallest transmission overhead (SNR value per beam sector).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Mid grained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information.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TPDP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Sub 7GHz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delay profile of the channel.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Small transmission overhead.</a:t>
                      </a:r>
                    </a:p>
                    <a:p>
                      <a:pPr algn="l"/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2. No loss of information.</a:t>
                      </a:r>
                    </a:p>
                    <a:p>
                      <a:pPr algn="l"/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3. Small computation burden (IFFT).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225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6. Summary 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799" y="2132856"/>
            <a:ext cx="7858125" cy="3810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In this presentation, </a:t>
            </a:r>
            <a:r>
              <a:rPr lang="en-US" altLang="zh-CN" sz="2000" b="1" dirty="0">
                <a:latin typeface="Times New Roman"/>
                <a:ea typeface="Times New Roman"/>
                <a:cs typeface="Times New Roman"/>
              </a:rPr>
              <a:t>a new WLAN sensing measurement result type (TPDP) </a:t>
            </a: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is proposed and discussed.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The TPDP is processed with two steps: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Calculating the PDP(time domain) from CSI (frequency domain) through IFT(usually, IFFT) 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Reporting the first few complex values (corresponding to the range of interest) of the entire PDP.</a:t>
            </a:r>
          </a:p>
          <a:p>
            <a:pPr marL="685800">
              <a:buFont typeface="Wingdings" panose="05000000000000000000" pitchFamily="2" charset="2"/>
              <a:buChar char="Ø"/>
            </a:pP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Experimental validation is conducted to shown the performance of the proposed </a:t>
            </a: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TPDP.</a:t>
            </a: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GB" altLang="zh-CN" sz="24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336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r-FR" altLang="zh-CN" dirty="0" smtClean="0"/>
              <a:t>Reference</a:t>
            </a:r>
            <a:r>
              <a:rPr lang="en-US" altLang="zh-CN" dirty="0" smtClean="0"/>
              <a:t>s</a:t>
            </a:r>
            <a:endParaRPr lang="en-GB" altLang="zh-CN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685799" y="2132856"/>
            <a:ext cx="7924801" cy="3734544"/>
          </a:xfrm>
        </p:spPr>
        <p:txBody>
          <a:bodyPr/>
          <a:lstStyle/>
          <a:p>
            <a:pPr marL="0" indent="0" latinLnBrk="1">
              <a:buNone/>
            </a:pPr>
            <a:r>
              <a:rPr lang="en-US" altLang="zh-CN" sz="1800" dirty="0" smtClean="0"/>
              <a:t>[1] </a:t>
            </a:r>
            <a:r>
              <a:rPr lang="en-US" altLang="zh-CN" sz="1800" dirty="0"/>
              <a:t>11-21-0035-00-00bf-definitions-and-scenarios-of-the-wlan-sensing.pptx</a:t>
            </a:r>
            <a:endParaRPr lang="en-US" altLang="zh-CN" sz="1800" dirty="0" smtClean="0"/>
          </a:p>
          <a:p>
            <a:pPr marL="0" indent="0" latinLnBrk="1">
              <a:buNone/>
            </a:pPr>
            <a:r>
              <a:rPr lang="en-US" altLang="zh-CN" sz="1800" dirty="0" smtClean="0"/>
              <a:t>[2</a:t>
            </a:r>
            <a:r>
              <a:rPr lang="en-US" altLang="zh-CN" sz="1800" dirty="0"/>
              <a:t>] 11-21-0147-03-00bf-definitions-and-scenarios-of-the-wlan-sensing-follow-ups.pptx</a:t>
            </a:r>
            <a:endParaRPr lang="en-US" altLang="zh-CN" sz="1800" dirty="0" smtClean="0"/>
          </a:p>
          <a:p>
            <a:pPr marL="0" indent="0" latinLnBrk="1">
              <a:buNone/>
            </a:pPr>
            <a:r>
              <a:rPr lang="en-US" altLang="zh-CN" sz="1800" dirty="0"/>
              <a:t>[3] </a:t>
            </a:r>
            <a:r>
              <a:rPr lang="en-US" altLang="zh-CN" sz="1800" dirty="0" smtClean="0"/>
              <a:t>11-21-0357-01-00bf-discussion-of-sensing-measurement-result-types.pptx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</a:t>
            </a:r>
            <a:r>
              <a:rPr lang="en-US" altLang="zh-CN" sz="1800" dirty="0"/>
              <a:t>4] </a:t>
            </a:r>
            <a:r>
              <a:rPr lang="en-US" altLang="zh-CN" sz="1800" dirty="0" smtClean="0"/>
              <a:t>11-20-1741-01-00bf-feasibility-study-of-human-pose-and-occupancy-classification-using-mmwave-wifi-beam-attributes.pptx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[5</a:t>
            </a:r>
            <a:r>
              <a:rPr lang="en-US" altLang="zh-CN" sz="1800" dirty="0"/>
              <a:t>] </a:t>
            </a:r>
            <a:r>
              <a:rPr lang="en-US" altLang="zh-CN" sz="1800" dirty="0" smtClean="0"/>
              <a:t>11-21-0407-02-00bf-multi-band-wifi-fusion-for-wlan-sensing.pptx</a:t>
            </a:r>
          </a:p>
          <a:p>
            <a:pPr marL="0" indent="0" latinLnBrk="1">
              <a:buNone/>
            </a:pPr>
            <a:r>
              <a:rPr lang="en-US" altLang="zh-CN" sz="1800" dirty="0"/>
              <a:t>[6] </a:t>
            </a:r>
            <a:r>
              <a:rPr lang="en-US" altLang="zh-CN" sz="1800" dirty="0" smtClean="0"/>
              <a:t>11-20-1712-01-00bf-wifi-sensing-use-cases.xlsx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[7] </a:t>
            </a:r>
            <a:r>
              <a:rPr lang="en-US" altLang="zh-CN" sz="1800" dirty="0" err="1"/>
              <a:t>Tadayon</a:t>
            </a:r>
            <a:r>
              <a:rPr lang="en-US" altLang="zh-CN" sz="1800" dirty="0"/>
              <a:t> N, Rahman M T, Han S, et al. Decimeter ranging with channel state information[J]. IEEE Transactions on Wireless Communications, 2019, 18(7): 3453-3468.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3639601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SP 1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799" y="1828800"/>
            <a:ext cx="78581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Do you support that the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TPDP calculated as follows should be considered as one of the sensing measurement result 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 marL="685800" indent="-360000">
              <a:buFont typeface="Wingdings" panose="05000000000000000000" pitchFamily="2" charset="2"/>
              <a:buChar char="Ø"/>
            </a:pPr>
            <a:r>
              <a:rPr lang="en-GB" altLang="zh-CN" sz="1800" dirty="0">
                <a:latin typeface="Times New Roman"/>
                <a:ea typeface="Times New Roman"/>
                <a:cs typeface="Times New Roman"/>
              </a:rPr>
              <a:t>Calculating time domain PDP from CSI through Inverse Fourier Transform (usually, could use IFFT) .</a:t>
            </a:r>
          </a:p>
          <a:p>
            <a:pPr marL="685800" indent="-360000">
              <a:buFont typeface="Wingdings" panose="05000000000000000000" pitchFamily="2" charset="2"/>
              <a:buChar char="Ø"/>
            </a:pPr>
            <a:r>
              <a:rPr lang="en-GB" altLang="zh-CN" sz="1800" dirty="0">
                <a:latin typeface="Times New Roman"/>
                <a:ea typeface="Times New Roman"/>
                <a:cs typeface="Times New Roman"/>
              </a:rPr>
              <a:t>Reporting the first few complex values (corresponding to the range of interest) of the time domain PDP.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1800" b="1" dirty="0"/>
          </a:p>
          <a:p>
            <a:pPr marL="377100" indent="0">
              <a:spcBef>
                <a:spcPts val="600"/>
              </a:spcBef>
            </a:pPr>
            <a:endParaRPr lang="en-US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GB" altLang="zh-CN" sz="24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0112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76872"/>
            <a:ext cx="7770813" cy="3817541"/>
          </a:xfrm>
        </p:spPr>
        <p:txBody>
          <a:bodyPr/>
          <a:lstStyle/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Abstract </a:t>
            </a: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Potential sensing measurement result types</a:t>
            </a: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New WLAN sensing </a:t>
            </a:r>
            <a:r>
              <a:rPr lang="en-US" altLang="zh-CN" dirty="0"/>
              <a:t>measurement result </a:t>
            </a:r>
            <a:r>
              <a:rPr lang="en-US" altLang="zh-CN" dirty="0" smtClean="0"/>
              <a:t>type – TPDP</a:t>
            </a: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Experimental Validation</a:t>
            </a:r>
            <a:endParaRPr lang="en-GB" altLang="zh-CN" kern="12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Comparison of different measurement result types</a:t>
            </a:r>
            <a:endParaRPr lang="en-GB" altLang="zh-CN" kern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zh-CN" kern="1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Summary </a:t>
            </a: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zh-CN" kern="1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References</a:t>
            </a:r>
          </a:p>
          <a:p>
            <a:pPr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zh-CN" kern="1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SP</a:t>
            </a:r>
            <a:endParaRPr lang="en-GB" altLang="zh-CN" kern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endParaRPr lang="zh-CN" altLang="en-US" sz="2200" kern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7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 smtClean="0"/>
              <a:t>1. Abstract</a:t>
            </a:r>
            <a:endParaRPr lang="en-GB" sz="3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7584" y="2060848"/>
            <a:ext cx="7920880" cy="3682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In previous meeting, CSI matrix and compressed CSI had been discussed for their possibility to be adopted in WLAN sensing explicit CSI report[1-3].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Other WLAN sensing measurement result(e.g. beam SNR) also has been discussed at a potential report type at 60GHz[4,5].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In this presentation, a new type of WLAN sensing measurement result is proposed, which could be adopted in sensing explicit CSI report.</a:t>
            </a:r>
          </a:p>
          <a:p>
            <a:pPr marL="0" indent="0"/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2. Potential sensing measurement result types </a:t>
            </a:r>
            <a:endParaRPr lang="en-GB" altLang="zh-CN" sz="3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4789"/>
              </p:ext>
            </p:extLst>
          </p:nvPr>
        </p:nvGraphicFramePr>
        <p:xfrm>
          <a:off x="143508" y="2492896"/>
          <a:ext cx="8856984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980220"/>
                <a:gridCol w="2214246"/>
                <a:gridCol w="2214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Types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frequency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Description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CSI matrix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Sub 7 GHz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Raw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CSI data.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No loss of CFR information.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Large overhead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Compressed CSI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Sub 7 GHz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Givens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rotation of V matrix based on the SVD of CSI matrix.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Smaller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overhead.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Loss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of sensing information.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Beam SNR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60 GHz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SNR of the PPDU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at teach individual angle sector.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Smallest transmission overhead (SNR value per beam sector).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Mid grained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information.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816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3. </a:t>
            </a:r>
            <a:r>
              <a:rPr lang="en-US" altLang="zh-CN" sz="2800" dirty="0" smtClean="0"/>
              <a:t>TPDP</a:t>
            </a:r>
            <a:r>
              <a:rPr lang="en-US" altLang="zh-CN" sz="3000" dirty="0" smtClean="0"/>
              <a:t>(1)</a:t>
            </a:r>
            <a:endParaRPr lang="en-GB" altLang="zh-CN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395536" y="1844674"/>
                <a:ext cx="8352928" cy="4392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8001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000" b="1" dirty="0" smtClean="0">
                    <a:latin typeface="Times New Roman"/>
                    <a:ea typeface="Times New Roman"/>
                    <a:cs typeface="Times New Roman"/>
                  </a:rPr>
                  <a:t>Channel State Information(CSI).</a:t>
                </a:r>
              </a:p>
              <a:p>
                <a:pPr indent="0">
                  <a:spcBef>
                    <a:spcPts val="600"/>
                  </a:spcBef>
                </a:pP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CSI is the CFR estimated at receiver. It contains the information of the channel and could be adopted for further sensing processing to estimated “target” parameters.</a:t>
                </a:r>
              </a:p>
              <a:p>
                <a:pPr indent="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endParaRPr lang="en-US" altLang="zh-CN" sz="1800" b="1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indent="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800" dirty="0" smtClean="0">
                    <a:solidFill>
                      <a:srgbClr val="0070C0"/>
                    </a:solidFill>
                    <a:latin typeface="Times New Roman"/>
                    <a:ea typeface="Times New Roman"/>
                    <a:cs typeface="Times New Roman"/>
                  </a:rPr>
                  <a:t>Single CSI sample (frequency domain) </a:t>
                </a: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at one antenna could be represented as follows.</a:t>
                </a:r>
              </a:p>
              <a:p>
                <a:pPr indent="0">
                  <a:spcBef>
                    <a:spcPts val="600"/>
                  </a:spcBef>
                </a:pPr>
                <a:endParaRPr lang="en-US" altLang="zh-CN" sz="1800" i="1" dirty="0" smtClean="0"/>
              </a:p>
              <a:p>
                <a:pPr indent="0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l-GR" altLang="zh-CN" sz="18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zh-CN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zh-CN" altLang="zh-CN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sSup>
                                <m:sSup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b>
                                    <m:sSub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</m:sup>
                              </m:sSup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,⋯,</m:t>
                              </m:r>
                              <m:sSup>
                                <m:sSup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d>
                                    <m:d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sSub>
                                    <m:sSub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indent="0">
                  <a:spcBef>
                    <a:spcPts val="600"/>
                  </a:spcBef>
                </a:pPr>
                <a:endParaRPr lang="en-US" altLang="zh-CN" sz="18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marL="628650" indent="-285750">
                  <a:spcBef>
                    <a:spcPts val="600"/>
                  </a:spcBef>
                  <a:buFont typeface="Wingdings" panose="05000000000000000000" pitchFamily="2" charset="2"/>
                  <a:buChar char="l"/>
                </a:pP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 is the subcarrier spacing, </a:t>
                </a:r>
              </a:p>
              <a:p>
                <a:pPr marL="628650" indent="-285750">
                  <a:spcBef>
                    <a:spcPts val="600"/>
                  </a:spcBef>
                  <a:buFont typeface="Wingdings" panose="05000000000000000000" pitchFamily="2" charset="2"/>
                  <a:buChar char="l"/>
                </a:pP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 is the number of subcarriers, </a:t>
                </a:r>
                <a:endParaRPr lang="en-US" altLang="zh-CN" sz="1600" i="1" dirty="0" smtClean="0">
                  <a:latin typeface="Cambria Math" panose="02040503050406030204" pitchFamily="18" charset="0"/>
                </a:endParaRPr>
              </a:p>
              <a:p>
                <a:pPr marL="628650" indent="-285750">
                  <a:spcBef>
                    <a:spcPts val="600"/>
                  </a:spcBef>
                  <a:buFont typeface="Wingdings" panose="05000000000000000000" pitchFamily="2" charset="2"/>
                  <a:buChar char="l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 is the propagation delay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𝑙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th</m:t>
                    </m:r>
                  </m:oMath>
                </a14:m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 path. </a:t>
                </a:r>
              </a:p>
              <a:p>
                <a:pPr marL="628650" indent="-285750">
                  <a:spcBef>
                    <a:spcPts val="600"/>
                  </a:spcBef>
                  <a:buFont typeface="Wingdings" panose="05000000000000000000" pitchFamily="2" charset="2"/>
                  <a:buChar char="l"/>
                </a:pPr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For simplicity, the amplitude of CSI at each individual subcarrier is assumed to be 1.</a:t>
                </a:r>
              </a:p>
              <a:p>
                <a:pPr indent="0">
                  <a:spcBef>
                    <a:spcPts val="600"/>
                  </a:spcBef>
                </a:pPr>
                <a:endParaRPr lang="en-US" altLang="zh-CN" sz="1800" dirty="0">
                  <a:latin typeface="Times New Roman"/>
                  <a:ea typeface="Times New Roman"/>
                  <a:cs typeface="Times New Roman"/>
                </a:endParaRPr>
              </a:p>
              <a:p>
                <a:pPr indent="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endParaRPr lang="en-US" altLang="zh-CN" sz="18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indent="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endParaRPr lang="en-US" altLang="zh-CN" sz="18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marL="0" indent="0">
                  <a:spcBef>
                    <a:spcPts val="1200"/>
                  </a:spcBef>
                </a:pPr>
                <a:endParaRPr lang="en-US" altLang="zh-CN" sz="16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marL="413100" indent="0">
                  <a:spcBef>
                    <a:spcPts val="600"/>
                  </a:spcBef>
                </a:pPr>
                <a:endParaRPr lang="en-US" altLang="zh-CN" sz="2200" b="1" dirty="0" smtClean="0">
                  <a:latin typeface="Times New Roman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844674"/>
                <a:ext cx="8352928" cy="4392638"/>
              </a:xfrm>
              <a:prstGeom prst="rect">
                <a:avLst/>
              </a:prstGeom>
              <a:blipFill rotWithShape="0">
                <a:blip r:embed="rId3"/>
                <a:stretch>
                  <a:fillRect l="-657" t="-833" b="-8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43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600" dirty="0"/>
              <a:t>3. </a:t>
            </a:r>
            <a:r>
              <a:rPr lang="en-US" altLang="zh-CN" sz="2800" dirty="0" smtClean="0"/>
              <a:t>TPDP</a:t>
            </a:r>
            <a:r>
              <a:rPr lang="en-US" altLang="zh-CN" sz="3600" dirty="0" smtClean="0"/>
              <a:t>(2)</a:t>
            </a:r>
            <a:endParaRPr lang="en-GB" altLang="zh-CN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395536" y="1844674"/>
                <a:ext cx="8352928" cy="4248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8001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6286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With </a:t>
                </a:r>
                <a:r>
                  <a:rPr lang="en-US" altLang="zh-CN" sz="1800" dirty="0">
                    <a:latin typeface="Times New Roman"/>
                    <a:ea typeface="Times New Roman"/>
                    <a:cs typeface="Times New Roman"/>
                  </a:rPr>
                  <a:t>an IFFT conducted to the </a:t>
                </a: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CSI(frequency domain) </a:t>
                </a:r>
                <a:r>
                  <a:rPr lang="en-US" altLang="zh-CN" sz="1800" dirty="0">
                    <a:latin typeface="Times New Roman"/>
                    <a:ea typeface="Times New Roman"/>
                    <a:cs typeface="Times New Roman"/>
                  </a:rPr>
                  <a:t>described above, a </a:t>
                </a: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power delay profile(time domain) </a:t>
                </a:r>
                <a:r>
                  <a:rPr lang="en-US" altLang="zh-CN" sz="1800" dirty="0">
                    <a:latin typeface="Times New Roman"/>
                    <a:ea typeface="Times New Roman"/>
                    <a:cs typeface="Times New Roman"/>
                  </a:rPr>
                  <a:t>could be </a:t>
                </a: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calculated.</a:t>
                </a:r>
                <a:endParaRPr lang="en-US" altLang="zh-CN" sz="1800" dirty="0">
                  <a:latin typeface="Times New Roman"/>
                  <a:ea typeface="Times New Roman"/>
                  <a:cs typeface="Times New Roman"/>
                </a:endParaRPr>
              </a:p>
              <a:p>
                <a:pPr indent="0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𝑝𝑜𝑤𝑒𝑟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𝑑𝑒𝑙𝑎𝑦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𝑝𝑟𝑜𝑓𝑖𝑙𝑒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</a:rPr>
                        <m:t>IFFT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l-GR" altLang="zh-CN" sz="18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zh-CN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e>
                      </m:d>
                      <m:r>
                        <a:rPr lang="en-US" altLang="zh-CN" sz="1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18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indent="0">
                  <a:spcBef>
                    <a:spcPts val="600"/>
                  </a:spcBef>
                </a:pP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The power delay profile depicts the information of the channel in time domain, and a peak will appear at the delay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(represents the 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𝑙</m:t>
                    </m:r>
                    <m:r>
                      <m:rPr>
                        <m:sty m:val="p"/>
                      </m:rPr>
                      <a:rPr lang="en-US" altLang="zh-CN" sz="1800">
                        <a:latin typeface="Cambria Math" panose="02040503050406030204" pitchFamily="18" charset="0"/>
                      </a:rPr>
                      <m:t>th</m:t>
                    </m:r>
                  </m:oMath>
                </a14:m>
                <a:r>
                  <a:rPr lang="en-US" altLang="zh-CN" sz="1800" dirty="0">
                    <a:latin typeface="Times New Roman"/>
                    <a:ea typeface="Times New Roman"/>
                    <a:cs typeface="Times New Roman"/>
                  </a:rPr>
                  <a:t> path</a:t>
                </a:r>
                <a:r>
                  <a:rPr lang="en-US" altLang="zh-CN" sz="1800" dirty="0" smtClean="0">
                    <a:latin typeface="Times New Roman"/>
                    <a:ea typeface="Times New Roman"/>
                    <a:cs typeface="Times New Roman"/>
                  </a:rPr>
                  <a:t>).</a:t>
                </a:r>
              </a:p>
              <a:p>
                <a:pPr indent="0">
                  <a:spcBef>
                    <a:spcPts val="600"/>
                  </a:spcBef>
                </a:pPr>
                <a:endParaRPr lang="en-US" altLang="zh-CN" sz="1800" dirty="0">
                  <a:latin typeface="Times New Roman"/>
                  <a:ea typeface="Times New Roman"/>
                  <a:cs typeface="Times New Roman"/>
                </a:endParaRPr>
              </a:p>
              <a:p>
                <a:pPr indent="3429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endParaRPr lang="en-US" altLang="zh-CN" sz="1800" dirty="0">
                  <a:latin typeface="Times New Roman"/>
                  <a:ea typeface="Times New Roman"/>
                  <a:cs typeface="Times New Roman"/>
                </a:endParaRPr>
              </a:p>
              <a:p>
                <a:pPr marL="0" indent="0">
                  <a:spcBef>
                    <a:spcPts val="1200"/>
                  </a:spcBef>
                </a:pPr>
                <a:endParaRPr lang="en-US" altLang="zh-CN" sz="16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 marL="413100" indent="0">
                  <a:spcBef>
                    <a:spcPts val="600"/>
                  </a:spcBef>
                </a:pPr>
                <a:endParaRPr lang="en-US" altLang="zh-CN" sz="2200" b="1" dirty="0" smtClean="0">
                  <a:latin typeface="Times New Roman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1844674"/>
                <a:ext cx="8352928" cy="4248621"/>
              </a:xfrm>
              <a:prstGeom prst="rect">
                <a:avLst/>
              </a:prstGeom>
              <a:blipFill rotWithShape="0">
                <a:blip r:embed="rId3"/>
                <a:stretch>
                  <a:fillRect t="-861" r="-6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组合 7"/>
          <p:cNvGrpSpPr/>
          <p:nvPr/>
        </p:nvGrpSpPr>
        <p:grpSpPr>
          <a:xfrm>
            <a:off x="3350007" y="3338530"/>
            <a:ext cx="5768514" cy="2989141"/>
            <a:chOff x="1447039" y="1506776"/>
            <a:chExt cx="5768514" cy="2989141"/>
          </a:xfrm>
        </p:grpSpPr>
        <p:grpSp>
          <p:nvGrpSpPr>
            <p:cNvPr id="9" name="组合 8"/>
            <p:cNvGrpSpPr/>
            <p:nvPr/>
          </p:nvGrpSpPr>
          <p:grpSpPr>
            <a:xfrm>
              <a:off x="1447039" y="1506776"/>
              <a:ext cx="2884257" cy="2160000"/>
              <a:chOff x="685801" y="1556792"/>
              <a:chExt cx="2884257" cy="2160000"/>
            </a:xfrm>
          </p:grpSpPr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5801" y="1556792"/>
                <a:ext cx="2884257" cy="2160000"/>
              </a:xfrm>
              <a:prstGeom prst="rect">
                <a:avLst/>
              </a:prstGeom>
            </p:spPr>
          </p:pic>
          <p:sp>
            <p:nvSpPr>
              <p:cNvPr id="13" name="矩形 12"/>
              <p:cNvSpPr/>
              <p:nvPr/>
            </p:nvSpPr>
            <p:spPr bwMode="auto">
              <a:xfrm>
                <a:off x="1043608" y="1696298"/>
                <a:ext cx="72008" cy="1804710"/>
              </a:xfrm>
              <a:prstGeom prst="rect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31296" y="2335917"/>
              <a:ext cx="2884257" cy="2160000"/>
            </a:xfrm>
            <a:prstGeom prst="rect">
              <a:avLst/>
            </a:prstGeom>
          </p:spPr>
        </p:pic>
        <p:cxnSp>
          <p:nvCxnSpPr>
            <p:cNvPr id="11" name="直接箭头连接符 10"/>
            <p:cNvCxnSpPr/>
            <p:nvPr/>
          </p:nvCxnSpPr>
          <p:spPr bwMode="auto">
            <a:xfrm>
              <a:off x="1876854" y="2824450"/>
              <a:ext cx="2768804" cy="8379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60865" y="3620233"/>
                <a:ext cx="4152492" cy="2339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A simple simulation is shown in the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right figure. </a:t>
                </a:r>
              </a:p>
              <a:p>
                <a:pPr marL="628650" indent="-3600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Bandwidth: 20MHz</a:t>
                </a:r>
              </a:p>
              <a:p>
                <a:pPr marL="628650" indent="-3600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Subcarrier spacing: 78.125kHz</a:t>
                </a:r>
              </a:p>
              <a:p>
                <a:pPr marL="628650" indent="-3600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Number of subcarriers: 242</a:t>
                </a:r>
              </a:p>
              <a:p>
                <a:pPr marL="628650" indent="-3600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Subcarrier index: [-122:-2, 2:122]</a:t>
                </a:r>
              </a:p>
              <a:p>
                <a:pPr marL="628650" indent="-360000">
                  <a:spcBef>
                    <a:spcPts val="60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Two paths are simulated: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=15/</m:t>
                    </m:r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,</a:t>
                </a:r>
                <a:r>
                  <a:rPr lang="zh-CN" altLang="zh-CN" sz="1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=45/</m:t>
                    </m:r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5" y="3620233"/>
                <a:ext cx="4152492" cy="2339102"/>
              </a:xfrm>
              <a:prstGeom prst="rect">
                <a:avLst/>
              </a:prstGeom>
              <a:blipFill rotWithShape="0">
                <a:blip r:embed="rId6"/>
                <a:stretch>
                  <a:fillRect l="-881" t="-781" b="-13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5557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600" dirty="0"/>
              <a:t>3. </a:t>
            </a:r>
            <a:r>
              <a:rPr lang="en-US" altLang="zh-CN" sz="2800" dirty="0" smtClean="0"/>
              <a:t>TPDP</a:t>
            </a:r>
            <a:r>
              <a:rPr lang="en-US" altLang="zh-CN" sz="3600" dirty="0" smtClean="0"/>
              <a:t>(3)</a:t>
            </a:r>
            <a:endParaRPr lang="en-GB" altLang="zh-CN" sz="3000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177" y="1713960"/>
            <a:ext cx="2884258" cy="21600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95536" y="3743244"/>
            <a:ext cx="8352928" cy="2769135"/>
            <a:chOff x="395536" y="3743244"/>
            <a:chExt cx="8352928" cy="2769135"/>
          </a:xfrm>
        </p:grpSpPr>
        <p:sp>
          <p:nvSpPr>
            <p:cNvPr id="5" name="Rectangle 3"/>
            <p:cNvSpPr txBox="1">
              <a:spLocks noChangeArrowheads="1"/>
            </p:cNvSpPr>
            <p:nvPr/>
          </p:nvSpPr>
          <p:spPr bwMode="auto">
            <a:xfrm>
              <a:off x="395536" y="3743244"/>
              <a:ext cx="8352928" cy="27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800100" indent="-3429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6286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latin typeface="Times New Roman"/>
                  <a:ea typeface="Times New Roman"/>
                  <a:cs typeface="Times New Roman"/>
                </a:rPr>
                <a:t>As it is shown in the above figure, two peaks appear at the corresponding range locations which represent two paths we added in the simulation.</a:t>
              </a:r>
            </a:p>
            <a:p>
              <a:pPr marL="6286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latin typeface="Times New Roman"/>
                  <a:ea typeface="Times New Roman"/>
                  <a:cs typeface="Times New Roman"/>
                </a:rPr>
                <a:t>According to 11bf use case document[6], the maximum range of WLAN sensing is 20 meters(i.e. store sensing).</a:t>
              </a:r>
            </a:p>
            <a:p>
              <a:pPr marL="6286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latin typeface="Times New Roman"/>
                  <a:ea typeface="Times New Roman"/>
                  <a:cs typeface="Times New Roman"/>
                </a:rPr>
                <a:t>So, after the IFFT processing, the first few complex values of PDP already contains the information we want and could be reported to reduce the overhead. </a:t>
              </a:r>
            </a:p>
            <a:p>
              <a:pPr marL="6286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The new WLAN sensing measurement result type (TPDP) is processed as follows:</a:t>
              </a:r>
            </a:p>
            <a:p>
              <a:pPr marL="685800" indent="-360000">
                <a:buFont typeface="Wingdings" panose="05000000000000000000" pitchFamily="2" charset="2"/>
                <a:buChar char="Ø"/>
              </a:pPr>
              <a:r>
                <a:rPr lang="en-GB" altLang="zh-CN" sz="1400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Calculating time domain PDP </a:t>
              </a:r>
              <a:r>
                <a:rPr lang="en-GB" altLang="zh-CN" sz="1400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from CSI through I</a:t>
              </a:r>
              <a:r>
                <a:rPr lang="en-GB" altLang="zh-CN" sz="1400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nverse Fourier Transform (usually, could use IFFT) </a:t>
              </a:r>
              <a:r>
                <a:rPr lang="en-GB" altLang="zh-CN" sz="1400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.</a:t>
              </a:r>
            </a:p>
            <a:p>
              <a:pPr marL="685800" indent="-360000">
                <a:buFont typeface="Wingdings" panose="05000000000000000000" pitchFamily="2" charset="2"/>
                <a:buChar char="Ø"/>
              </a:pPr>
              <a:r>
                <a:rPr lang="en-GB" altLang="zh-CN" sz="1400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Reporting the first few complex values (corresponding to the </a:t>
              </a:r>
              <a:r>
                <a:rPr lang="en-GB" altLang="zh-CN" sz="1400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range of interest) </a:t>
              </a:r>
              <a:r>
                <a:rPr lang="en-GB" altLang="zh-CN" sz="1400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of the </a:t>
              </a:r>
              <a:r>
                <a:rPr lang="en-GB" altLang="zh-CN" sz="1400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time domain PDP</a:t>
              </a:r>
              <a:r>
                <a:rPr lang="en-GB" altLang="zh-CN" sz="1400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</a:rPr>
                <a:t>.</a:t>
              </a:r>
            </a:p>
            <a:p>
              <a:pPr marL="6286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latin typeface="Times New Roman"/>
                  <a:ea typeface="Times New Roman"/>
                  <a:cs typeface="Times New Roman"/>
                </a:rPr>
                <a:t>Because the simple processing(i.e. IFFT), the desired information WLAN sensing needs</a:t>
              </a:r>
              <a:r>
                <a:rPr lang="en-US" altLang="zh-CN" sz="1400" dirty="0">
                  <a:latin typeface="Times New Roman"/>
                  <a:ea typeface="Times New Roman"/>
                  <a:cs typeface="Times New Roman"/>
                </a:rPr>
                <a:t> </a:t>
              </a:r>
              <a:r>
                <a:rPr lang="en-US" altLang="zh-CN" sz="1400" dirty="0" smtClean="0">
                  <a:latin typeface="Times New Roman"/>
                  <a:ea typeface="Times New Roman"/>
                  <a:cs typeface="Times New Roman"/>
                </a:rPr>
                <a:t>(the </a:t>
              </a:r>
              <a:r>
                <a:rPr lang="en-US" altLang="zh-CN" sz="1400" dirty="0">
                  <a:latin typeface="Times New Roman"/>
                  <a:ea typeface="Times New Roman"/>
                  <a:cs typeface="Times New Roman"/>
                </a:rPr>
                <a:t>angle velocity, Doppler information are </a:t>
              </a:r>
              <a:r>
                <a:rPr lang="en-US" altLang="zh-CN" sz="1400" dirty="0" smtClean="0">
                  <a:latin typeface="Times New Roman"/>
                  <a:ea typeface="Times New Roman"/>
                  <a:cs typeface="Times New Roman"/>
                </a:rPr>
                <a:t>remained) remains.</a:t>
              </a:r>
              <a:endParaRPr lang="en-US" altLang="zh-CN" sz="1400" dirty="0"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18" name="圆角矩形 17"/>
            <p:cNvSpPr/>
            <p:nvPr/>
          </p:nvSpPr>
          <p:spPr bwMode="auto">
            <a:xfrm>
              <a:off x="723106" y="5301208"/>
              <a:ext cx="7953350" cy="678251"/>
            </a:xfrm>
            <a:prstGeom prst="roundRect">
              <a:avLst>
                <a:gd name="adj" fmla="val 3851"/>
              </a:avLst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099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600" dirty="0"/>
              <a:t>3. </a:t>
            </a:r>
            <a:r>
              <a:rPr lang="en-US" altLang="zh-CN" sz="2800" dirty="0" smtClean="0"/>
              <a:t>TPDP(4</a:t>
            </a:r>
            <a:r>
              <a:rPr lang="en-US" altLang="zh-CN" sz="3600" dirty="0" smtClean="0"/>
              <a:t>)</a:t>
            </a:r>
            <a:endParaRPr lang="en-GB" altLang="zh-CN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395536" y="2204864"/>
                <a:ext cx="8352928" cy="4307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800100" indent="-3429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marL="6286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The report length of complex values from PDP depends on the sensing PPDU bandwidth and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the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range of interest.</a:t>
                </a:r>
              </a:p>
              <a:p>
                <a:pPr indent="0">
                  <a:spcBef>
                    <a:spcPts val="600"/>
                  </a:spcBef>
                </a:pPr>
                <a:endParaRPr lang="en-US" altLang="zh-CN" sz="160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6286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With the IFT/IFFT processing, the range resolution is related to the bandwidth as follows.</a:t>
                </a:r>
              </a:p>
              <a:p>
                <a:pPr indent="0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∆</m:t>
                      </m:r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𝑅</m:t>
                      </m:r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𝑐</m:t>
                          </m:r>
                        </m:num>
                        <m:den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𝐵</m:t>
                          </m:r>
                        </m:den>
                      </m:f>
                    </m:oMath>
                  </m:oMathPara>
                </a14:m>
                <a:endParaRPr lang="en-US" altLang="zh-CN" sz="1600" dirty="0" smtClean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indent="0"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𝑐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is the speed of light and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𝐵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is the sensing PPDU bandwidth. So, with the bandwidth increases, the range resolution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∆</m:t>
                    </m:r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𝑅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improves(smaller). </a:t>
                </a:r>
              </a:p>
              <a:p>
                <a:pPr marL="6286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/>
                    <a:ea typeface="Times New Roman"/>
                    <a:cs typeface="Times New Roman"/>
                  </a:rPr>
                  <a:t>In order to </a:t>
                </a:r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report the information within certain range, the number to be reported could be calculated with following equation.</a:t>
                </a:r>
                <a:endParaRPr lang="en-US" altLang="zh-CN" sz="1600" dirty="0">
                  <a:latin typeface="Times New Roman"/>
                  <a:ea typeface="Times New Roman"/>
                  <a:cs typeface="Times New Roman"/>
                </a:endParaRPr>
              </a:p>
              <a:p>
                <a:pPr indent="0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𝑁</m:t>
                      </m:r>
                      <m:r>
                        <a:rPr lang="en-US" altLang="zh-CN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altLang="zh-CN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zh-CN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/>
                                </a:rPr>
                                <m:t>𝑖𝑛𝑡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∆</m:t>
                          </m:r>
                          <m:r>
                            <a:rPr lang="en-US" altLang="zh-CN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altLang="zh-CN" sz="1600" dirty="0" smtClean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indent="0"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is the range of interest,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𝑁</m:t>
                    </m:r>
                  </m:oMath>
                </a14:m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is the number of complex values of TPDP </a:t>
                </a:r>
                <a:r>
                  <a:rPr lang="en-US" altLang="zh-CN" sz="1600" dirty="0" smtClean="0">
                    <a:latin typeface="Times New Roman"/>
                    <a:ea typeface="Times New Roman"/>
                    <a:cs typeface="Times New Roman"/>
                  </a:rPr>
                  <a:t>from the entire </a:t>
                </a: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PDP to be reported.</a:t>
                </a:r>
              </a:p>
              <a:p>
                <a:pPr marL="6286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altLang="zh-CN" sz="1400" dirty="0">
                  <a:latin typeface="Times New Roman"/>
                  <a:ea typeface="Times New Roman"/>
                  <a:cs typeface="Times New Roman"/>
                </a:endParaRPr>
              </a:p>
              <a:p>
                <a:pPr marL="6286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altLang="zh-CN" sz="1400" dirty="0" smtClean="0">
                  <a:latin typeface="Times New Roman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2204864"/>
                <a:ext cx="8352928" cy="4307515"/>
              </a:xfrm>
              <a:prstGeom prst="rect">
                <a:avLst/>
              </a:prstGeom>
              <a:blipFill rotWithShape="0">
                <a:blip r:embed="rId3"/>
                <a:stretch>
                  <a:fillRect t="-425" r="-8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679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4. Experimental Validation(1)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8680" y="4403854"/>
            <a:ext cx="7846640" cy="156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6286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The system architecture is shown in the left figure. One transmitter and two receivers are adopted in the experimental validation. During the experiment, </a:t>
            </a:r>
            <a:r>
              <a:rPr lang="en-US" altLang="zh-CN" sz="1600" dirty="0" err="1" smtClean="0">
                <a:latin typeface="Times New Roman"/>
                <a:ea typeface="Times New Roman"/>
                <a:cs typeface="Times New Roman"/>
              </a:rPr>
              <a:t>Tx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 is transmitting HE NDP periodically and Rx1/Rx2 are receiving the NDP and estimate the channel. </a:t>
            </a:r>
          </a:p>
          <a:p>
            <a:pPr marL="6286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Based on the CSIs estimated at two receivers, further signal processing is conducted to track the movement of a finger.</a:t>
            </a:r>
          </a:p>
          <a:p>
            <a:pPr marL="6286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During the experiment, target human is standing near the system and drawing “star” in the air with single finger.</a:t>
            </a:r>
          </a:p>
          <a:p>
            <a:pPr indent="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863018"/>
              </p:ext>
            </p:extLst>
          </p:nvPr>
        </p:nvGraphicFramePr>
        <p:xfrm>
          <a:off x="4788024" y="2348880"/>
          <a:ext cx="2722495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115"/>
                <a:gridCol w="1055380"/>
              </a:tblGrid>
              <a:tr h="28623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Parameters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Values</a:t>
                      </a:r>
                      <a:endParaRPr lang="zh-CN" altLang="en-US" sz="1400" dirty="0"/>
                    </a:p>
                  </a:txBody>
                  <a:tcPr/>
                </a:tc>
              </a:tr>
              <a:tr h="26238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Signal Form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802.11ax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23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Bandwidth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20MHz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2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Frequency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5GHz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2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Antennas Number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1Tx 2Rx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2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Subcarriers</a:t>
                      </a:r>
                      <a:endParaRPr lang="zh-CN" alt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4788024" y="2026812"/>
            <a:ext cx="2722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Signal parameters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51" y="1554650"/>
            <a:ext cx="3259937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344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32199</TotalTime>
  <Words>1313</Words>
  <Application>Microsoft Office PowerPoint</Application>
  <PresentationFormat>全屏显示(4:3)</PresentationFormat>
  <Paragraphs>251</Paragraphs>
  <Slides>14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굴림</vt:lpstr>
      <vt:lpstr>MS Gothic</vt:lpstr>
      <vt:lpstr>MS PGothic</vt:lpstr>
      <vt:lpstr>Arial</vt:lpstr>
      <vt:lpstr>Cambria Math</vt:lpstr>
      <vt:lpstr>Times New Roman</vt:lpstr>
      <vt:lpstr>Wingdings</vt:lpstr>
      <vt:lpstr>Office 主题</vt:lpstr>
      <vt:lpstr>Truncated Power Delay Profile(TPDP)</vt:lpstr>
      <vt:lpstr>Outline </vt:lpstr>
      <vt:lpstr>1. Abstract</vt:lpstr>
      <vt:lpstr>2. Potential sensing measurement result types </vt:lpstr>
      <vt:lpstr>3. TPDP(1)</vt:lpstr>
      <vt:lpstr>3. TPDP(2)</vt:lpstr>
      <vt:lpstr>3. TPDP(3)</vt:lpstr>
      <vt:lpstr>3. TPDP(4)</vt:lpstr>
      <vt:lpstr>4. Experimental Validation(1)</vt:lpstr>
      <vt:lpstr>4. Experimental Validation(2)</vt:lpstr>
      <vt:lpstr>5. Comparison of different measurement result types</vt:lpstr>
      <vt:lpstr>6. Summary </vt:lpstr>
      <vt:lpstr>References</vt:lpstr>
      <vt:lpstr>SP 1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link level simulation - follow ups</dc:title>
  <dc:creator>durui (D)</dc:creator>
  <cp:lastModifiedBy>durui (D)</cp:lastModifiedBy>
  <cp:revision>752</cp:revision>
  <cp:lastPrinted>1601-01-01T00:00:00Z</cp:lastPrinted>
  <dcterms:created xsi:type="dcterms:W3CDTF">2020-06-15T07:09:50Z</dcterms:created>
  <dcterms:modified xsi:type="dcterms:W3CDTF">2021-05-11T12:44:41Z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(3)A+YN42oFxpGmWfxSpydBMl6I9sYjP0SqtbRRxSTX3eVdMaPQxC9LFNp+RqGh4LKSpVaJo9SG
dPH7pB/KLzv9MDshatKnmTzJGCPB1sZzOWHYyXwTTWDQImZ9+lKFqb9Uh4LpHRHbZnP5cFX2
7KsLptwk1jjF6FNWMs7zBIAMwIMwpwMr1rOFExVBGAngf65ZUiRXafUNnrihkNxTI3OMr+YA
ho0ggBXbiv2bRXtsL3</vt:lpwstr>
  </property>
  <property fmtid="{D5CDD505-2E9C-101B-9397-08002B2CF9AE}" pid="3" name="_2015_ms_pID_7253431">
    <vt:lpwstr>qR+hc0QTzrT5u5fPzItZrpnm3zRLCao1Hcxt2tGLGZL+8DH5V97718
icpJNLsBITznMqnS1E94I2Z7Gm3IZCMCll8kpiX7ANpzEwOvQ2fUXp2cD+RlB4TwwthTULsI
9WDFPl0Rnlnq5d1lsIE7+oeQ6p7vvEUtagTd5SPVTAYRXDHRA0DgIPKogCmphAFwpRt/rgyz
pW87rpjWoqd6W4RR/r585LXqo2W3IfAgvZSf</vt:lpwstr>
  </property>
  <property fmtid="{D5CDD505-2E9C-101B-9397-08002B2CF9AE}" pid="4" name="_2015_ms_pID_7253432">
    <vt:lpwstr>Pw==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1620269103</vt:lpwstr>
  </property>
</Properties>
</file>