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52" r:id="rId3"/>
    <p:sldId id="601" r:id="rId4"/>
    <p:sldId id="605" r:id="rId5"/>
    <p:sldId id="602" r:id="rId6"/>
    <p:sldId id="606" r:id="rId7"/>
    <p:sldId id="607" r:id="rId8"/>
    <p:sldId id="595" r:id="rId9"/>
    <p:sldId id="596" r:id="rId10"/>
    <p:sldId id="597" r:id="rId11"/>
    <p:sldId id="608" r:id="rId12"/>
    <p:sldId id="609" r:id="rId13"/>
    <p:sldId id="312"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周培(Zhou" lastIdx="17" clrIdx="0">
    <p:extLst>
      <p:ext uri="{19B8F6BF-5375-455C-9EA6-DF929625EA0E}">
        <p15:presenceInfo xmlns:p15="http://schemas.microsoft.com/office/powerpoint/2012/main" userId="S-1-5-21-1439682878-3164288827-2260694920-843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2385" autoAdjust="0"/>
  </p:normalViewPr>
  <p:slideViewPr>
    <p:cSldViewPr>
      <p:cViewPr varScale="1">
        <p:scale>
          <a:sx n="86" d="100"/>
          <a:sy n="86" d="100"/>
        </p:scale>
        <p:origin x="1296"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528" y="-3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XX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XX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0597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802.11-21/0647r</a:t>
            </a:r>
            <a:r>
              <a:rPr lang="en-US" altLang="zh-CN" sz="1800" b="1" dirty="0"/>
              <a:t>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2021</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2.vsd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mn-lt"/>
                <a:ea typeface="+mn-ea"/>
                <a:cs typeface="Arial" panose="020B0604020202020204" pitchFamily="34" charset="0"/>
              </a:rPr>
              <a:t>WLAN Sensing Discovery</a:t>
            </a:r>
            <a:endParaRPr lang="en-US" altLang="en-US"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2021-0</a:t>
            </a:r>
            <a:r>
              <a:rPr lang="en-US" altLang="zh-CN" sz="2000" b="0" dirty="0">
                <a:ea typeface="+mn-ea"/>
                <a:cs typeface="Arial" panose="020B0604020202020204" pitchFamily="34" charset="0"/>
              </a:rPr>
              <a:t>6</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29</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mn-lt"/>
                <a:ea typeface="+mn-ea"/>
                <a:cs typeface="Arial" panose="020B0604020202020204" pitchFamily="34" charset="0"/>
              </a:rPr>
              <a:t> Authors:</a:t>
            </a:r>
            <a:endParaRPr lang="en-US" altLang="en-US" sz="20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2270935391"/>
              </p:ext>
            </p:extLst>
          </p:nvPr>
        </p:nvGraphicFramePr>
        <p:xfrm>
          <a:off x="685800" y="2880360"/>
          <a:ext cx="7858124" cy="1996442"/>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499110">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Pei Zhou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400000"/>
                        </a:lnSpc>
                        <a:spcAft>
                          <a:spcPts val="0"/>
                        </a:spcAft>
                      </a:pPr>
                      <a:r>
                        <a:rPr lang="en-US" altLang="zh-CN" sz="1800" b="0" dirty="0">
                          <a:effectLst/>
                          <a:latin typeface="Times New Roman" panose="02020603050405020304" pitchFamily="18" charset="0"/>
                          <a:ea typeface="맑은 고딕" panose="020B0503020000020004" pitchFamily="50" charset="-127"/>
                        </a:rPr>
                        <a:t>OPPO</a:t>
                      </a:r>
                      <a:endParaRPr lang="en-US" alt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zhoupei1@oppo.com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374333">
                <a:tc>
                  <a:txBody>
                    <a:bodyPr/>
                    <a:lstStyle/>
                    <a:p>
                      <a:pPr marL="0" algn="ctr" defTabSz="914400" rtl="0" eaLnBrk="1" latinLnBrk="0" hangingPunct="1">
                        <a:spcAft>
                          <a:spcPts val="0"/>
                        </a:spcAft>
                      </a:pPr>
                      <a:r>
                        <a:rPr lang="en-US" sz="1800" b="0" kern="0" dirty="0">
                          <a:solidFill>
                            <a:schemeClr val="tx1"/>
                          </a:solidFill>
                          <a:effectLst/>
                          <a:latin typeface="Times New Roman" panose="02020603050405020304" pitchFamily="18" charset="0"/>
                          <a:ea typeface="+mn-ea"/>
                          <a:cs typeface="+mn-cs"/>
                        </a:rPr>
                        <a:t>Lei Huang</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huang.lei1@oppo.com</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err="1">
                          <a:solidFill>
                            <a:schemeClr val="tx1"/>
                          </a:solidFill>
                          <a:effectLst/>
                          <a:latin typeface="Times New Roman" panose="02020603050405020304" pitchFamily="18" charset="0"/>
                          <a:ea typeface="+mn-ea"/>
                          <a:cs typeface="+mn-cs"/>
                        </a:rPr>
                        <a:t>Chaoming</a:t>
                      </a:r>
                      <a:r>
                        <a:rPr lang="en-US" altLang="ko-KR" sz="1800" b="0" kern="0" dirty="0">
                          <a:solidFill>
                            <a:schemeClr val="tx1"/>
                          </a:solidFill>
                          <a:effectLst/>
                          <a:latin typeface="Times New Roman" panose="02020603050405020304" pitchFamily="18" charset="0"/>
                          <a:ea typeface="+mn-ea"/>
                          <a:cs typeface="+mn-cs"/>
                        </a:rPr>
                        <a:t> Luo</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맑은 고딕" panose="020B0503020000020004" pitchFamily="50" charset="-127"/>
                        </a:rPr>
                        <a:t> </a:t>
                      </a: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374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0" err="1">
                          <a:solidFill>
                            <a:schemeClr val="tx1"/>
                          </a:solidFill>
                          <a:effectLst/>
                          <a:latin typeface="Times New Roman" panose="02020603050405020304" pitchFamily="18" charset="0"/>
                          <a:ea typeface="+mn-ea"/>
                          <a:cs typeface="+mn-cs"/>
                        </a:rPr>
                        <a:t>Liuming</a:t>
                      </a:r>
                      <a:r>
                        <a:rPr lang="en-US" altLang="zh-CN" sz="1800" b="0" kern="0">
                          <a:solidFill>
                            <a:schemeClr val="tx1"/>
                          </a:solidFill>
                          <a:effectLst/>
                          <a:latin typeface="Times New Roman" panose="02020603050405020304" pitchFamily="18" charset="0"/>
                          <a:ea typeface="+mn-ea"/>
                          <a:cs typeface="+mn-cs"/>
                        </a:rPr>
                        <a:t> Lu</a:t>
                      </a:r>
                      <a:endParaRPr lang="ko-KR" altLang="zh-CN"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altLang="zh-CN" dirty="0">
                <a:cs typeface="Arial" panose="020B0604020202020204" pitchFamily="34" charset="0"/>
              </a:rPr>
              <a:t>SP #1</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10</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1701782"/>
            <a:ext cx="7858125" cy="4893647"/>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ko-KR" sz="2000" dirty="0"/>
              <a:t>Which option do you prefer when </a:t>
            </a:r>
            <a:r>
              <a:rPr lang="en-US" sz="2000" kern="0" dirty="0">
                <a:latin typeface="+mn-lt"/>
                <a:cs typeface="Arial" panose="020B0604020202020204" pitchFamily="34" charset="0"/>
              </a:rPr>
              <a:t>the 802.11bf amendment defines the container of </a:t>
            </a:r>
            <a:r>
              <a:rPr lang="en-US" altLang="zh-CN" sz="2000" kern="0" dirty="0">
                <a:latin typeface="+mn-lt"/>
                <a:cs typeface="Arial" panose="020B0604020202020204" pitchFamily="34" charset="0"/>
              </a:rPr>
              <a:t>s</a:t>
            </a:r>
            <a:r>
              <a:rPr lang="en-US" sz="2000" kern="0" dirty="0">
                <a:latin typeface="+mn-lt"/>
                <a:cs typeface="Arial" panose="020B0604020202020204" pitchFamily="34" charset="0"/>
              </a:rPr>
              <a:t>ensing capabilities?</a:t>
            </a:r>
          </a:p>
          <a:p>
            <a:pPr marL="800100" lvl="1" indent="-342900" eaLnBrk="0" hangingPunct="0">
              <a:spcBef>
                <a:spcPct val="20000"/>
              </a:spcBef>
              <a:buFont typeface="Arial" panose="020B0604020202020204" pitchFamily="34" charset="0"/>
              <a:buChar char="•"/>
            </a:pPr>
            <a:r>
              <a:rPr lang="en-US" sz="1600" b="1" kern="0" dirty="0">
                <a:latin typeface="+mn-lt"/>
                <a:cs typeface="Arial" panose="020B0604020202020204" pitchFamily="34" charset="0"/>
              </a:rPr>
              <a:t>Option 1: </a:t>
            </a:r>
            <a:r>
              <a:rPr lang="en-US" sz="1600" kern="0" dirty="0">
                <a:latin typeface="+mn-lt"/>
                <a:cs typeface="Arial" panose="020B0604020202020204" pitchFamily="34" charset="0"/>
              </a:rPr>
              <a:t>use the reserved bits in Extended Capabilities element to indicate all the sensing capabilities of a STA.</a:t>
            </a:r>
          </a:p>
          <a:p>
            <a:pPr marL="800100" lvl="1" indent="-342900" eaLnBrk="0" hangingPunct="0">
              <a:spcBef>
                <a:spcPct val="20000"/>
              </a:spcBef>
              <a:buFont typeface="Arial" panose="020B0604020202020204" pitchFamily="34" charset="0"/>
              <a:buChar char="•"/>
            </a:pPr>
            <a:r>
              <a:rPr lang="en-US" sz="1600" b="1" kern="0" dirty="0">
                <a:latin typeface="+mn-lt"/>
                <a:cs typeface="Arial" panose="020B0604020202020204" pitchFamily="34" charset="0"/>
              </a:rPr>
              <a:t>Option 2: </a:t>
            </a:r>
            <a:r>
              <a:rPr lang="en-US" sz="1600" kern="0" dirty="0">
                <a:latin typeface="+mn-lt"/>
                <a:cs typeface="Arial" panose="020B0604020202020204" pitchFamily="34" charset="0"/>
              </a:rPr>
              <a:t>design a Sensing Capabilities element </a:t>
            </a:r>
            <a:r>
              <a:rPr lang="en-US" altLang="zh-CN" sz="1600" kern="0" dirty="0">
                <a:cs typeface="Arial" panose="020B0604020202020204" pitchFamily="34" charset="0"/>
              </a:rPr>
              <a:t>to carry all the sensing capabilities of a STA.</a:t>
            </a:r>
          </a:p>
          <a:p>
            <a:pPr marL="800100" lvl="1" indent="-342900" eaLnBrk="0" hangingPunct="0">
              <a:spcBef>
                <a:spcPct val="20000"/>
              </a:spcBef>
              <a:buFont typeface="Arial" panose="020B0604020202020204" pitchFamily="34" charset="0"/>
              <a:buChar char="•"/>
            </a:pPr>
            <a:r>
              <a:rPr lang="en-US" altLang="zh-CN" sz="1600" b="1" kern="0" dirty="0">
                <a:latin typeface="+mn-lt"/>
                <a:cs typeface="Arial" panose="020B0604020202020204" pitchFamily="34" charset="0"/>
              </a:rPr>
              <a:t>Option 3: </a:t>
            </a:r>
            <a:r>
              <a:rPr lang="en-US" altLang="zh-CN" sz="1600" kern="0" dirty="0">
                <a:latin typeface="+mn-lt"/>
                <a:cs typeface="Arial" panose="020B0604020202020204" pitchFamily="34" charset="0"/>
              </a:rPr>
              <a:t>use one </a:t>
            </a:r>
            <a:r>
              <a:rPr lang="en-US" altLang="zh-CN" sz="1600" kern="0" dirty="0">
                <a:cs typeface="Arial" panose="020B0604020202020204" pitchFamily="34" charset="0"/>
              </a:rPr>
              <a:t>reserved </a:t>
            </a:r>
            <a:r>
              <a:rPr lang="en-US" altLang="zh-CN" sz="1600" kern="0" dirty="0">
                <a:latin typeface="+mn-lt"/>
                <a:cs typeface="Arial" panose="020B0604020202020204" pitchFamily="34" charset="0"/>
              </a:rPr>
              <a:t>bit </a:t>
            </a:r>
            <a:r>
              <a:rPr lang="en-US" altLang="zh-CN" sz="1600" kern="0" dirty="0">
                <a:cs typeface="Arial" panose="020B0604020202020204" pitchFamily="34" charset="0"/>
              </a:rPr>
              <a:t>in Extended Capabilities element to indicate ‘Sensing Support’ and design a Sensing Capabilities element to carry the detailed sensing capabilities of a STA.</a:t>
            </a:r>
          </a:p>
          <a:p>
            <a:pPr lvl="1" eaLnBrk="0" hangingPunct="0">
              <a:spcBef>
                <a:spcPct val="20000"/>
              </a:spcBef>
            </a:pPr>
            <a:r>
              <a:rPr lang="en-US" sz="1600" kern="0" dirty="0">
                <a:latin typeface="+mn-lt"/>
                <a:cs typeface="Arial" panose="020B0604020202020204" pitchFamily="34" charset="0"/>
              </a:rPr>
              <a:t>Note: T</a:t>
            </a:r>
            <a:r>
              <a:rPr lang="en-US" altLang="zh-CN" sz="1600" kern="0" dirty="0">
                <a:cs typeface="Arial" panose="020B0604020202020204" pitchFamily="34" charset="0"/>
              </a:rPr>
              <a:t>he format of Sensing Capabilities element and the detailed sensing capabilities are TBD.</a:t>
            </a:r>
            <a:endParaRPr lang="en-US" sz="1600" kern="0" dirty="0">
              <a:latin typeface="+mn-lt"/>
              <a:cs typeface="Arial" panose="020B0604020202020204" pitchFamily="34" charset="0"/>
            </a:endParaRPr>
          </a:p>
          <a:p>
            <a:pPr eaLnBrk="0" hangingPunct="0">
              <a:spcBef>
                <a:spcPct val="20000"/>
              </a:spcBef>
            </a:pPr>
            <a:endParaRPr lang="en-US" altLang="zh-CN" sz="1600" kern="0" dirty="0">
              <a:latin typeface="+mn-lt"/>
              <a:cs typeface="Arial" panose="020B0604020202020204" pitchFamily="34" charset="0"/>
            </a:endParaRPr>
          </a:p>
          <a:p>
            <a:pPr eaLnBrk="0" hangingPunct="0">
              <a:spcBef>
                <a:spcPct val="20000"/>
              </a:spcBef>
            </a:pPr>
            <a:r>
              <a:rPr lang="en-US" altLang="zh-CN" sz="1600" kern="0" dirty="0">
                <a:latin typeface="+mn-lt"/>
                <a:cs typeface="Arial" panose="020B0604020202020204" pitchFamily="34" charset="0"/>
              </a:rPr>
              <a:t>Option 1: 0</a:t>
            </a:r>
          </a:p>
          <a:p>
            <a:pPr eaLnBrk="0" hangingPunct="0">
              <a:spcBef>
                <a:spcPct val="20000"/>
              </a:spcBef>
            </a:pPr>
            <a:r>
              <a:rPr lang="en-US" altLang="zh-CN" sz="1600" kern="0" dirty="0">
                <a:solidFill>
                  <a:srgbClr val="00B050"/>
                </a:solidFill>
                <a:latin typeface="+mn-lt"/>
                <a:cs typeface="Arial" panose="020B0604020202020204" pitchFamily="34" charset="0"/>
              </a:rPr>
              <a:t>Option 2: 16</a:t>
            </a:r>
            <a:endParaRPr lang="en-US" sz="1600" kern="0" dirty="0">
              <a:solidFill>
                <a:srgbClr val="00B050"/>
              </a:solidFill>
              <a:latin typeface="+mn-lt"/>
              <a:cs typeface="Arial" panose="020B0604020202020204" pitchFamily="34" charset="0"/>
            </a:endParaRPr>
          </a:p>
          <a:p>
            <a:pPr eaLnBrk="0" hangingPunct="0">
              <a:spcBef>
                <a:spcPct val="20000"/>
              </a:spcBef>
            </a:pPr>
            <a:r>
              <a:rPr lang="en-US" sz="1600" kern="0" dirty="0">
                <a:latin typeface="+mn-lt"/>
                <a:cs typeface="Arial" panose="020B0604020202020204" pitchFamily="34" charset="0"/>
              </a:rPr>
              <a:t>Option 3: </a:t>
            </a:r>
            <a:r>
              <a:rPr lang="en-US" altLang="zh-CN" sz="1600" kern="0" dirty="0">
                <a:latin typeface="+mn-lt"/>
                <a:cs typeface="Arial" panose="020B0604020202020204" pitchFamily="34" charset="0"/>
              </a:rPr>
              <a:t>3</a:t>
            </a:r>
            <a:endParaRPr lang="en-US" sz="1600" kern="0" dirty="0">
              <a:latin typeface="+mn-lt"/>
              <a:cs typeface="Arial" panose="020B0604020202020204" pitchFamily="34" charset="0"/>
            </a:endParaRPr>
          </a:p>
          <a:p>
            <a:pPr eaLnBrk="0" hangingPunct="0">
              <a:spcBef>
                <a:spcPct val="20000"/>
              </a:spcBef>
            </a:pPr>
            <a:r>
              <a:rPr lang="en-US" sz="1600" kern="0" dirty="0">
                <a:latin typeface="+mn-lt"/>
                <a:cs typeface="Arial" panose="020B0604020202020204" pitchFamily="34" charset="0"/>
              </a:rPr>
              <a:t>A</a:t>
            </a:r>
            <a:r>
              <a:rPr lang="en-US" altLang="zh-CN" sz="1600" kern="0" dirty="0">
                <a:latin typeface="+mn-lt"/>
                <a:cs typeface="Arial" panose="020B0604020202020204" pitchFamily="34" charset="0"/>
              </a:rPr>
              <a:t>bstain: 12</a:t>
            </a:r>
          </a:p>
          <a:p>
            <a:pPr eaLnBrk="0" hangingPunct="0">
              <a:spcBef>
                <a:spcPct val="20000"/>
              </a:spcBef>
            </a:pPr>
            <a:r>
              <a:rPr lang="en-US" altLang="zh-CN" sz="1600" kern="0" dirty="0">
                <a:latin typeface="+mn-lt"/>
                <a:cs typeface="Arial" panose="020B0604020202020204" pitchFamily="34" charset="0"/>
              </a:rPr>
              <a:t>None: 8</a:t>
            </a:r>
            <a:endParaRPr lang="en-US" sz="1600" kern="0" dirty="0">
              <a:latin typeface="+mn-lt"/>
              <a:cs typeface="Arial" panose="020B0604020202020204" pitchFamily="34" charset="0"/>
            </a:endParaRPr>
          </a:p>
        </p:txBody>
      </p:sp>
      <p:sp>
        <p:nvSpPr>
          <p:cNvPr id="6" name="Footer Placeholder 3">
            <a:extLst>
              <a:ext uri="{FF2B5EF4-FFF2-40B4-BE49-F238E27FC236}">
                <a16:creationId xmlns:a16="http://schemas.microsoft.com/office/drawing/2014/main" id="{F06F4F70-B3B5-4319-B886-21BAAB74179A}"/>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04851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altLang="zh-CN" dirty="0">
                <a:cs typeface="Arial" panose="020B0604020202020204" pitchFamily="34" charset="0"/>
              </a:rPr>
              <a:t>SP #2</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11</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1701782"/>
            <a:ext cx="7858125" cy="2554545"/>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ko-KR" sz="2000" dirty="0"/>
              <a:t>Do you support that 802.11bf amendment shall define a Sensing Capabilities element to carry all the sensing capabilities of a STA?</a:t>
            </a:r>
          </a:p>
          <a:p>
            <a:pPr eaLnBrk="0" hangingPunct="0">
              <a:spcBef>
                <a:spcPct val="20000"/>
              </a:spcBef>
            </a:pPr>
            <a:r>
              <a:rPr lang="en-US" altLang="ko-KR" sz="2000" dirty="0"/>
              <a:t>Note: The format of Sensing Capabilities element is TBD.</a:t>
            </a:r>
          </a:p>
          <a:p>
            <a:pPr eaLnBrk="0" hangingPunct="0">
              <a:spcBef>
                <a:spcPct val="20000"/>
              </a:spcBef>
            </a:pPr>
            <a:endParaRPr lang="en-US" altLang="zh-CN" sz="2000" kern="0" dirty="0">
              <a:latin typeface="+mn-lt"/>
              <a:cs typeface="Arial" panose="020B0604020202020204" pitchFamily="34" charset="0"/>
            </a:endParaRPr>
          </a:p>
          <a:p>
            <a:pPr eaLnBrk="0" hangingPunct="0">
              <a:spcBef>
                <a:spcPct val="20000"/>
              </a:spcBef>
            </a:pPr>
            <a:r>
              <a:rPr lang="en-US" altLang="zh-CN" sz="2000" kern="0" dirty="0">
                <a:latin typeface="+mn-lt"/>
                <a:cs typeface="Arial" panose="020B0604020202020204" pitchFamily="34" charset="0"/>
              </a:rPr>
              <a:t>Yes:</a:t>
            </a:r>
          </a:p>
          <a:p>
            <a:pPr eaLnBrk="0" hangingPunct="0">
              <a:spcBef>
                <a:spcPct val="20000"/>
              </a:spcBef>
            </a:pPr>
            <a:r>
              <a:rPr lang="en-US" altLang="zh-CN" sz="2000" kern="0" dirty="0">
                <a:latin typeface="+mn-lt"/>
                <a:cs typeface="Arial" panose="020B0604020202020204" pitchFamily="34" charset="0"/>
              </a:rPr>
              <a:t>No:</a:t>
            </a:r>
          </a:p>
          <a:p>
            <a:pPr eaLnBrk="0" hangingPunct="0">
              <a:spcBef>
                <a:spcPct val="20000"/>
              </a:spcBef>
            </a:pPr>
            <a:r>
              <a:rPr lang="en-US" altLang="zh-CN" sz="2000" kern="0" dirty="0">
                <a:latin typeface="+mn-lt"/>
                <a:cs typeface="Arial" panose="020B0604020202020204" pitchFamily="34" charset="0"/>
              </a:rPr>
              <a:t>Abstain:</a:t>
            </a:r>
            <a:endParaRPr lang="en-US" altLang="zh-CN" sz="1600" kern="0" dirty="0">
              <a:latin typeface="+mn-lt"/>
              <a:cs typeface="Arial" panose="020B0604020202020204" pitchFamily="34" charset="0"/>
            </a:endParaRPr>
          </a:p>
        </p:txBody>
      </p:sp>
      <p:sp>
        <p:nvSpPr>
          <p:cNvPr id="6" name="Footer Placeholder 3">
            <a:extLst>
              <a:ext uri="{FF2B5EF4-FFF2-40B4-BE49-F238E27FC236}">
                <a16:creationId xmlns:a16="http://schemas.microsoft.com/office/drawing/2014/main" id="{F06F4F70-B3B5-4319-B886-21BAAB74179A}"/>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1845782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altLang="zh-CN" dirty="0">
                <a:cs typeface="Arial" panose="020B0604020202020204" pitchFamily="34" charset="0"/>
              </a:rPr>
              <a:t>Motion #1</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12</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1701782"/>
            <a:ext cx="7858125" cy="2923877"/>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ko-KR" sz="2000" dirty="0"/>
              <a:t>Move to add the following to 11bf SFD:</a:t>
            </a:r>
          </a:p>
          <a:p>
            <a:pPr eaLnBrk="0" hangingPunct="0">
              <a:spcBef>
                <a:spcPct val="20000"/>
              </a:spcBef>
            </a:pPr>
            <a:r>
              <a:rPr lang="en-US" altLang="ko-KR" sz="2000" dirty="0"/>
              <a:t>     802.11bf shall define a Sensing Capabilities element to carry all the sensing capabilities of a STA.</a:t>
            </a:r>
          </a:p>
          <a:p>
            <a:pPr eaLnBrk="0" hangingPunct="0">
              <a:spcBef>
                <a:spcPct val="20000"/>
              </a:spcBef>
            </a:pPr>
            <a:r>
              <a:rPr lang="en-US" altLang="ko-KR" sz="2000" dirty="0"/>
              <a:t>Note: The format of Sensing Capabilities element is TBD.</a:t>
            </a:r>
            <a:endParaRPr lang="en-US" altLang="ko-KR" sz="2000" kern="0" dirty="0">
              <a:latin typeface="+mn-lt"/>
              <a:cs typeface="Arial" panose="020B0604020202020204" pitchFamily="34" charset="0"/>
            </a:endParaRPr>
          </a:p>
          <a:p>
            <a:pPr eaLnBrk="0" hangingPunct="0">
              <a:spcBef>
                <a:spcPct val="20000"/>
              </a:spcBef>
            </a:pPr>
            <a:endParaRPr lang="en-US" altLang="ko-KR" sz="2000" kern="0" dirty="0">
              <a:latin typeface="+mn-lt"/>
              <a:cs typeface="Arial" panose="020B0604020202020204" pitchFamily="34" charset="0"/>
            </a:endParaRPr>
          </a:p>
          <a:p>
            <a:pPr eaLnBrk="0" hangingPunct="0">
              <a:spcBef>
                <a:spcPct val="20000"/>
              </a:spcBef>
            </a:pPr>
            <a:r>
              <a:rPr lang="en-US" altLang="ko-KR" sz="2000" kern="0" dirty="0">
                <a:latin typeface="+mn-lt"/>
                <a:cs typeface="Arial" panose="020B0604020202020204" pitchFamily="34" charset="0"/>
              </a:rPr>
              <a:t>Yes</a:t>
            </a:r>
            <a:r>
              <a:rPr lang="zh-CN" altLang="en-US" sz="2000" kern="0" dirty="0">
                <a:latin typeface="+mn-lt"/>
                <a:cs typeface="Arial" panose="020B0604020202020204" pitchFamily="34" charset="0"/>
              </a:rPr>
              <a:t>：</a:t>
            </a:r>
            <a:endParaRPr lang="en-US" altLang="zh-CN" sz="2000" kern="0" dirty="0">
              <a:latin typeface="+mn-lt"/>
              <a:cs typeface="Arial" panose="020B0604020202020204" pitchFamily="34" charset="0"/>
            </a:endParaRPr>
          </a:p>
          <a:p>
            <a:pPr eaLnBrk="0" hangingPunct="0">
              <a:spcBef>
                <a:spcPct val="20000"/>
              </a:spcBef>
            </a:pPr>
            <a:r>
              <a:rPr lang="en-US" altLang="zh-CN" sz="2000" kern="0" dirty="0">
                <a:latin typeface="+mn-lt"/>
                <a:cs typeface="Arial" panose="020B0604020202020204" pitchFamily="34" charset="0"/>
              </a:rPr>
              <a:t>No:</a:t>
            </a:r>
          </a:p>
          <a:p>
            <a:pPr eaLnBrk="0" hangingPunct="0">
              <a:spcBef>
                <a:spcPct val="20000"/>
              </a:spcBef>
            </a:pPr>
            <a:r>
              <a:rPr lang="en-US" altLang="ko-KR" sz="2000" kern="0" dirty="0">
                <a:latin typeface="+mn-lt"/>
                <a:cs typeface="Arial" panose="020B0604020202020204" pitchFamily="34" charset="0"/>
              </a:rPr>
              <a:t>Abstain:</a:t>
            </a:r>
            <a:endParaRPr lang="en-US" altLang="ko-KR" sz="2000" dirty="0"/>
          </a:p>
        </p:txBody>
      </p:sp>
      <p:sp>
        <p:nvSpPr>
          <p:cNvPr id="6" name="Footer Placeholder 3">
            <a:extLst>
              <a:ext uri="{FF2B5EF4-FFF2-40B4-BE49-F238E27FC236}">
                <a16:creationId xmlns:a16="http://schemas.microsoft.com/office/drawing/2014/main" id="{F06F4F70-B3B5-4319-B886-21BAAB74179A}"/>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025771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85800" y="1600199"/>
            <a:ext cx="7772400" cy="3048001"/>
          </a:xfrm>
        </p:spPr>
        <p:txBody>
          <a:bodyPr>
            <a:noAutofit/>
          </a:bodyPr>
          <a:lstStyle/>
          <a:p>
            <a:pPr marL="457200" indent="-457200">
              <a:buFont typeface="+mj-lt"/>
              <a:buAutoNum type="arabicParenR"/>
            </a:pPr>
            <a:r>
              <a:rPr lang="en-US" altLang="zh-CN" sz="1800" b="0" dirty="0">
                <a:ea typeface="+mn-ea"/>
                <a:cs typeface="Arial" panose="020B0604020202020204" pitchFamily="34" charset="0"/>
              </a:rPr>
              <a:t>11-20-1851-04-00bf-overview-of-wi-fi-sensing-protocol </a:t>
            </a:r>
          </a:p>
          <a:p>
            <a:pPr marL="457200" indent="-457200">
              <a:buFont typeface="+mj-lt"/>
              <a:buAutoNum type="arabicParenR"/>
            </a:pPr>
            <a:r>
              <a:rPr lang="en-US" altLang="zh-CN" sz="1800" b="0" dirty="0">
                <a:ea typeface="+mn-ea"/>
                <a:cs typeface="Arial" panose="020B0604020202020204" pitchFamily="34" charset="0"/>
              </a:rPr>
              <a:t>11-21-0370-01-00bf-considerations-of-sensing-negotiation</a:t>
            </a:r>
          </a:p>
          <a:p>
            <a:pPr marL="457200" indent="-457200">
              <a:buFont typeface="+mj-lt"/>
              <a:buAutoNum type="arabicParenR"/>
            </a:pPr>
            <a:r>
              <a:rPr lang="en-US" altLang="zh-CN" sz="1800" b="0" dirty="0">
                <a:cs typeface="Arial" panose="020B0604020202020204" pitchFamily="34" charset="0"/>
              </a:rPr>
              <a:t>11-21-0147-03-00bf-definitions-and-scenarios-of-the-wlan-sensing-follow-ups</a:t>
            </a:r>
          </a:p>
          <a:p>
            <a:pPr marL="457200" indent="-457200">
              <a:buFont typeface="+mj-lt"/>
              <a:buAutoNum type="arabicParenR"/>
            </a:pPr>
            <a:r>
              <a:rPr lang="en-US" altLang="zh-CN" sz="1800" b="0" dirty="0">
                <a:cs typeface="Arial" panose="020B0604020202020204" pitchFamily="34" charset="0"/>
              </a:rPr>
              <a:t>11-20-1804-01-00bf-discussion-on-wlan-sensing-procedure</a:t>
            </a:r>
          </a:p>
          <a:p>
            <a:pPr marL="457200" indent="-457200">
              <a:buFont typeface="+mj-lt"/>
              <a:buAutoNum type="arabicParenR"/>
            </a:pPr>
            <a:r>
              <a:rPr lang="en-US" altLang="zh-CN" sz="1800" b="0" dirty="0">
                <a:cs typeface="Arial" panose="020B0604020202020204" pitchFamily="34" charset="0"/>
              </a:rPr>
              <a:t>11-21-0357-01-00bf-discussion-of-sensing-measurement-result-types</a:t>
            </a:r>
          </a:p>
          <a:p>
            <a:pPr marL="457200" indent="-457200">
              <a:buFont typeface="+mj-lt"/>
              <a:buAutoNum type="arabicParenR"/>
            </a:pPr>
            <a:r>
              <a:rPr lang="en-US" altLang="zh-CN" sz="1800" b="0" dirty="0">
                <a:cs typeface="Arial" panose="020B0604020202020204" pitchFamily="34" charset="0"/>
              </a:rPr>
              <a:t>11-21-0407-03-00bf-multi-band-wifi-fusion-for-wlan-sensing</a:t>
            </a:r>
          </a:p>
          <a:p>
            <a:pPr marL="457200" indent="-457200">
              <a:buFont typeface="+mj-lt"/>
              <a:buAutoNum type="arabicParenR"/>
            </a:pPr>
            <a:r>
              <a:rPr lang="en-US" altLang="zh-CN" sz="1800" b="0" dirty="0">
                <a:cs typeface="Arial" panose="020B0604020202020204" pitchFamily="34" charset="0"/>
              </a:rPr>
              <a:t>Draft P802.11az_D3.0</a:t>
            </a:r>
          </a:p>
          <a:p>
            <a:pPr marL="457200" indent="-457200">
              <a:buFont typeface="+mj-lt"/>
              <a:buAutoNum type="arabicParenR"/>
            </a:pPr>
            <a:endParaRPr lang="en-US" altLang="zh-CN" sz="1800" b="0" dirty="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13</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3600" dirty="0">
                <a:cs typeface="Arial" panose="020B0604020202020204" pitchFamily="34" charset="0"/>
              </a:rPr>
              <a:t>Background</a:t>
            </a:r>
            <a:endParaRPr lang="en-SG" sz="36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2"/>
            <a:ext cx="7934325" cy="3856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2000" b="0" kern="0" dirty="0">
                <a:cs typeface="Arial" panose="020B0604020202020204" pitchFamily="34" charset="0"/>
              </a:rPr>
              <a:t>Discovery phase should be done before sensing session. [1]</a:t>
            </a:r>
          </a:p>
          <a:p>
            <a:pPr>
              <a:buFont typeface="Wingdings" panose="05000000000000000000" pitchFamily="2" charset="2"/>
              <a:buChar char="q"/>
            </a:pPr>
            <a:r>
              <a:rPr lang="en-US" altLang="zh-CN" sz="2000" b="0" kern="0" dirty="0">
                <a:cs typeface="Arial" panose="020B0604020202020204" pitchFamily="34" charset="0"/>
              </a:rPr>
              <a:t>In discovery phase, sensing capabilities (supported sensing roles, supported sensing measurement types, etc.) should be exchanged between sensing initiator and sensing responder(s). [1][2]</a:t>
            </a:r>
          </a:p>
          <a:p>
            <a:pPr>
              <a:buFont typeface="Wingdings" panose="05000000000000000000" pitchFamily="2" charset="2"/>
              <a:buChar char="q"/>
            </a:pPr>
            <a:endParaRPr lang="en-US" altLang="zh-CN" sz="2000" b="0" kern="0" dirty="0">
              <a:cs typeface="Arial" panose="020B0604020202020204" pitchFamily="34" charset="0"/>
            </a:endParaRPr>
          </a:p>
          <a:p>
            <a:pPr>
              <a:buFont typeface="Wingdings" panose="05000000000000000000" pitchFamily="2" charset="2"/>
              <a:buChar char="q"/>
            </a:pPr>
            <a:r>
              <a:rPr lang="en-US" altLang="zh-CN" sz="2000" b="0" kern="0" dirty="0">
                <a:cs typeface="Arial" panose="020B0604020202020204" pitchFamily="34" charset="0"/>
              </a:rPr>
              <a:t>In this contribution, we show how to indicate sensing capabilities for a</a:t>
            </a:r>
            <a:r>
              <a:rPr lang="zh-CN" altLang="en-US" sz="2000" b="0" kern="0" dirty="0">
                <a:cs typeface="Arial" panose="020B0604020202020204" pitchFamily="34" charset="0"/>
              </a:rPr>
              <a:t> </a:t>
            </a:r>
            <a:r>
              <a:rPr lang="en-US" altLang="zh-CN" sz="2000" b="0" kern="0" dirty="0">
                <a:cs typeface="Arial" panose="020B0604020202020204" pitchFamily="34" charset="0"/>
              </a:rPr>
              <a:t>STA.</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Possible Sensing Capabilities</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4862870"/>
          </a:xfrm>
          <a:prstGeom prst="rect">
            <a:avLst/>
          </a:prstGeom>
        </p:spPr>
        <p:txBody>
          <a:bodyPr wrap="square">
            <a:spAutoFit/>
          </a:bodyPr>
          <a:lstStyle/>
          <a:p>
            <a:pPr marL="287338" indent="-287338">
              <a:buFont typeface="Wingdings" panose="05000000000000000000" pitchFamily="2" charset="2"/>
              <a:buChar char="q"/>
            </a:pPr>
            <a:r>
              <a:rPr lang="en-US" altLang="zh-CN" sz="1600" dirty="0"/>
              <a:t>The following possible sensing capabilities may </a:t>
            </a:r>
            <a:r>
              <a:rPr lang="en-US" altLang="zh-CN" sz="1600" kern="0" dirty="0">
                <a:cs typeface="Arial" panose="020B0604020202020204" pitchFamily="34" charset="0"/>
              </a:rPr>
              <a:t>be advertised during discovery: </a:t>
            </a:r>
            <a:endParaRPr lang="en-US" altLang="zh-CN" sz="1600" dirty="0"/>
          </a:p>
          <a:p>
            <a:pPr marL="744538" lvl="1" indent="-287338">
              <a:buFont typeface="Wingdings" panose="05000000000000000000" pitchFamily="2" charset="2"/>
              <a:buChar char="l"/>
            </a:pPr>
            <a:r>
              <a:rPr lang="en-US" altLang="zh-CN" sz="1600" dirty="0"/>
              <a:t>Supported sensing roles [3]:</a:t>
            </a:r>
          </a:p>
          <a:p>
            <a:pPr marL="1201738" lvl="2" indent="-287338">
              <a:buFont typeface="Arial" panose="020B0604020202020204" pitchFamily="34" charset="0"/>
              <a:buChar char="•"/>
            </a:pPr>
            <a:r>
              <a:rPr lang="en-US" altLang="zh-CN" sz="1400" dirty="0"/>
              <a:t>Sensing Initiator</a:t>
            </a:r>
          </a:p>
          <a:p>
            <a:pPr marL="1201738" lvl="2" indent="-287338">
              <a:buFont typeface="Arial" panose="020B0604020202020204" pitchFamily="34" charset="0"/>
              <a:buChar char="•"/>
            </a:pPr>
            <a:r>
              <a:rPr lang="en-US" altLang="zh-CN" sz="1400" dirty="0"/>
              <a:t>Sensing Responder</a:t>
            </a:r>
          </a:p>
          <a:p>
            <a:pPr marL="1201738" lvl="2" indent="-287338">
              <a:buFont typeface="Arial" panose="020B0604020202020204" pitchFamily="34" charset="0"/>
              <a:buChar char="•"/>
            </a:pPr>
            <a:r>
              <a:rPr lang="en-US" altLang="zh-CN" sz="1400" dirty="0"/>
              <a:t>Sensing Transmitter</a:t>
            </a:r>
          </a:p>
          <a:p>
            <a:pPr marL="1201738" lvl="2" indent="-287338">
              <a:buFont typeface="Arial" panose="020B0604020202020204" pitchFamily="34" charset="0"/>
              <a:buChar char="•"/>
            </a:pPr>
            <a:r>
              <a:rPr lang="en-US" altLang="zh-CN" sz="1400" dirty="0"/>
              <a:t>Sensing Receiver</a:t>
            </a:r>
          </a:p>
          <a:p>
            <a:pPr marL="744538" lvl="1" indent="-287338">
              <a:buFont typeface="Wingdings" panose="05000000000000000000" pitchFamily="2" charset="2"/>
              <a:buChar char="l"/>
            </a:pPr>
            <a:r>
              <a:rPr lang="en-US" altLang="zh-CN" sz="1600" dirty="0"/>
              <a:t>Supported sensing bands [4]:</a:t>
            </a:r>
          </a:p>
          <a:p>
            <a:pPr marL="1201738" lvl="2" indent="-287338">
              <a:buFont typeface="Arial" panose="020B0604020202020204" pitchFamily="34" charset="0"/>
              <a:buChar char="•"/>
            </a:pPr>
            <a:r>
              <a:rPr lang="en-US" altLang="zh-CN" sz="1400" dirty="0"/>
              <a:t>2.4 GHz</a:t>
            </a:r>
          </a:p>
          <a:p>
            <a:pPr marL="1201738" lvl="2" indent="-287338">
              <a:buFont typeface="Arial" panose="020B0604020202020204" pitchFamily="34" charset="0"/>
              <a:buChar char="•"/>
            </a:pPr>
            <a:r>
              <a:rPr lang="en-US" altLang="zh-CN" sz="1400" dirty="0"/>
              <a:t>5 GHz</a:t>
            </a:r>
          </a:p>
          <a:p>
            <a:pPr marL="1201738" lvl="2" indent="-287338">
              <a:buFont typeface="Arial" panose="020B0604020202020204" pitchFamily="34" charset="0"/>
              <a:buChar char="•"/>
            </a:pPr>
            <a:r>
              <a:rPr lang="en-US" altLang="zh-CN" sz="1400" dirty="0"/>
              <a:t>6 GHz</a:t>
            </a:r>
          </a:p>
          <a:p>
            <a:pPr marL="1201738" lvl="2" indent="-287338">
              <a:buFont typeface="Arial" panose="020B0604020202020204" pitchFamily="34" charset="0"/>
              <a:buChar char="•"/>
            </a:pPr>
            <a:r>
              <a:rPr lang="en-US" altLang="zh-CN" sz="1400" dirty="0"/>
              <a:t>60 GHz</a:t>
            </a:r>
          </a:p>
          <a:p>
            <a:pPr marL="744538" lvl="1" indent="-287338">
              <a:buFont typeface="Wingdings" panose="05000000000000000000" pitchFamily="2" charset="2"/>
              <a:buChar char="l"/>
            </a:pPr>
            <a:r>
              <a:rPr lang="en-US" altLang="zh-CN" sz="1600" dirty="0"/>
              <a:t>Supported sensing measurement result types [3]: </a:t>
            </a:r>
            <a:r>
              <a:rPr lang="en-US" altLang="zh-CN" sz="1400" i="1" dirty="0"/>
              <a:t>More than one type of sensing measurement results may be defined (Motion 12).</a:t>
            </a:r>
          </a:p>
          <a:p>
            <a:pPr marL="1201738" lvl="2" indent="-287338">
              <a:buFont typeface="Arial" panose="020B0604020202020204" pitchFamily="34" charset="0"/>
              <a:buChar char="•"/>
            </a:pPr>
            <a:r>
              <a:rPr lang="en-US" altLang="zh-CN" sz="1400" dirty="0"/>
              <a:t>CSI-based sensing [3]</a:t>
            </a:r>
          </a:p>
          <a:p>
            <a:pPr marL="1658938" lvl="3" indent="-287338">
              <a:buFont typeface="Arial" panose="020B0604020202020204" pitchFamily="34" charset="0"/>
              <a:buChar char="•"/>
            </a:pPr>
            <a:r>
              <a:rPr lang="en-US" altLang="zh-CN" sz="1400" dirty="0"/>
              <a:t>e.g., for sub-7 GHz and 60 GHz: CSI matrix [5]</a:t>
            </a:r>
          </a:p>
          <a:p>
            <a:pPr marL="1201738" lvl="2" indent="-287338">
              <a:buFont typeface="Arial" panose="020B0604020202020204" pitchFamily="34" charset="0"/>
              <a:buChar char="•"/>
            </a:pPr>
            <a:r>
              <a:rPr lang="en-US" altLang="zh-CN" sz="1400" dirty="0"/>
              <a:t>Radar-based sensing [3]</a:t>
            </a:r>
          </a:p>
          <a:p>
            <a:pPr marL="1658938" lvl="3" indent="-287338">
              <a:buFont typeface="Arial" panose="020B0604020202020204" pitchFamily="34" charset="0"/>
              <a:buChar char="•"/>
            </a:pPr>
            <a:r>
              <a:rPr lang="en-US" altLang="zh-CN" sz="1400" dirty="0"/>
              <a:t>e.g., for 60 GHz: beam SNR [6]</a:t>
            </a:r>
          </a:p>
          <a:p>
            <a:pPr marL="744538" lvl="1" indent="-287338">
              <a:buFont typeface="Wingdings" panose="05000000000000000000" pitchFamily="2" charset="2"/>
              <a:buChar char="l"/>
            </a:pPr>
            <a:r>
              <a:rPr lang="en-US" altLang="zh-CN" sz="1600" dirty="0"/>
              <a:t>Other capabilities</a:t>
            </a:r>
          </a:p>
          <a:p>
            <a:pPr marL="287338" lvl="1" indent="-287338">
              <a:buFont typeface="Wingdings" panose="05000000000000000000" pitchFamily="2" charset="2"/>
              <a:buChar char="q"/>
            </a:pPr>
            <a:r>
              <a:rPr lang="en-US" altLang="zh-CN" sz="1600" dirty="0"/>
              <a:t>So far, we need more than 10 bits to indicate the above sensing capabilities of a STA. We believe that in the process of standardization, more sensing capabilities will need to be indicated.</a:t>
            </a:r>
          </a:p>
        </p:txBody>
      </p:sp>
    </p:spTree>
    <p:extLst>
      <p:ext uri="{BB962C8B-B14F-4D97-AF65-F5344CB8AC3E}">
        <p14:creationId xmlns:p14="http://schemas.microsoft.com/office/powerpoint/2010/main" val="97513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584775"/>
          </a:xfrm>
          <a:prstGeom prst="rect">
            <a:avLst/>
          </a:prstGeom>
        </p:spPr>
        <p:txBody>
          <a:bodyPr wrap="square">
            <a:spAutoFit/>
          </a:bodyPr>
          <a:lstStyle/>
          <a:p>
            <a:pPr marL="0" lvl="1"/>
            <a:r>
              <a:rPr lang="en-US" altLang="zh-CN" sz="1600" b="1" dirty="0"/>
              <a:t>Option 1: Add all the sensing capabilities (e.g., possible sensing capabilities shown in slide 3) into the existing frame/element (e.g., Extended Capabilities element).</a:t>
            </a:r>
            <a:endParaRPr lang="en-US" altLang="zh-CN" sz="1600" dirty="0"/>
          </a:p>
        </p:txBody>
      </p:sp>
      <p:pic>
        <p:nvPicPr>
          <p:cNvPr id="5" name="图片 4">
            <a:extLst>
              <a:ext uri="{FF2B5EF4-FFF2-40B4-BE49-F238E27FC236}">
                <a16:creationId xmlns:a16="http://schemas.microsoft.com/office/drawing/2014/main" id="{02F7CAA7-EC77-45D2-AADC-E5545ADFBE13}"/>
              </a:ext>
            </a:extLst>
          </p:cNvPr>
          <p:cNvPicPr>
            <a:picLocks noChangeAspect="1"/>
          </p:cNvPicPr>
          <p:nvPr/>
        </p:nvPicPr>
        <p:blipFill>
          <a:blip r:embed="rId3"/>
          <a:stretch>
            <a:fillRect/>
          </a:stretch>
        </p:blipFill>
        <p:spPr>
          <a:xfrm>
            <a:off x="1665735" y="2514600"/>
            <a:ext cx="5812526" cy="1191306"/>
          </a:xfrm>
          <a:prstGeom prst="rect">
            <a:avLst/>
          </a:prstGeom>
        </p:spPr>
      </p:pic>
      <p:sp>
        <p:nvSpPr>
          <p:cNvPr id="11" name="矩形 10">
            <a:extLst>
              <a:ext uri="{FF2B5EF4-FFF2-40B4-BE49-F238E27FC236}">
                <a16:creationId xmlns:a16="http://schemas.microsoft.com/office/drawing/2014/main" id="{D899E9A9-1670-4333-8DEB-D739660B9A8D}"/>
              </a:ext>
            </a:extLst>
          </p:cNvPr>
          <p:cNvSpPr/>
          <p:nvPr/>
        </p:nvSpPr>
        <p:spPr bwMode="auto">
          <a:xfrm>
            <a:off x="5257800" y="2650681"/>
            <a:ext cx="1524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aphicFrame>
        <p:nvGraphicFramePr>
          <p:cNvPr id="9" name="对象 8">
            <a:extLst>
              <a:ext uri="{FF2B5EF4-FFF2-40B4-BE49-F238E27FC236}">
                <a16:creationId xmlns:a16="http://schemas.microsoft.com/office/drawing/2014/main" id="{D9E54142-BD7A-4E7C-A47B-9BC41FF42426}"/>
              </a:ext>
            </a:extLst>
          </p:cNvPr>
          <p:cNvGraphicFramePr>
            <a:graphicFrameLocks noChangeAspect="1"/>
          </p:cNvGraphicFramePr>
          <p:nvPr>
            <p:extLst>
              <p:ext uri="{D42A27DB-BD31-4B8C-83A1-F6EECF244321}">
                <p14:modId xmlns:p14="http://schemas.microsoft.com/office/powerpoint/2010/main" val="3466622650"/>
              </p:ext>
            </p:extLst>
          </p:nvPr>
        </p:nvGraphicFramePr>
        <p:xfrm>
          <a:off x="108742" y="4114800"/>
          <a:ext cx="8926511" cy="1553722"/>
        </p:xfrm>
        <a:graphic>
          <a:graphicData uri="http://schemas.openxmlformats.org/presentationml/2006/ole">
            <mc:AlternateContent xmlns:mc="http://schemas.openxmlformats.org/markup-compatibility/2006">
              <mc:Choice xmlns:v="urn:schemas-microsoft-com:vml" Requires="v">
                <p:oleObj spid="_x0000_s1382" name="Visio" r:id="rId4" imgW="9129086" imgH="1592642" progId="Visio.Drawing.15">
                  <p:embed/>
                </p:oleObj>
              </mc:Choice>
              <mc:Fallback>
                <p:oleObj name="Visio" r:id="rId4" imgW="9129086" imgH="1592642" progId="Visio.Drawing.15">
                  <p:embed/>
                  <p:pic>
                    <p:nvPicPr>
                      <p:cNvPr id="0" name="Object 1"/>
                      <p:cNvPicPr>
                        <a:picLocks noChangeAspect="1" noChangeArrowheads="1"/>
                      </p:cNvPicPr>
                      <p:nvPr/>
                    </p:nvPicPr>
                    <p:blipFill>
                      <a:blip r:embed="rId5"/>
                      <a:srcRect/>
                      <a:stretch>
                        <a:fillRect/>
                      </a:stretch>
                    </p:blipFill>
                    <p:spPr bwMode="auto">
                      <a:xfrm>
                        <a:off x="108742" y="4114800"/>
                        <a:ext cx="8926511" cy="1553722"/>
                      </a:xfrm>
                      <a:prstGeom prst="rect">
                        <a:avLst/>
                      </a:prstGeom>
                      <a:noFill/>
                    </p:spPr>
                  </p:pic>
                </p:oleObj>
              </mc:Fallback>
            </mc:AlternateContent>
          </a:graphicData>
        </a:graphic>
      </p:graphicFrame>
      <p:cxnSp>
        <p:nvCxnSpPr>
          <p:cNvPr id="10" name="直接箭头连接符 9">
            <a:extLst>
              <a:ext uri="{FF2B5EF4-FFF2-40B4-BE49-F238E27FC236}">
                <a16:creationId xmlns:a16="http://schemas.microsoft.com/office/drawing/2014/main" id="{4B1A66D7-0EDA-4E4B-ADF1-807C17B77912}"/>
              </a:ext>
            </a:extLst>
          </p:cNvPr>
          <p:cNvCxnSpPr>
            <a:cxnSpLocks/>
          </p:cNvCxnSpPr>
          <p:nvPr/>
        </p:nvCxnSpPr>
        <p:spPr bwMode="auto">
          <a:xfrm>
            <a:off x="5410200" y="3031681"/>
            <a:ext cx="3352800" cy="1311719"/>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20" name="直接箭头连接符 19">
            <a:extLst>
              <a:ext uri="{FF2B5EF4-FFF2-40B4-BE49-F238E27FC236}">
                <a16:creationId xmlns:a16="http://schemas.microsoft.com/office/drawing/2014/main" id="{253DA38D-9417-4ADD-9195-45261133A929}"/>
              </a:ext>
            </a:extLst>
          </p:cNvPr>
          <p:cNvCxnSpPr>
            <a:cxnSpLocks/>
          </p:cNvCxnSpPr>
          <p:nvPr/>
        </p:nvCxnSpPr>
        <p:spPr bwMode="auto">
          <a:xfrm flipH="1">
            <a:off x="838200" y="3031681"/>
            <a:ext cx="4419601" cy="1311719"/>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
        <p:nvSpPr>
          <p:cNvPr id="3" name="矩形 2">
            <a:extLst>
              <a:ext uri="{FF2B5EF4-FFF2-40B4-BE49-F238E27FC236}">
                <a16:creationId xmlns:a16="http://schemas.microsoft.com/office/drawing/2014/main" id="{B500FD5D-5EF6-4794-B6A9-AF7ECDA49803}"/>
              </a:ext>
            </a:extLst>
          </p:cNvPr>
          <p:cNvSpPr/>
          <p:nvPr/>
        </p:nvSpPr>
        <p:spPr>
          <a:xfrm>
            <a:off x="637825" y="6198414"/>
            <a:ext cx="2695866" cy="276999"/>
          </a:xfrm>
          <a:prstGeom prst="rect">
            <a:avLst/>
          </a:prstGeom>
        </p:spPr>
        <p:txBody>
          <a:bodyPr wrap="none">
            <a:spAutoFit/>
          </a:bodyPr>
          <a:lstStyle/>
          <a:p>
            <a:r>
              <a:rPr lang="en-US" altLang="zh-CN" dirty="0"/>
              <a:t>Note: The sensing capabilities are TBD. </a:t>
            </a:r>
            <a:endParaRPr lang="zh-CN" altLang="en-US" dirty="0"/>
          </a:p>
        </p:txBody>
      </p:sp>
    </p:spTree>
    <p:extLst>
      <p:ext uri="{BB962C8B-B14F-4D97-AF65-F5344CB8AC3E}">
        <p14:creationId xmlns:p14="http://schemas.microsoft.com/office/powerpoint/2010/main" val="3642986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 (Cont.)</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858126" cy="584775"/>
          </a:xfrm>
          <a:prstGeom prst="rect">
            <a:avLst/>
          </a:prstGeom>
        </p:spPr>
        <p:txBody>
          <a:bodyPr wrap="square">
            <a:spAutoFit/>
          </a:bodyPr>
          <a:lstStyle/>
          <a:p>
            <a:pPr marL="0" lvl="1"/>
            <a:r>
              <a:rPr lang="en-US" altLang="zh-CN" sz="1600" b="1" dirty="0"/>
              <a:t>Option 2: Design a new ‘Sensing Capabilities element’ to carry all the sensing capabilities.</a:t>
            </a:r>
          </a:p>
        </p:txBody>
      </p:sp>
      <p:graphicFrame>
        <p:nvGraphicFramePr>
          <p:cNvPr id="9" name="对象 8">
            <a:extLst>
              <a:ext uri="{FF2B5EF4-FFF2-40B4-BE49-F238E27FC236}">
                <a16:creationId xmlns:a16="http://schemas.microsoft.com/office/drawing/2014/main" id="{F0C8E871-DAA8-4ED2-B740-1B5AD39311DC}"/>
              </a:ext>
            </a:extLst>
          </p:cNvPr>
          <p:cNvGraphicFramePr>
            <a:graphicFrameLocks noChangeAspect="1"/>
          </p:cNvGraphicFramePr>
          <p:nvPr>
            <p:extLst>
              <p:ext uri="{D42A27DB-BD31-4B8C-83A1-F6EECF244321}">
                <p14:modId xmlns:p14="http://schemas.microsoft.com/office/powerpoint/2010/main" val="2880344942"/>
              </p:ext>
            </p:extLst>
          </p:nvPr>
        </p:nvGraphicFramePr>
        <p:xfrm>
          <a:off x="1005679" y="2095153"/>
          <a:ext cx="7132640" cy="4439914"/>
        </p:xfrm>
        <a:graphic>
          <a:graphicData uri="http://schemas.openxmlformats.org/presentationml/2006/ole">
            <mc:AlternateContent xmlns:mc="http://schemas.openxmlformats.org/markup-compatibility/2006">
              <mc:Choice xmlns:v="urn:schemas-microsoft-com:vml" Requires="v">
                <p:oleObj spid="_x0000_s2403" name="Visio" r:id="rId3" imgW="8001266" imgH="4983903" progId="Visio.Drawing.15">
                  <p:embed/>
                </p:oleObj>
              </mc:Choice>
              <mc:Fallback>
                <p:oleObj name="Visio" r:id="rId3" imgW="8001266" imgH="4983903" progId="Visio.Drawing.15">
                  <p:embed/>
                  <p:pic>
                    <p:nvPicPr>
                      <p:cNvPr id="0" name="Object 1"/>
                      <p:cNvPicPr>
                        <a:picLocks noChangeAspect="1" noChangeArrowheads="1"/>
                      </p:cNvPicPr>
                      <p:nvPr/>
                    </p:nvPicPr>
                    <p:blipFill>
                      <a:blip r:embed="rId4"/>
                      <a:srcRect/>
                      <a:stretch>
                        <a:fillRect/>
                      </a:stretch>
                    </p:blipFill>
                    <p:spPr bwMode="auto">
                      <a:xfrm>
                        <a:off x="1005679" y="2095153"/>
                        <a:ext cx="7132640" cy="4439914"/>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333FB59D-011A-4B2F-B086-E18CFA69BB99}"/>
              </a:ext>
            </a:extLst>
          </p:cNvPr>
          <p:cNvSpPr/>
          <p:nvPr/>
        </p:nvSpPr>
        <p:spPr>
          <a:xfrm>
            <a:off x="637825" y="6198414"/>
            <a:ext cx="3781100" cy="276999"/>
          </a:xfrm>
          <a:prstGeom prst="rect">
            <a:avLst/>
          </a:prstGeom>
        </p:spPr>
        <p:txBody>
          <a:bodyPr wrap="none">
            <a:spAutoFit/>
          </a:bodyPr>
          <a:lstStyle/>
          <a:p>
            <a:r>
              <a:rPr lang="en-US" altLang="zh-CN" dirty="0"/>
              <a:t>Note: The format of Sensing capabilities element is TBD. </a:t>
            </a:r>
            <a:endParaRPr lang="zh-CN" altLang="en-US" dirty="0"/>
          </a:p>
        </p:txBody>
      </p:sp>
    </p:spTree>
    <p:extLst>
      <p:ext uri="{BB962C8B-B14F-4D97-AF65-F5344CB8AC3E}">
        <p14:creationId xmlns:p14="http://schemas.microsoft.com/office/powerpoint/2010/main" val="3229074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Container of Sensing Capabilities (Cont.)</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1569660"/>
          </a:xfrm>
          <a:prstGeom prst="rect">
            <a:avLst/>
          </a:prstGeom>
        </p:spPr>
        <p:txBody>
          <a:bodyPr wrap="square">
            <a:spAutoFit/>
          </a:bodyPr>
          <a:lstStyle/>
          <a:p>
            <a:pPr marL="0" lvl="1"/>
            <a:r>
              <a:rPr lang="en-US" altLang="zh-CN" sz="1600" b="1" dirty="0"/>
              <a:t>Option 3: Add one bit ‘Sensing Support’ signaling into the Extended Capabilities element for sensing capability indication and design a Sensing Capabilities element to carry the detailed sensing capabilities of a STA.</a:t>
            </a:r>
          </a:p>
          <a:p>
            <a:pPr marL="0" lvl="1"/>
            <a:endParaRPr lang="en-US" altLang="zh-CN" sz="1600" b="1" dirty="0"/>
          </a:p>
          <a:p>
            <a:pPr marL="0" lvl="1"/>
            <a:r>
              <a:rPr lang="en-US" altLang="zh-CN" sz="1600" dirty="0"/>
              <a:t>Note: Detailed sensing capabilities may be exchanged when a sensing session is initiated (e.g., during setup phase).</a:t>
            </a:r>
          </a:p>
        </p:txBody>
      </p:sp>
      <p:pic>
        <p:nvPicPr>
          <p:cNvPr id="8" name="图片 7">
            <a:extLst>
              <a:ext uri="{FF2B5EF4-FFF2-40B4-BE49-F238E27FC236}">
                <a16:creationId xmlns:a16="http://schemas.microsoft.com/office/drawing/2014/main" id="{26FF3F72-F972-4350-826D-E926D1BAD418}"/>
              </a:ext>
            </a:extLst>
          </p:cNvPr>
          <p:cNvPicPr>
            <a:picLocks noChangeAspect="1"/>
          </p:cNvPicPr>
          <p:nvPr/>
        </p:nvPicPr>
        <p:blipFill>
          <a:blip r:embed="rId3"/>
          <a:stretch>
            <a:fillRect/>
          </a:stretch>
        </p:blipFill>
        <p:spPr>
          <a:xfrm>
            <a:off x="1665735" y="3429000"/>
            <a:ext cx="5812526" cy="1191306"/>
          </a:xfrm>
          <a:prstGeom prst="rect">
            <a:avLst/>
          </a:prstGeom>
        </p:spPr>
      </p:pic>
      <p:sp>
        <p:nvSpPr>
          <p:cNvPr id="10" name="矩形 9">
            <a:extLst>
              <a:ext uri="{FF2B5EF4-FFF2-40B4-BE49-F238E27FC236}">
                <a16:creationId xmlns:a16="http://schemas.microsoft.com/office/drawing/2014/main" id="{3B543BCA-F15D-4C92-AF3A-03696CFD4906}"/>
              </a:ext>
            </a:extLst>
          </p:cNvPr>
          <p:cNvSpPr/>
          <p:nvPr/>
        </p:nvSpPr>
        <p:spPr bwMode="auto">
          <a:xfrm>
            <a:off x="5257800" y="3565081"/>
            <a:ext cx="1524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graphicFrame>
        <p:nvGraphicFramePr>
          <p:cNvPr id="11" name="对象 10">
            <a:extLst>
              <a:ext uri="{FF2B5EF4-FFF2-40B4-BE49-F238E27FC236}">
                <a16:creationId xmlns:a16="http://schemas.microsoft.com/office/drawing/2014/main" id="{B58C9087-8A7A-439F-A1B5-E1867AD57347}"/>
              </a:ext>
            </a:extLst>
          </p:cNvPr>
          <p:cNvGraphicFramePr>
            <a:graphicFrameLocks noChangeAspect="1"/>
          </p:cNvGraphicFramePr>
          <p:nvPr>
            <p:extLst>
              <p:ext uri="{D42A27DB-BD31-4B8C-83A1-F6EECF244321}">
                <p14:modId xmlns:p14="http://schemas.microsoft.com/office/powerpoint/2010/main" val="2190925101"/>
              </p:ext>
            </p:extLst>
          </p:nvPr>
        </p:nvGraphicFramePr>
        <p:xfrm>
          <a:off x="4114800" y="4450329"/>
          <a:ext cx="1864398" cy="1222055"/>
        </p:xfrm>
        <a:graphic>
          <a:graphicData uri="http://schemas.openxmlformats.org/presentationml/2006/ole">
            <mc:AlternateContent xmlns:mc="http://schemas.openxmlformats.org/markup-compatibility/2006">
              <mc:Choice xmlns:v="urn:schemas-microsoft-com:vml" Requires="v">
                <p:oleObj spid="_x0000_s3383" name="Visio" r:id="rId4" imgW="1844188" imgH="1211606" progId="Visio.Drawing.15">
                  <p:embed/>
                </p:oleObj>
              </mc:Choice>
              <mc:Fallback>
                <p:oleObj name="Visio" r:id="rId4" imgW="1844188" imgH="1211606" progId="Visio.Drawing.15">
                  <p:embed/>
                  <p:pic>
                    <p:nvPicPr>
                      <p:cNvPr id="9" name="对象 8">
                        <a:extLst>
                          <a:ext uri="{FF2B5EF4-FFF2-40B4-BE49-F238E27FC236}">
                            <a16:creationId xmlns:a16="http://schemas.microsoft.com/office/drawing/2014/main" id="{D9E54142-BD7A-4E7C-A47B-9BC41FF42426}"/>
                          </a:ext>
                        </a:extLst>
                      </p:cNvPr>
                      <p:cNvPicPr>
                        <a:picLocks noChangeAspect="1" noChangeArrowheads="1"/>
                      </p:cNvPicPr>
                      <p:nvPr/>
                    </p:nvPicPr>
                    <p:blipFill>
                      <a:blip r:embed="rId5"/>
                      <a:srcRect/>
                      <a:stretch>
                        <a:fillRect/>
                      </a:stretch>
                    </p:blipFill>
                    <p:spPr bwMode="auto">
                      <a:xfrm>
                        <a:off x="4114800" y="4450329"/>
                        <a:ext cx="1864398" cy="1222055"/>
                      </a:xfrm>
                      <a:prstGeom prst="rect">
                        <a:avLst/>
                      </a:prstGeom>
                      <a:noFill/>
                    </p:spPr>
                  </p:pic>
                </p:oleObj>
              </mc:Fallback>
            </mc:AlternateContent>
          </a:graphicData>
        </a:graphic>
      </p:graphicFrame>
      <p:cxnSp>
        <p:nvCxnSpPr>
          <p:cNvPr id="12" name="直接箭头连接符 11">
            <a:extLst>
              <a:ext uri="{FF2B5EF4-FFF2-40B4-BE49-F238E27FC236}">
                <a16:creationId xmlns:a16="http://schemas.microsoft.com/office/drawing/2014/main" id="{2632C4FB-83C3-45F9-AB6B-55966AB3C920}"/>
              </a:ext>
            </a:extLst>
          </p:cNvPr>
          <p:cNvCxnSpPr>
            <a:cxnSpLocks/>
          </p:cNvCxnSpPr>
          <p:nvPr/>
        </p:nvCxnSpPr>
        <p:spPr bwMode="auto">
          <a:xfrm>
            <a:off x="5410200" y="3946081"/>
            <a:ext cx="315462" cy="756227"/>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cxnSp>
        <p:nvCxnSpPr>
          <p:cNvPr id="13" name="直接箭头连接符 12">
            <a:extLst>
              <a:ext uri="{FF2B5EF4-FFF2-40B4-BE49-F238E27FC236}">
                <a16:creationId xmlns:a16="http://schemas.microsoft.com/office/drawing/2014/main" id="{E68FE24D-11A9-4A23-B98E-C6738E197011}"/>
              </a:ext>
            </a:extLst>
          </p:cNvPr>
          <p:cNvCxnSpPr>
            <a:cxnSpLocks/>
          </p:cNvCxnSpPr>
          <p:nvPr/>
        </p:nvCxnSpPr>
        <p:spPr bwMode="auto">
          <a:xfrm flipH="1">
            <a:off x="4876800" y="3946081"/>
            <a:ext cx="381001" cy="756227"/>
          </a:xfrm>
          <a:prstGeom prst="straightConnector1">
            <a:avLst/>
          </a:prstGeom>
          <a:ln>
            <a:headEnd type="none" w="sm" len="sm"/>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971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t>Option 1 vs. Option 2 vs. Option 3</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5" name="表格 4">
            <a:extLst>
              <a:ext uri="{FF2B5EF4-FFF2-40B4-BE49-F238E27FC236}">
                <a16:creationId xmlns:a16="http://schemas.microsoft.com/office/drawing/2014/main" id="{BC22A42A-0A9E-4AE3-A8F4-6D5D7CEECD7D}"/>
              </a:ext>
            </a:extLst>
          </p:cNvPr>
          <p:cNvGraphicFramePr>
            <a:graphicFrameLocks noGrp="1"/>
          </p:cNvGraphicFramePr>
          <p:nvPr>
            <p:extLst>
              <p:ext uri="{D42A27DB-BD31-4B8C-83A1-F6EECF244321}">
                <p14:modId xmlns:p14="http://schemas.microsoft.com/office/powerpoint/2010/main" val="3001073243"/>
              </p:ext>
            </p:extLst>
          </p:nvPr>
        </p:nvGraphicFramePr>
        <p:xfrm>
          <a:off x="685800" y="1526719"/>
          <a:ext cx="7772399" cy="2286000"/>
        </p:xfrm>
        <a:graphic>
          <a:graphicData uri="http://schemas.openxmlformats.org/drawingml/2006/table">
            <a:tbl>
              <a:tblPr firstRow="1" bandRow="1">
                <a:tableStyleId>{5C22544A-7EE6-4342-B048-85BDC9FD1C3A}</a:tableStyleId>
              </a:tblPr>
              <a:tblGrid>
                <a:gridCol w="919580">
                  <a:extLst>
                    <a:ext uri="{9D8B030D-6E8A-4147-A177-3AD203B41FA5}">
                      <a16:colId xmlns:a16="http://schemas.microsoft.com/office/drawing/2014/main" val="1579009551"/>
                    </a:ext>
                  </a:extLst>
                </a:gridCol>
                <a:gridCol w="3652420">
                  <a:extLst>
                    <a:ext uri="{9D8B030D-6E8A-4147-A177-3AD203B41FA5}">
                      <a16:colId xmlns:a16="http://schemas.microsoft.com/office/drawing/2014/main" val="563636788"/>
                    </a:ext>
                  </a:extLst>
                </a:gridCol>
                <a:gridCol w="3200399">
                  <a:extLst>
                    <a:ext uri="{9D8B030D-6E8A-4147-A177-3AD203B41FA5}">
                      <a16:colId xmlns:a16="http://schemas.microsoft.com/office/drawing/2014/main" val="685363441"/>
                    </a:ext>
                  </a:extLst>
                </a:gridCol>
              </a:tblGrid>
              <a:tr h="299569">
                <a:tc>
                  <a:txBody>
                    <a:bodyPr/>
                    <a:lstStyle/>
                    <a:p>
                      <a:pPr algn="ctr"/>
                      <a:endParaRPr lang="zh-CN" altLang="en-US" sz="1400" dirty="0"/>
                    </a:p>
                  </a:txBody>
                  <a:tcPr/>
                </a:tc>
                <a:tc>
                  <a:txBody>
                    <a:bodyPr/>
                    <a:lstStyle/>
                    <a:p>
                      <a:pPr algn="ctr"/>
                      <a:r>
                        <a:rPr lang="en-US" altLang="zh-CN" sz="1400" dirty="0"/>
                        <a:t>Pros.</a:t>
                      </a:r>
                      <a:endParaRPr lang="zh-CN" altLang="en-US" sz="1400" dirty="0"/>
                    </a:p>
                  </a:txBody>
                  <a:tcPr/>
                </a:tc>
                <a:tc>
                  <a:txBody>
                    <a:bodyPr/>
                    <a:lstStyle/>
                    <a:p>
                      <a:pPr algn="ctr"/>
                      <a:r>
                        <a:rPr lang="en-US" altLang="zh-CN" sz="1400" dirty="0"/>
                        <a:t>Cons.</a:t>
                      </a:r>
                      <a:endParaRPr lang="zh-CN" altLang="en-US" sz="1400" dirty="0"/>
                    </a:p>
                  </a:txBody>
                  <a:tcPr/>
                </a:tc>
                <a:extLst>
                  <a:ext uri="{0D108BD9-81ED-4DB2-BD59-A6C34878D82A}">
                    <a16:rowId xmlns:a16="http://schemas.microsoft.com/office/drawing/2014/main" val="2500852944"/>
                  </a:ext>
                </a:extLst>
              </a:tr>
              <a:tr h="509268">
                <a:tc>
                  <a:txBody>
                    <a:bodyPr/>
                    <a:lstStyle/>
                    <a:p>
                      <a:pPr algn="ctr"/>
                      <a:r>
                        <a:rPr lang="en-US" altLang="zh-CN" sz="1400" b="1" dirty="0"/>
                        <a:t>Option 1</a:t>
                      </a:r>
                      <a:endParaRPr lang="zh-CN" altLang="en-US" sz="1400" b="1" dirty="0"/>
                    </a:p>
                  </a:txBody>
                  <a:tcPr/>
                </a:tc>
                <a:tc>
                  <a:txBody>
                    <a:bodyPr/>
                    <a:lstStyle/>
                    <a:p>
                      <a:r>
                        <a:rPr lang="en-US" altLang="zh-CN" sz="1400" dirty="0"/>
                        <a:t>Only &gt;10 bits sensing capabilities are needed</a:t>
                      </a:r>
                      <a:endParaRPr lang="zh-CN" altLang="en-US" sz="1400" dirty="0"/>
                    </a:p>
                  </a:txBody>
                  <a:tcPr/>
                </a:tc>
                <a:tc>
                  <a:txBody>
                    <a:bodyPr/>
                    <a:lstStyle/>
                    <a:p>
                      <a:r>
                        <a:rPr lang="en-US" altLang="zh-CN" sz="1400" dirty="0"/>
                        <a:t>Overhead will be large if a STA only want to participate in WLAN sensing</a:t>
                      </a:r>
                      <a:endParaRPr lang="zh-CN" altLang="en-US" sz="1400" dirty="0"/>
                    </a:p>
                  </a:txBody>
                  <a:tcPr/>
                </a:tc>
                <a:extLst>
                  <a:ext uri="{0D108BD9-81ED-4DB2-BD59-A6C34878D82A}">
                    <a16:rowId xmlns:a16="http://schemas.microsoft.com/office/drawing/2014/main" val="1350673763"/>
                  </a:ext>
                </a:extLst>
              </a:tr>
              <a:tr h="9286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Option 2</a:t>
                      </a:r>
                      <a:endParaRPr lang="zh-CN" altLang="en-US"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The presence of Sensing Capabilities element indicates the ability for WLAN sensing;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Overhead will be small if a STA only want to participate in WLAN sensing</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2 additional octets are needed to indicate Element ID field and Length field</a:t>
                      </a:r>
                      <a:endParaRPr lang="zh-CN" altLang="en-US" sz="1400" dirty="0"/>
                    </a:p>
                  </a:txBody>
                  <a:tcPr/>
                </a:tc>
                <a:extLst>
                  <a:ext uri="{0D108BD9-81ED-4DB2-BD59-A6C34878D82A}">
                    <a16:rowId xmlns:a16="http://schemas.microsoft.com/office/drawing/2014/main" val="3751663419"/>
                  </a:ext>
                </a:extLst>
              </a:tr>
              <a:tr h="509268">
                <a:tc>
                  <a:txBody>
                    <a:bodyPr/>
                    <a:lstStyle/>
                    <a:p>
                      <a:pPr algn="ctr"/>
                      <a:r>
                        <a:rPr lang="en-US" altLang="zh-CN" sz="1400" b="1" dirty="0"/>
                        <a:t>Option 3</a:t>
                      </a:r>
                      <a:endParaRPr lang="zh-CN" altLang="en-US" sz="1400" b="1" dirty="0"/>
                    </a:p>
                  </a:txBody>
                  <a:tcPr/>
                </a:tc>
                <a:tc>
                  <a:txBody>
                    <a:bodyPr/>
                    <a:lstStyle/>
                    <a:p>
                      <a:r>
                        <a:rPr lang="en-US" altLang="zh-CN" sz="1400" dirty="0"/>
                        <a:t>Detailed sensing capabilities can be exchanged when a sensing session is initiated</a:t>
                      </a:r>
                      <a:endParaRPr lang="zh-CN" altLang="en-US" sz="1400" dirty="0"/>
                    </a:p>
                  </a:txBody>
                  <a:tcPr/>
                </a:tc>
                <a:tc>
                  <a:txBody>
                    <a:bodyPr/>
                    <a:lstStyle/>
                    <a:p>
                      <a:r>
                        <a:rPr lang="en-US" altLang="zh-CN" sz="1400" dirty="0"/>
                        <a:t>One more bit is need as compared with </a:t>
                      </a:r>
                      <a:r>
                        <a:rPr lang="en-US" altLang="zh-CN" sz="1400" b="1" dirty="0"/>
                        <a:t>Option 2</a:t>
                      </a:r>
                      <a:endParaRPr lang="zh-CN" altLang="en-US" sz="1400" b="1" dirty="0"/>
                    </a:p>
                  </a:txBody>
                  <a:tcPr/>
                </a:tc>
                <a:extLst>
                  <a:ext uri="{0D108BD9-81ED-4DB2-BD59-A6C34878D82A}">
                    <a16:rowId xmlns:a16="http://schemas.microsoft.com/office/drawing/2014/main" val="2441622623"/>
                  </a:ext>
                </a:extLst>
              </a:tr>
            </a:tbl>
          </a:graphicData>
        </a:graphic>
      </p:graphicFrame>
      <p:sp>
        <p:nvSpPr>
          <p:cNvPr id="10" name="矩形 9">
            <a:extLst>
              <a:ext uri="{FF2B5EF4-FFF2-40B4-BE49-F238E27FC236}">
                <a16:creationId xmlns:a16="http://schemas.microsoft.com/office/drawing/2014/main" id="{DB7576B5-0CD4-4812-90A8-19C2888B8A77}"/>
              </a:ext>
            </a:extLst>
          </p:cNvPr>
          <p:cNvSpPr/>
          <p:nvPr/>
        </p:nvSpPr>
        <p:spPr>
          <a:xfrm>
            <a:off x="685800" y="3903662"/>
            <a:ext cx="7772399" cy="2246769"/>
          </a:xfrm>
          <a:prstGeom prst="rect">
            <a:avLst/>
          </a:prstGeom>
        </p:spPr>
        <p:txBody>
          <a:bodyPr wrap="square">
            <a:spAutoFit/>
          </a:bodyPr>
          <a:lstStyle/>
          <a:p>
            <a:pPr marL="287338" lvl="1" indent="-287338">
              <a:buFont typeface="Wingdings" panose="05000000000000000000" pitchFamily="2" charset="2"/>
              <a:buChar char="q"/>
            </a:pPr>
            <a:r>
              <a:rPr lang="en-US" altLang="zh-CN" sz="1400" dirty="0"/>
              <a:t>As described in the 802.11 spec (Clause 9.4.2.26):</a:t>
            </a:r>
          </a:p>
          <a:p>
            <a:pPr marL="744538" lvl="2" indent="-287338">
              <a:buFont typeface="Wingdings" panose="05000000000000000000" pitchFamily="2" charset="2"/>
              <a:buChar char="l"/>
            </a:pPr>
            <a:r>
              <a:rPr lang="en-US" altLang="zh-CN" sz="1400" i="1" dirty="0"/>
              <a:t>The Extended Capabilities element carries information about the capabilities of a STA that augment the capabilities specified in the Capability Information field.</a:t>
            </a:r>
          </a:p>
          <a:p>
            <a:pPr marL="744538" lvl="2" indent="-287338">
              <a:buFont typeface="Wingdings" panose="05000000000000000000" pitchFamily="2" charset="2"/>
              <a:buChar char="l"/>
            </a:pPr>
            <a:r>
              <a:rPr lang="en-US" altLang="zh-CN" sz="1400" i="1" dirty="0"/>
              <a:t>If a STA does not support any of capabilities defined in the Extended Capabilities element, then the STA is not required to transmit the Extended Capabilities element.</a:t>
            </a:r>
          </a:p>
          <a:p>
            <a:pPr marL="287338" lvl="1" indent="-287338">
              <a:buFont typeface="Wingdings" panose="05000000000000000000" pitchFamily="2" charset="2"/>
              <a:buChar char="q"/>
            </a:pPr>
            <a:r>
              <a:rPr lang="en-US" altLang="zh-CN" sz="1400" dirty="0"/>
              <a:t>For option 1 and option 3: if a STA that only want to participate in the WLAN sensing (in other words, the STA does not support any of capabilities defined in the Extended Capabilities element), the signaling overhead will be too large*.</a:t>
            </a:r>
          </a:p>
          <a:p>
            <a:pPr marL="287338" lvl="1" indent="-287338">
              <a:buFont typeface="Wingdings" panose="05000000000000000000" pitchFamily="2" charset="2"/>
              <a:buChar char="q"/>
            </a:pPr>
            <a:r>
              <a:rPr lang="en-US" altLang="zh-CN" sz="1400" dirty="0"/>
              <a:t>Therefore, it is justifiable and preferred to define a Sensing Capabilities element to carry all the sensing capabilities of a STA.</a:t>
            </a:r>
          </a:p>
        </p:txBody>
      </p:sp>
      <p:sp>
        <p:nvSpPr>
          <p:cNvPr id="11" name="矩形 10">
            <a:extLst>
              <a:ext uri="{FF2B5EF4-FFF2-40B4-BE49-F238E27FC236}">
                <a16:creationId xmlns:a16="http://schemas.microsoft.com/office/drawing/2014/main" id="{B6DFEA3A-8A5D-4DFC-A51E-FAF80DB04799}"/>
              </a:ext>
            </a:extLst>
          </p:cNvPr>
          <p:cNvSpPr/>
          <p:nvPr/>
        </p:nvSpPr>
        <p:spPr>
          <a:xfrm>
            <a:off x="731792" y="6200001"/>
            <a:ext cx="4449808" cy="276999"/>
          </a:xfrm>
          <a:prstGeom prst="rect">
            <a:avLst/>
          </a:prstGeom>
        </p:spPr>
        <p:txBody>
          <a:bodyPr wrap="none">
            <a:spAutoFit/>
          </a:bodyPr>
          <a:lstStyle/>
          <a:p>
            <a:r>
              <a:rPr lang="en-US" altLang="zh-CN" dirty="0"/>
              <a:t>* At present, more than 97 bits have been defined in this element. [7]</a:t>
            </a:r>
            <a:endParaRPr lang="en-SG" altLang="zh-CN" dirty="0"/>
          </a:p>
        </p:txBody>
      </p:sp>
    </p:spTree>
    <p:extLst>
      <p:ext uri="{BB962C8B-B14F-4D97-AF65-F5344CB8AC3E}">
        <p14:creationId xmlns:p14="http://schemas.microsoft.com/office/powerpoint/2010/main" val="1738884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609600"/>
          </a:xfrm>
        </p:spPr>
        <p:txBody>
          <a:bodyPr/>
          <a:lstStyle/>
          <a:p>
            <a:r>
              <a:rPr lang="en-US" altLang="zh-CN" dirty="0">
                <a:cs typeface="Arial" panose="020B0604020202020204" pitchFamily="34" charset="0"/>
              </a:rPr>
              <a:t>Sensing Discovery flow</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8</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1128420" y="2149796"/>
            <a:ext cx="4953001" cy="3662541"/>
          </a:xfrm>
          <a:prstGeom prst="rect">
            <a:avLst/>
          </a:prstGeom>
          <a:noFill/>
        </p:spPr>
        <p:txBody>
          <a:bodyPr wrap="square" rtlCol="0">
            <a:spAutoFit/>
          </a:bodyPr>
          <a:lstStyle/>
          <a:p>
            <a:pPr marL="287338" indent="-287338">
              <a:buFont typeface="Wingdings" panose="05000000000000000000" pitchFamily="2" charset="2"/>
              <a:buChar char="l"/>
            </a:pPr>
            <a:r>
              <a:rPr lang="en-US" sz="1600" dirty="0">
                <a:latin typeface="+mn-lt"/>
              </a:rPr>
              <a:t>Passive Scanning:</a:t>
            </a:r>
          </a:p>
          <a:p>
            <a:pPr marL="744538" lvl="1" indent="-287338">
              <a:buFont typeface="Arial" panose="020B0604020202020204" pitchFamily="34" charset="0"/>
              <a:buChar char="•"/>
            </a:pPr>
            <a:r>
              <a:rPr lang="en-SG" sz="1400" dirty="0">
                <a:latin typeface="+mn-lt"/>
              </a:rPr>
              <a:t>Sensing capabilities (element) of AP can be carried in Beacon frame.</a:t>
            </a:r>
          </a:p>
          <a:p>
            <a:pPr marL="744538" lvl="1" indent="-287338">
              <a:buFont typeface="Arial" panose="020B0604020202020204" pitchFamily="34" charset="0"/>
              <a:buChar char="•"/>
            </a:pPr>
            <a:r>
              <a:rPr lang="en-SG" sz="1400" dirty="0">
                <a:latin typeface="+mn-lt"/>
              </a:rPr>
              <a:t>Sensing </a:t>
            </a:r>
            <a:r>
              <a:rPr lang="en-SG" altLang="zh-CN" sz="1400" dirty="0"/>
              <a:t>capabilities (element) of STA can be carried in (Re)</a:t>
            </a:r>
            <a:r>
              <a:rPr lang="en-US" altLang="zh-CN" sz="1400" dirty="0"/>
              <a:t>Association Request frame.</a:t>
            </a:r>
            <a:endParaRPr lang="en-SG" sz="1400" dirty="0">
              <a:latin typeface="+mn-lt"/>
            </a:endParaRPr>
          </a:p>
          <a:p>
            <a:pPr marL="287338" lvl="1" indent="-287338">
              <a:buFont typeface="Wingdings" panose="05000000000000000000" pitchFamily="2" charset="2"/>
              <a:buChar char="l"/>
            </a:pPr>
            <a:r>
              <a:rPr lang="en-SG" sz="1600" dirty="0">
                <a:latin typeface="+mn-lt"/>
              </a:rPr>
              <a:t>Active </a:t>
            </a:r>
            <a:r>
              <a:rPr lang="en-US" altLang="zh-CN" sz="1600" dirty="0">
                <a:latin typeface="+mn-lt"/>
              </a:rPr>
              <a:t>Scanning</a:t>
            </a:r>
            <a:r>
              <a:rPr lang="en-SG" sz="1600" dirty="0">
                <a:latin typeface="+mn-lt"/>
              </a:rPr>
              <a:t>:</a:t>
            </a:r>
          </a:p>
          <a:p>
            <a:pPr marL="744538" lvl="1" indent="-287338">
              <a:buFont typeface="Arial" panose="020B0604020202020204" pitchFamily="34" charset="0"/>
              <a:buChar char="•"/>
            </a:pPr>
            <a:r>
              <a:rPr lang="en-SG" altLang="zh-CN" sz="1400" dirty="0"/>
              <a:t>Sensing capabilities (element) of STA can be carried in </a:t>
            </a:r>
            <a:r>
              <a:rPr lang="en-US" altLang="zh-CN" sz="1400" dirty="0"/>
              <a:t>Probe Request</a:t>
            </a:r>
            <a:r>
              <a:rPr lang="en-SG" altLang="zh-CN" sz="1400" dirty="0"/>
              <a:t> frame.</a:t>
            </a:r>
          </a:p>
          <a:p>
            <a:pPr marL="744538" lvl="1" indent="-287338">
              <a:buFont typeface="Arial" panose="020B0604020202020204" pitchFamily="34" charset="0"/>
              <a:buChar char="•"/>
            </a:pPr>
            <a:r>
              <a:rPr lang="en-SG" altLang="zh-CN" sz="1400" dirty="0"/>
              <a:t>Sensing capabilities (element) of AP can be carried in </a:t>
            </a:r>
            <a:r>
              <a:rPr lang="en-US" altLang="zh-CN" sz="1400" dirty="0"/>
              <a:t>Probe Response frame.</a:t>
            </a:r>
            <a:endParaRPr lang="en-SG" altLang="zh-CN" sz="1400" dirty="0"/>
          </a:p>
          <a:p>
            <a:pPr indent="-457200"/>
            <a:r>
              <a:rPr lang="en-SG" sz="1600" dirty="0">
                <a:latin typeface="+mn-lt"/>
              </a:rPr>
              <a:t>     </a:t>
            </a:r>
          </a:p>
          <a:p>
            <a:pPr indent="-457200"/>
            <a:r>
              <a:rPr lang="en-SG" sz="1600" dirty="0">
                <a:latin typeface="+mn-lt"/>
              </a:rPr>
              <a:t>or</a:t>
            </a:r>
          </a:p>
          <a:p>
            <a:pPr marL="744538" lvl="1" indent="-287338">
              <a:buFont typeface="Arial" panose="020B0604020202020204" pitchFamily="34" charset="0"/>
              <a:buChar char="•"/>
            </a:pPr>
            <a:r>
              <a:rPr lang="en-SG" altLang="zh-CN" sz="1400" dirty="0"/>
              <a:t>Sensing capabilities (element) of STA can be carried in (Re)</a:t>
            </a:r>
            <a:r>
              <a:rPr lang="en-US" altLang="zh-CN" sz="1400" dirty="0"/>
              <a:t>Association Request </a:t>
            </a:r>
            <a:r>
              <a:rPr lang="en-SG" altLang="zh-CN" sz="1400" dirty="0"/>
              <a:t>frame.</a:t>
            </a:r>
          </a:p>
          <a:p>
            <a:pPr marL="744538" lvl="1" indent="-287338">
              <a:buFont typeface="Arial" panose="020B0604020202020204" pitchFamily="34" charset="0"/>
              <a:buChar char="•"/>
            </a:pPr>
            <a:r>
              <a:rPr lang="en-SG" altLang="zh-CN" sz="1400" dirty="0"/>
              <a:t>Sensing capabilities (element) of AP can be carried in (Re)</a:t>
            </a:r>
            <a:r>
              <a:rPr lang="en-US" altLang="zh-CN" sz="1400" dirty="0"/>
              <a:t>Association Response frame.</a:t>
            </a:r>
          </a:p>
        </p:txBody>
      </p:sp>
      <p:sp>
        <p:nvSpPr>
          <p:cNvPr id="6" name="Footer Placeholder 3">
            <a:extLst>
              <a:ext uri="{FF2B5EF4-FFF2-40B4-BE49-F238E27FC236}">
                <a16:creationId xmlns:a16="http://schemas.microsoft.com/office/drawing/2014/main" id="{2133041D-FAAD-468B-AE21-8CF1D199C013}"/>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2" name="矩形 81">
            <a:extLst>
              <a:ext uri="{FF2B5EF4-FFF2-40B4-BE49-F238E27FC236}">
                <a16:creationId xmlns:a16="http://schemas.microsoft.com/office/drawing/2014/main" id="{A0B1DB6B-8E9A-4F2B-8152-CA228D1BE6DF}"/>
              </a:ext>
            </a:extLst>
          </p:cNvPr>
          <p:cNvSpPr/>
          <p:nvPr/>
        </p:nvSpPr>
        <p:spPr>
          <a:xfrm>
            <a:off x="685799" y="1589081"/>
            <a:ext cx="7772399" cy="584775"/>
          </a:xfrm>
          <a:prstGeom prst="rect">
            <a:avLst/>
          </a:prstGeom>
        </p:spPr>
        <p:txBody>
          <a:bodyPr wrap="square">
            <a:spAutoFit/>
          </a:bodyPr>
          <a:lstStyle/>
          <a:p>
            <a:pPr marL="287338" indent="-287338">
              <a:buFont typeface="Wingdings" panose="05000000000000000000" pitchFamily="2" charset="2"/>
              <a:buChar char="q"/>
            </a:pPr>
            <a:r>
              <a:rPr lang="en-US" altLang="zh-CN" sz="1600" dirty="0"/>
              <a:t>Sensing capabilities (element) can be carried in Beacon, Probe Request, Probe Response, (Re)Association Request, (Re)Association Response frames, etc.</a:t>
            </a:r>
          </a:p>
        </p:txBody>
      </p:sp>
      <p:sp>
        <p:nvSpPr>
          <p:cNvPr id="3" name="矩形 2">
            <a:extLst>
              <a:ext uri="{FF2B5EF4-FFF2-40B4-BE49-F238E27FC236}">
                <a16:creationId xmlns:a16="http://schemas.microsoft.com/office/drawing/2014/main" id="{5EBADFD6-59BB-4006-A4D3-E544E6D4B7C1}"/>
              </a:ext>
            </a:extLst>
          </p:cNvPr>
          <p:cNvSpPr/>
          <p:nvPr/>
        </p:nvSpPr>
        <p:spPr>
          <a:xfrm>
            <a:off x="7962898" y="3670070"/>
            <a:ext cx="990599" cy="523220"/>
          </a:xfrm>
          <a:prstGeom prst="rect">
            <a:avLst/>
          </a:prstGeom>
        </p:spPr>
        <p:txBody>
          <a:bodyPr wrap="square">
            <a:spAutoFit/>
          </a:bodyPr>
          <a:lstStyle/>
          <a:p>
            <a:pPr algn="ctr"/>
            <a:r>
              <a:rPr lang="en-US" altLang="zh-CN" sz="1400" b="1" dirty="0">
                <a:solidFill>
                  <a:srgbClr val="00B0F0"/>
                </a:solidFill>
              </a:rPr>
              <a:t>Active Scanning</a:t>
            </a:r>
            <a:endParaRPr lang="zh-CN" altLang="en-US" sz="1400" b="1" dirty="0">
              <a:solidFill>
                <a:srgbClr val="00B0F0"/>
              </a:solidFill>
            </a:endParaRPr>
          </a:p>
        </p:txBody>
      </p:sp>
      <p:sp>
        <p:nvSpPr>
          <p:cNvPr id="10" name="矩形 9">
            <a:extLst>
              <a:ext uri="{FF2B5EF4-FFF2-40B4-BE49-F238E27FC236}">
                <a16:creationId xmlns:a16="http://schemas.microsoft.com/office/drawing/2014/main" id="{BDBC05B3-D4B0-4365-AFC3-C91A88DF574B}"/>
              </a:ext>
            </a:extLst>
          </p:cNvPr>
          <p:cNvSpPr/>
          <p:nvPr/>
        </p:nvSpPr>
        <p:spPr>
          <a:xfrm>
            <a:off x="7962897" y="3053307"/>
            <a:ext cx="990599" cy="523220"/>
          </a:xfrm>
          <a:prstGeom prst="rect">
            <a:avLst/>
          </a:prstGeom>
        </p:spPr>
        <p:txBody>
          <a:bodyPr wrap="square">
            <a:spAutoFit/>
          </a:bodyPr>
          <a:lstStyle/>
          <a:p>
            <a:pPr algn="ctr"/>
            <a:r>
              <a:rPr lang="en-US" altLang="zh-CN" sz="1400" b="1" dirty="0">
                <a:solidFill>
                  <a:srgbClr val="00B0F0"/>
                </a:solidFill>
              </a:rPr>
              <a:t>Passive Scanning</a:t>
            </a:r>
            <a:endParaRPr lang="zh-CN" altLang="en-US" sz="1400" b="1" dirty="0">
              <a:solidFill>
                <a:srgbClr val="00B0F0"/>
              </a:solidFill>
            </a:endParaRPr>
          </a:p>
        </p:txBody>
      </p:sp>
      <p:pic>
        <p:nvPicPr>
          <p:cNvPr id="5" name="图片 4">
            <a:extLst>
              <a:ext uri="{FF2B5EF4-FFF2-40B4-BE49-F238E27FC236}">
                <a16:creationId xmlns:a16="http://schemas.microsoft.com/office/drawing/2014/main" id="{E3421185-F320-44BB-B6B6-EA9A6900E0E3}"/>
              </a:ext>
            </a:extLst>
          </p:cNvPr>
          <p:cNvPicPr>
            <a:picLocks noChangeAspect="1"/>
          </p:cNvPicPr>
          <p:nvPr/>
        </p:nvPicPr>
        <p:blipFill>
          <a:blip r:embed="rId2"/>
          <a:stretch>
            <a:fillRect/>
          </a:stretch>
        </p:blipFill>
        <p:spPr>
          <a:xfrm>
            <a:off x="5867400" y="2687065"/>
            <a:ext cx="2499778" cy="2489230"/>
          </a:xfrm>
          <a:prstGeom prst="rect">
            <a:avLst/>
          </a:prstGeom>
        </p:spPr>
      </p:pic>
    </p:spTree>
    <p:extLst>
      <p:ext uri="{BB962C8B-B14F-4D97-AF65-F5344CB8AC3E}">
        <p14:creationId xmlns:p14="http://schemas.microsoft.com/office/powerpoint/2010/main" val="191359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399" cy="914400"/>
          </a:xfrm>
        </p:spPr>
        <p:txBody>
          <a:bodyPr/>
          <a:lstStyle/>
          <a:p>
            <a:r>
              <a:rPr lang="en-US" dirty="0">
                <a:cs typeface="Arial" panose="020B0604020202020204" pitchFamily="34" charset="0"/>
              </a:rPr>
              <a:t>Summary</a:t>
            </a:r>
            <a:endParaRPr lang="en-SG"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9</a:t>
            </a:fld>
            <a:endParaRPr lang="en-US" altLang="en-US"/>
          </a:p>
        </p:txBody>
      </p:sp>
      <p:sp>
        <p:nvSpPr>
          <p:cNvPr id="8" name="TextBox 7">
            <a:extLst>
              <a:ext uri="{FF2B5EF4-FFF2-40B4-BE49-F238E27FC236}">
                <a16:creationId xmlns:a16="http://schemas.microsoft.com/office/drawing/2014/main" id="{3E7E9E8E-B323-4A39-B126-5E391E9E9445}"/>
              </a:ext>
            </a:extLst>
          </p:cNvPr>
          <p:cNvSpPr txBox="1"/>
          <p:nvPr/>
        </p:nvSpPr>
        <p:spPr>
          <a:xfrm>
            <a:off x="685800" y="2043938"/>
            <a:ext cx="7858125" cy="3847207"/>
          </a:xfrm>
          <a:prstGeom prst="rect">
            <a:avLst/>
          </a:prstGeom>
          <a:noFill/>
        </p:spPr>
        <p:txBody>
          <a:bodyPr wrap="square" rtlCol="0">
            <a:spAutoFit/>
          </a:bodyPr>
          <a:lstStyle/>
          <a:p>
            <a:pPr marL="342900" indent="-342900" eaLnBrk="0" hangingPunct="0">
              <a:spcBef>
                <a:spcPct val="20000"/>
              </a:spcBef>
              <a:buFont typeface="Wingdings" panose="05000000000000000000" pitchFamily="2" charset="2"/>
              <a:buChar char="q"/>
            </a:pPr>
            <a:r>
              <a:rPr lang="en-US" altLang="zh-CN" sz="2000" kern="0" dirty="0">
                <a:cs typeface="Arial" panose="020B0604020202020204" pitchFamily="34" charset="0"/>
              </a:rPr>
              <a:t>We discussed three kinds of sensing capabilities indication methods: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Use the reserved bits of existing Extended Capabilities element to indicate all the sensing capabilities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Design a new Sensing Capabilities element to carry all the sensing capabilities</a:t>
            </a:r>
          </a:p>
          <a:p>
            <a:pPr marL="914400" lvl="1" indent="-457200" eaLnBrk="0" hangingPunct="0">
              <a:spcBef>
                <a:spcPct val="20000"/>
              </a:spcBef>
              <a:buFont typeface="+mj-lt"/>
              <a:buAutoNum type="arabicPeriod"/>
            </a:pPr>
            <a:r>
              <a:rPr lang="en-US" altLang="zh-CN" sz="2000" kern="0" dirty="0">
                <a:cs typeface="Arial" panose="020B0604020202020204" pitchFamily="34" charset="0"/>
              </a:rPr>
              <a:t>Use one bit of existing Extended Capabilities element to indicate ‘Sensing Support’ and design a new Sensing Capabilities element to carry all the sensing capabilities</a:t>
            </a: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a:p>
            <a:pPr marL="457200" indent="-457200" eaLnBrk="0" hangingPunct="0">
              <a:spcBef>
                <a:spcPct val="20000"/>
              </a:spcBef>
              <a:buFont typeface="+mj-lt"/>
              <a:buAutoNum type="arabicPeriod"/>
            </a:pPr>
            <a:endParaRPr lang="en-US" altLang="zh-CN" sz="2000" kern="0" dirty="0">
              <a:cs typeface="Arial" panose="020B0604020202020204" pitchFamily="34" charset="0"/>
            </a:endParaRPr>
          </a:p>
        </p:txBody>
      </p:sp>
      <p:sp>
        <p:nvSpPr>
          <p:cNvPr id="6" name="Footer Placeholder 3">
            <a:extLst>
              <a:ext uri="{FF2B5EF4-FFF2-40B4-BE49-F238E27FC236}">
                <a16:creationId xmlns:a16="http://schemas.microsoft.com/office/drawing/2014/main" id="{843B136E-0B0F-4AF0-8ED1-63E62BA4FAB5}"/>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42767577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46037</TotalTime>
  <Words>1191</Words>
  <Application>Microsoft Office PowerPoint</Application>
  <PresentationFormat>全屏显示(4:3)</PresentationFormat>
  <Paragraphs>159</Paragraphs>
  <Slides>13</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0" baseType="lpstr">
      <vt:lpstr>맑은 고딕</vt:lpstr>
      <vt:lpstr>MS PGothic</vt:lpstr>
      <vt:lpstr>Arial</vt:lpstr>
      <vt:lpstr>Times New Roman</vt:lpstr>
      <vt:lpstr>Wingdings</vt:lpstr>
      <vt:lpstr>802-11-Submission</vt:lpstr>
      <vt:lpstr>Visio</vt:lpstr>
      <vt:lpstr>WLAN Sensing Discovery</vt:lpstr>
      <vt:lpstr>Background</vt:lpstr>
      <vt:lpstr>Possible Sensing Capabilities</vt:lpstr>
      <vt:lpstr>Container of Sensing Capabilities</vt:lpstr>
      <vt:lpstr>Container of Sensing Capabilities (Cont.)</vt:lpstr>
      <vt:lpstr>Container of Sensing Capabilities (Cont.)</vt:lpstr>
      <vt:lpstr>Option 1 vs. Option 2 vs. Option 3</vt:lpstr>
      <vt:lpstr>Sensing Discovery flow</vt:lpstr>
      <vt:lpstr>Summary</vt:lpstr>
      <vt:lpstr>SP #1</vt:lpstr>
      <vt:lpstr>SP #2</vt:lpstr>
      <vt:lpstr>Motion #1</vt:lpstr>
      <vt:lpstr>Reference</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Capabilities Discovery</dc:title>
  <dc:creator>Pei Zhou</dc:creator>
  <cp:lastModifiedBy>周培(Zhou Pei)</cp:lastModifiedBy>
  <cp:revision>513</cp:revision>
  <cp:lastPrinted>2014-11-04T15:04:57Z</cp:lastPrinted>
  <dcterms:created xsi:type="dcterms:W3CDTF">2007-04-17T18:10:23Z</dcterms:created>
  <dcterms:modified xsi:type="dcterms:W3CDTF">2021-06-29T01:38:51Z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