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2" r:id="rId3"/>
    <p:sldId id="595" r:id="rId4"/>
    <p:sldId id="599" r:id="rId5"/>
    <p:sldId id="600" r:id="rId6"/>
    <p:sldId id="596" r:id="rId7"/>
    <p:sldId id="597" r:id="rId8"/>
    <p:sldId id="598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周培(Zhou" lastIdx="5" clrIdx="0">
    <p:extLst>
      <p:ext uri="{19B8F6BF-5375-455C-9EA6-DF929625EA0E}">
        <p15:presenceInfo xmlns:p15="http://schemas.microsoft.com/office/powerpoint/2012/main" userId="S-1-5-21-1439682878-3164288827-2260694920-843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2385" autoAdjust="0"/>
  </p:normalViewPr>
  <p:slideViewPr>
    <p:cSldViewPr>
      <p:cViewPr varScale="1">
        <p:scale>
          <a:sx n="86" d="100"/>
          <a:sy n="86" d="100"/>
        </p:scale>
        <p:origin x="1291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XX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802.11-21/0647r</a:t>
            </a:r>
            <a:r>
              <a:rPr lang="en-US" altLang="zh-CN" sz="1800" b="1" dirty="0"/>
              <a:t>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April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Arial" panose="020B0604020202020204" pitchFamily="34" charset="0"/>
              </a:rPr>
              <a:t>WLAN Sensing Discovery</a:t>
            </a:r>
            <a:endParaRPr lang="en-US" altLang="en-US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2021-04-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16</a:t>
            </a:r>
            <a:endParaRPr lang="en-US" altLang="en-US" sz="2000" b="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35391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</a:t>
                      </a: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Liuming</a:t>
                      </a:r>
                      <a:r>
                        <a:rPr lang="en-US" altLang="zh-CN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Lu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cs typeface="Arial" panose="020B0604020202020204" pitchFamily="34" charset="0"/>
              </a:rPr>
              <a:t>Background</a:t>
            </a:r>
            <a:endParaRPr lang="en-SG" sz="36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3856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Discovery phase should be done before sensing session. [1]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discovery phase, sensing capabilities (sensing roles, sensing measurement types, etc.) should be exchanged between sensing initiator and sensing responder(s). [1][2]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Multiple-device scenarios are also considered, for example, there can be multiple sensing transmitters and multiple sensing receivers.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multi-AP deploy scenarios, multiple APs may cooperate for sensing.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In this contribution, we show how to indicate sensing capabilities for both single AP and multi-AP scenarios.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9B9F1D77-D62D-4B1B-83F4-2BA60CB92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410818"/>
            <a:ext cx="2678882" cy="34877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Single 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799" y="2173856"/>
            <a:ext cx="495300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l"/>
            </a:pPr>
            <a:r>
              <a:rPr lang="en-US" sz="1600" dirty="0">
                <a:latin typeface="+mn-lt"/>
              </a:rPr>
              <a:t>Passive Scanning: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sz="1400" dirty="0">
                <a:latin typeface="+mn-lt"/>
              </a:rPr>
              <a:t>Sensing capabilities element of AP can be carried in Beacon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sz="1400" dirty="0">
                <a:latin typeface="+mn-lt"/>
              </a:rPr>
              <a:t>Sensing </a:t>
            </a:r>
            <a:r>
              <a:rPr lang="en-SG" altLang="zh-CN" sz="1400" dirty="0"/>
              <a:t>capabilities element of STA can be carried in (Re)</a:t>
            </a:r>
            <a:r>
              <a:rPr lang="en-US" altLang="zh-CN" sz="1400" dirty="0"/>
              <a:t>Association Request frame.</a:t>
            </a:r>
            <a:endParaRPr lang="en-SG" sz="1400" dirty="0">
              <a:latin typeface="+mn-lt"/>
            </a:endParaRPr>
          </a:p>
          <a:p>
            <a:pPr marL="287338" lvl="1" indent="-287338">
              <a:buFont typeface="Wingdings" panose="05000000000000000000" pitchFamily="2" charset="2"/>
              <a:buChar char="l"/>
            </a:pPr>
            <a:r>
              <a:rPr lang="en-SG" sz="1600" dirty="0">
                <a:latin typeface="+mn-lt"/>
              </a:rPr>
              <a:t>Active </a:t>
            </a:r>
            <a:r>
              <a:rPr lang="en-US" altLang="zh-CN" sz="1600" dirty="0">
                <a:latin typeface="+mn-lt"/>
              </a:rPr>
              <a:t>Scanning</a:t>
            </a:r>
            <a:r>
              <a:rPr lang="en-SG" sz="1600" dirty="0">
                <a:latin typeface="+mn-lt"/>
              </a:rPr>
              <a:t>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STA can be carried in </a:t>
            </a:r>
            <a:r>
              <a:rPr lang="en-US" altLang="zh-CN" sz="1400" dirty="0"/>
              <a:t>Probe Request</a:t>
            </a:r>
            <a:r>
              <a:rPr lang="en-SG" altLang="zh-CN" sz="1400" dirty="0"/>
              <a:t>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AP can be carried in </a:t>
            </a:r>
            <a:r>
              <a:rPr lang="en-US" altLang="zh-CN" sz="1400" dirty="0"/>
              <a:t>Probe Response frame.</a:t>
            </a:r>
            <a:endParaRPr lang="en-SG" altLang="zh-CN" sz="1400" dirty="0"/>
          </a:p>
          <a:p>
            <a:pPr marL="0" lvl="1"/>
            <a:r>
              <a:rPr lang="en-SG" sz="1600" dirty="0">
                <a:latin typeface="+mn-lt"/>
              </a:rPr>
              <a:t>         or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STA can be carried in (Re)</a:t>
            </a:r>
            <a:r>
              <a:rPr lang="en-US" altLang="zh-CN" sz="1400" dirty="0"/>
              <a:t>Association Request </a:t>
            </a:r>
            <a:r>
              <a:rPr lang="en-SG" altLang="zh-CN" sz="1400" dirty="0"/>
              <a:t>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400" dirty="0"/>
              <a:t>Sensing capabilities element of AP can be carried in (Re)</a:t>
            </a:r>
            <a:r>
              <a:rPr lang="en-US" altLang="zh-CN" sz="1400" dirty="0"/>
              <a:t>Association Response frame.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O</a:t>
            </a:r>
            <a:r>
              <a:rPr lang="en-US" sz="1600" dirty="0"/>
              <a:t>r new frames may also be designed for sensing capabilities discovery.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A0B1DB6B-8E9A-4F2B-8152-CA228D1BE6DF}"/>
              </a:ext>
            </a:extLst>
          </p:cNvPr>
          <p:cNvSpPr/>
          <p:nvPr/>
        </p:nvSpPr>
        <p:spPr>
          <a:xfrm>
            <a:off x="685799" y="1589081"/>
            <a:ext cx="7772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Sensing capabilities element* can be carried in Beacon, Probe Request, Probe Response, (Re)Association Request, (Re)Association Response frames, etc.</a:t>
            </a:r>
          </a:p>
        </p:txBody>
      </p:sp>
      <p:sp>
        <p:nvSpPr>
          <p:cNvPr id="138" name="矩形 137">
            <a:extLst>
              <a:ext uri="{FF2B5EF4-FFF2-40B4-BE49-F238E27FC236}">
                <a16:creationId xmlns:a16="http://schemas.microsoft.com/office/drawing/2014/main" id="{9D2EE8AF-C70F-4846-B59E-BEBB79DA68B6}"/>
              </a:ext>
            </a:extLst>
          </p:cNvPr>
          <p:cNvSpPr/>
          <p:nvPr/>
        </p:nvSpPr>
        <p:spPr>
          <a:xfrm>
            <a:off x="584835" y="6248238"/>
            <a:ext cx="35150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The format of Sensing capabilities element is TBD. </a:t>
            </a:r>
            <a:endParaRPr lang="en-SG" altLang="zh-CN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EBADFD6-59BB-4006-A4D3-E544E6D4B7C1}"/>
              </a:ext>
            </a:extLst>
          </p:cNvPr>
          <p:cNvSpPr/>
          <p:nvPr/>
        </p:nvSpPr>
        <p:spPr>
          <a:xfrm>
            <a:off x="8048625" y="3362186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Active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DBC05B3-D4B0-4365-AFC3-C91A88DF574B}"/>
              </a:ext>
            </a:extLst>
          </p:cNvPr>
          <p:cNvSpPr/>
          <p:nvPr/>
        </p:nvSpPr>
        <p:spPr>
          <a:xfrm>
            <a:off x="8045666" y="2806895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Passive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9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Multi-AP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2900CFCF-0F32-490D-9674-4F197059140F}"/>
              </a:ext>
            </a:extLst>
          </p:cNvPr>
          <p:cNvSpPr/>
          <p:nvPr/>
        </p:nvSpPr>
        <p:spPr>
          <a:xfrm>
            <a:off x="685799" y="1589081"/>
            <a:ext cx="78581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In order to the accelerate the sensing capabilities discovery, (essential)</a:t>
            </a:r>
            <a:r>
              <a:rPr lang="zh-CN" altLang="en-US" sz="1600" dirty="0"/>
              <a:t> </a:t>
            </a:r>
            <a:r>
              <a:rPr lang="en-US" altLang="zh-CN" sz="1600" dirty="0"/>
              <a:t>sensing capabilities of neighboring APs can be contained in the Reduced Neighbor Report (RNR) element. </a:t>
            </a:r>
          </a:p>
          <a:p>
            <a:r>
              <a:rPr lang="en-US" altLang="zh-CN" sz="1600" dirty="0"/>
              <a:t>For example,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/>
              <a:t>Passive Scanning: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US" altLang="zh-CN" sz="1600" dirty="0"/>
              <a:t>AP 1 transmits Beacon frame to STA, the Beacon frame contains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Sensing Capabilities element</a:t>
            </a:r>
            <a:r>
              <a:rPr lang="en-US" altLang="zh-CN" sz="1400" dirty="0"/>
              <a:t>: indicates the sensing capabilities of AP 1.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RNR element</a:t>
            </a:r>
            <a:r>
              <a:rPr lang="en-US" altLang="zh-CN" sz="1400" dirty="0"/>
              <a:t>: indicates (essential) sensing capabilities of AP 2.</a:t>
            </a:r>
          </a:p>
          <a:p>
            <a:pPr marL="287338" lvl="1" indent="-287338">
              <a:buFont typeface="Wingdings" panose="05000000000000000000" pitchFamily="2" charset="2"/>
              <a:buChar char="l"/>
            </a:pPr>
            <a:r>
              <a:rPr lang="en-SG" altLang="zh-CN" sz="1600" dirty="0"/>
              <a:t>Active </a:t>
            </a:r>
            <a:r>
              <a:rPr lang="en-US" altLang="zh-CN" sz="1600" dirty="0"/>
              <a:t>Scanning</a:t>
            </a:r>
            <a:r>
              <a:rPr lang="en-SG" altLang="zh-CN" sz="1600" dirty="0"/>
              <a:t>: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600" dirty="0"/>
              <a:t>STA transmits Probe Request frame to AP 1 to request </a:t>
            </a:r>
            <a:r>
              <a:rPr lang="en-US" altLang="zh-CN" sz="1600" dirty="0"/>
              <a:t>the sensing capabilities of AP 1 and AP 1’s neighboring APs.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r>
              <a:rPr lang="en-SG" altLang="zh-CN" sz="1600" dirty="0"/>
              <a:t>AP 1 </a:t>
            </a:r>
            <a:r>
              <a:rPr lang="en-US" altLang="zh-CN" sz="1600" dirty="0"/>
              <a:t>transmits Probe Response frame to STA, the Probe Response frame contains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Sensing Capabilities element</a:t>
            </a:r>
            <a:r>
              <a:rPr lang="en-US" altLang="zh-CN" sz="1400" dirty="0"/>
              <a:t>: indicates the sensing capabilities of AP 1.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RNR element</a:t>
            </a:r>
            <a:r>
              <a:rPr lang="en-US" altLang="zh-CN" sz="1400" dirty="0"/>
              <a:t>: indicates (essential) sensing capabilities of AP 2.</a:t>
            </a:r>
          </a:p>
          <a:p>
            <a:pPr marL="744538" lvl="1" indent="-287338">
              <a:buFont typeface="Arial" panose="020B0604020202020204" pitchFamily="34" charset="0"/>
              <a:buChar char="•"/>
            </a:pPr>
            <a:endParaRPr lang="en-SG" altLang="zh-CN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0B970C4-0BE6-4EE4-900B-BEC6F574A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92" y="4878942"/>
            <a:ext cx="3432412" cy="1596471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835C4852-A661-477A-9069-58D60F6D23BD}"/>
              </a:ext>
            </a:extLst>
          </p:cNvPr>
          <p:cNvSpPr/>
          <p:nvPr/>
        </p:nvSpPr>
        <p:spPr>
          <a:xfrm>
            <a:off x="6034596" y="5217187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Passive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2938E3E-3B2C-4821-8751-62BC50ADD1F7}"/>
              </a:ext>
            </a:extLst>
          </p:cNvPr>
          <p:cNvSpPr/>
          <p:nvPr/>
        </p:nvSpPr>
        <p:spPr>
          <a:xfrm>
            <a:off x="6019800" y="5867400"/>
            <a:ext cx="990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B0F0"/>
                </a:solidFill>
              </a:rPr>
              <a:t>Active Scanning</a:t>
            </a:r>
            <a:endParaRPr lang="zh-CN" altLang="en-US" sz="1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9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Multi-AP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133041D-FAAD-468B-AE21-8CF1D199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2900CFCF-0F32-490D-9674-4F197059140F}"/>
              </a:ext>
            </a:extLst>
          </p:cNvPr>
          <p:cNvSpPr/>
          <p:nvPr/>
        </p:nvSpPr>
        <p:spPr>
          <a:xfrm>
            <a:off x="685799" y="1589081"/>
            <a:ext cx="77723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600" dirty="0"/>
              <a:t>An example of (essential) sensing capabilities of neighboring APs are contained in the RNR element.</a:t>
            </a:r>
          </a:p>
          <a:p>
            <a:r>
              <a:rPr lang="en-US" altLang="zh-CN" sz="1400" dirty="0"/>
              <a:t>       Note: Essential sensing capabilities of neighboring APs are TBD.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FDF3FD3-B718-4B07-9C64-57094D0C3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68" y="2420502"/>
            <a:ext cx="7620660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Summary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We discussed the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capabilities discovery for both single AP and multi-AP scenarios.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The sensing </a:t>
            </a:r>
            <a:r>
              <a:rPr lang="en-US" altLang="zh-CN" sz="2000" kern="0" dirty="0">
                <a:cs typeface="Arial" panose="020B0604020202020204" pitchFamily="34" charset="0"/>
              </a:rPr>
              <a:t>capabilities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 of STA/AP itself can be </a:t>
            </a:r>
            <a:r>
              <a:rPr lang="en-US" altLang="zh-CN" sz="2000" dirty="0"/>
              <a:t>contained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 in the </a:t>
            </a:r>
            <a:r>
              <a:rPr lang="en-US" altLang="zh-CN" sz="2000" kern="0" dirty="0">
                <a:cs typeface="Arial" panose="020B0604020202020204" pitchFamily="34" charset="0"/>
              </a:rPr>
              <a:t>Sensing capabilities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element.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The (e</a:t>
            </a:r>
            <a:r>
              <a:rPr lang="en-US" altLang="zh-CN" sz="2000" dirty="0"/>
              <a:t>ssential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) </a:t>
            </a:r>
            <a:r>
              <a:rPr lang="en-US" altLang="zh-CN" sz="2000" kern="0" dirty="0">
                <a:cs typeface="Arial" panose="020B0604020202020204" pitchFamily="34" charset="0"/>
              </a:rPr>
              <a:t>sensing capabilities of </a:t>
            </a:r>
            <a:r>
              <a:rPr lang="en-US" altLang="zh-CN" sz="2000" dirty="0"/>
              <a:t>neighboring APs can be contained in the RNR element.</a:t>
            </a: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altLang="zh-CN" sz="2000" kern="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43B136E-0B0F-4AF0-8ED1-63E62BA4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SP #1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Do you agree that the 802.11bf amendment shall define a Sensing Capabilities element to be used by a STA to advertise its support of sensing capabilities?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Y/N/A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F06F4F70-B3B5-4319-B886-21BAAB74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04851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cs typeface="Arial" panose="020B0604020202020204" pitchFamily="34" charset="0"/>
              </a:rPr>
              <a:t>SP #2</a:t>
            </a:r>
            <a:endParaRPr lang="en-SG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Do you </a:t>
            </a:r>
            <a:r>
              <a:rPr lang="en-US" altLang="zh-CN" sz="2000" kern="0" dirty="0">
                <a:cs typeface="Arial" panose="020B0604020202020204" pitchFamily="34" charset="0"/>
              </a:rPr>
              <a:t>support that (e</a:t>
            </a:r>
            <a:r>
              <a:rPr lang="en-US" altLang="zh-CN" sz="2000" dirty="0"/>
              <a:t>ssential</a:t>
            </a:r>
            <a:r>
              <a:rPr lang="en-US" altLang="zh-CN" sz="2000" kern="0" dirty="0">
                <a:cs typeface="Arial" panose="020B0604020202020204" pitchFamily="34" charset="0"/>
              </a:rPr>
              <a:t>)</a:t>
            </a:r>
            <a:r>
              <a:rPr lang="en-US" sz="2000" kern="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zh-CN" sz="2000" kern="0" dirty="0">
                <a:latin typeface="+mn-lt"/>
                <a:cs typeface="Arial" panose="020B0604020202020204" pitchFamily="34" charset="0"/>
              </a:rPr>
              <a:t>sensing capabilities of neighboring APs may be contained in the RNR element.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kern="0" dirty="0">
                <a:latin typeface="+mn-lt"/>
                <a:cs typeface="Arial" panose="020B0604020202020204" pitchFamily="34" charset="0"/>
              </a:rPr>
              <a:t>Note: </a:t>
            </a:r>
            <a:r>
              <a:rPr lang="en-US" altLang="zh-CN" sz="2000" dirty="0"/>
              <a:t>Essential sensing capabilities of neighboring APs are TBD.</a:t>
            </a:r>
            <a:endParaRPr lang="en-US" sz="2000" kern="0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zh-CN" sz="2000" kern="0" dirty="0">
              <a:cs typeface="Arial" panose="020B060402020202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zh-CN" sz="2000" kern="0" dirty="0">
                <a:cs typeface="Arial" panose="020B0604020202020204" pitchFamily="34" charset="0"/>
              </a:rPr>
              <a:t>Y/N/A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AFC8D0-C0B3-465A-9D40-B2097A57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11-20-1851-04-00bf-overview-of-wi-fi-sensing-protocol </a:t>
            </a:r>
          </a:p>
          <a:p>
            <a:pPr marL="457200" indent="-457200">
              <a:buFont typeface="+mj-lt"/>
              <a:buAutoNum type="arabicParenR"/>
            </a:pPr>
            <a:r>
              <a:rPr lang="en-US" altLang="zh-CN" sz="1800" b="0" dirty="0">
                <a:ea typeface="+mn-ea"/>
                <a:cs typeface="Arial" panose="020B0604020202020204" pitchFamily="34" charset="0"/>
              </a:rPr>
              <a:t>11-21-0370-01-00bf-considerations-of-sensing-negotiation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45220</TotalTime>
  <Words>668</Words>
  <Application>Microsoft Office PowerPoint</Application>
  <PresentationFormat>全屏显示(4:3)</PresentationFormat>
  <Paragraphs>107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맑은 고딕</vt:lpstr>
      <vt:lpstr>MS PGothic</vt:lpstr>
      <vt:lpstr>Arial</vt:lpstr>
      <vt:lpstr>Times New Roman</vt:lpstr>
      <vt:lpstr>Wingdings</vt:lpstr>
      <vt:lpstr>802-11-Submission</vt:lpstr>
      <vt:lpstr>WLAN Sensing Discovery</vt:lpstr>
      <vt:lpstr>Background</vt:lpstr>
      <vt:lpstr>Single AP</vt:lpstr>
      <vt:lpstr>Multi-AP</vt:lpstr>
      <vt:lpstr>Multi-AP</vt:lpstr>
      <vt:lpstr>Summary</vt:lpstr>
      <vt:lpstr>SP #1</vt:lpstr>
      <vt:lpstr>SP #2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Capabilities Discovery</dc:title>
  <dc:creator>Pei Zhou</dc:creator>
  <cp:lastModifiedBy>周培(Zhou Pei)</cp:lastModifiedBy>
  <cp:revision>56</cp:revision>
  <cp:lastPrinted>2014-11-04T15:04:57Z</cp:lastPrinted>
  <dcterms:created xsi:type="dcterms:W3CDTF">2007-04-17T18:10:23Z</dcterms:created>
  <dcterms:modified xsi:type="dcterms:W3CDTF">2021-04-16T08:46:56Z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