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2" r:id="rId3"/>
    <p:sldId id="595" r:id="rId4"/>
    <p:sldId id="599" r:id="rId5"/>
    <p:sldId id="600" r:id="rId6"/>
    <p:sldId id="596" r:id="rId7"/>
    <p:sldId id="597" r:id="rId8"/>
    <p:sldId id="598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培(Zhou Pei)" initials="周培(Zhou" lastIdx="5" clrIdx="0">
    <p:extLst>
      <p:ext uri="{19B8F6BF-5375-455C-9EA6-DF929625EA0E}">
        <p15:presenceInfo xmlns:p15="http://schemas.microsoft.com/office/powerpoint/2012/main" userId="S-1-5-21-1439682878-3164288827-2260694920-843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2385" autoAdjust="0"/>
  </p:normalViewPr>
  <p:slideViewPr>
    <p:cSldViewPr>
      <p:cViewPr varScale="1">
        <p:scale>
          <a:sx n="83" d="100"/>
          <a:sy n="83" d="100"/>
        </p:scale>
        <p:origin x="1310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32" y="-66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802.11-21/0647r0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April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+mn-lt"/>
                <a:ea typeface="+mn-ea"/>
              </a:rPr>
              <a:t>Slide </a:t>
            </a:r>
            <a:fld id="{53ABCD13-380B-4CB5-B9B1-96CEC68A8A42}" type="slidenum">
              <a:rPr lang="en-US" altLang="en-US" sz="1200" b="0" smtClean="0">
                <a:latin typeface="+mn-lt"/>
                <a:ea typeface="+mn-ea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>
              <a:latin typeface="+mn-lt"/>
              <a:ea typeface="+mn-ea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</a:rPr>
              <a:t>WLAN Sensing Discovery</a:t>
            </a:r>
            <a:endParaRPr lang="en-US" altLang="en-US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ea typeface="+mn-ea"/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 2021-04-</a:t>
            </a:r>
            <a:r>
              <a:rPr lang="en-US" altLang="zh-CN" sz="2000" b="0" dirty="0">
                <a:ea typeface="+mn-ea"/>
                <a:cs typeface="Arial" panose="020B0604020202020204" pitchFamily="34" charset="0"/>
              </a:rPr>
              <a:t>13</a:t>
            </a:r>
            <a:endParaRPr lang="en-US" altLang="en-US" sz="2000" b="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+mn-lt"/>
                <a:ea typeface="+mn-ea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latin typeface="+mn-lt"/>
              </a:rPr>
              <a:t>Pei Zhou </a:t>
            </a:r>
            <a:r>
              <a:rPr lang="en-US" altLang="ko-KR" dirty="0">
                <a:latin typeface="+mn-lt"/>
              </a:rPr>
              <a:t>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35391"/>
              </p:ext>
            </p:extLst>
          </p:nvPr>
        </p:nvGraphicFramePr>
        <p:xfrm>
          <a:off x="685800" y="2880360"/>
          <a:ext cx="7858124" cy="1996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1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4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en-US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zhoupei1@oppo.com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91905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454712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altLang="zh-CN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970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cs typeface="Arial" panose="020B0604020202020204" pitchFamily="34" charset="0"/>
              </a:rPr>
              <a:t>Background</a:t>
            </a:r>
            <a:endParaRPr lang="en-SG" sz="36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3856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Discovery phase should be done before sensing session. [1]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In discovery phase, sensing capabilities (sensing roles, sensing measurement types, etc.) should be exchanged between sensing initiator and sensing responder(s). [1][2]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Multiple-device scenarios are also considered, for example, there can be multiple sensing transmitters and multiple sensing receivers.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In multi-AP deploy scenarios, multiple APs may cooperate for sensing.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In this contribution, we show how to indicate sensing capabilities for single AP and multi-AP scenarios.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Single AP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799" y="2173856"/>
            <a:ext cx="495300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l"/>
            </a:pPr>
            <a:r>
              <a:rPr lang="en-US" sz="1600" dirty="0">
                <a:latin typeface="+mn-lt"/>
              </a:rPr>
              <a:t>Passive Scanning: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sz="1400" dirty="0">
                <a:latin typeface="+mn-lt"/>
              </a:rPr>
              <a:t>Sensing capabilities element of AP can be carried in Beacon frame.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sz="1400" dirty="0">
                <a:latin typeface="+mn-lt"/>
              </a:rPr>
              <a:t>Sensing </a:t>
            </a:r>
            <a:r>
              <a:rPr lang="en-SG" altLang="zh-CN" sz="1400" dirty="0"/>
              <a:t>capabilities element of STA can be carried in </a:t>
            </a:r>
            <a:r>
              <a:rPr lang="en-US" altLang="zh-CN" sz="1400" dirty="0"/>
              <a:t>Association Request frame.</a:t>
            </a:r>
            <a:endParaRPr lang="en-SG" sz="1400" dirty="0">
              <a:latin typeface="+mn-lt"/>
            </a:endParaRPr>
          </a:p>
          <a:p>
            <a:pPr marL="287338" lvl="1" indent="-287338">
              <a:buFont typeface="Wingdings" panose="05000000000000000000" pitchFamily="2" charset="2"/>
              <a:buChar char="l"/>
            </a:pPr>
            <a:r>
              <a:rPr lang="en-SG" sz="1600" dirty="0">
                <a:latin typeface="+mn-lt"/>
              </a:rPr>
              <a:t>Active </a:t>
            </a:r>
            <a:r>
              <a:rPr lang="en-US" altLang="zh-CN" sz="1600" dirty="0">
                <a:latin typeface="+mn-lt"/>
              </a:rPr>
              <a:t>Scanning</a:t>
            </a:r>
            <a:r>
              <a:rPr lang="en-SG" sz="1600" dirty="0">
                <a:latin typeface="+mn-lt"/>
              </a:rPr>
              <a:t>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400" dirty="0"/>
              <a:t>Sensing capabilities element of STA can be carried in </a:t>
            </a:r>
            <a:r>
              <a:rPr lang="en-US" altLang="zh-CN" sz="1400" dirty="0"/>
              <a:t>Probe Request</a:t>
            </a:r>
            <a:r>
              <a:rPr lang="en-SG" altLang="zh-CN" sz="1400" dirty="0"/>
              <a:t> frame.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400" dirty="0"/>
              <a:t>Sensing capabilities element of AP can be carried in </a:t>
            </a:r>
            <a:r>
              <a:rPr lang="en-US" altLang="zh-CN" sz="1400" dirty="0"/>
              <a:t>Probe Response frame.</a:t>
            </a:r>
            <a:endParaRPr lang="en-SG" altLang="zh-CN" sz="1400" dirty="0"/>
          </a:p>
          <a:p>
            <a:pPr marL="0" lvl="1"/>
            <a:r>
              <a:rPr lang="en-SG" sz="1600" dirty="0">
                <a:latin typeface="+mn-lt"/>
              </a:rPr>
              <a:t>         or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400" dirty="0"/>
              <a:t>Sensing capabilities element of STA can be carried in </a:t>
            </a:r>
            <a:r>
              <a:rPr lang="en-US" altLang="zh-CN" sz="1400" dirty="0"/>
              <a:t>Association Request </a:t>
            </a:r>
            <a:r>
              <a:rPr lang="en-SG" altLang="zh-CN" sz="1400" dirty="0"/>
              <a:t>frame.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400" dirty="0"/>
              <a:t>Sensing capabilities element of AP can be carried in </a:t>
            </a:r>
            <a:r>
              <a:rPr lang="en-US" altLang="zh-CN" sz="1400" dirty="0"/>
              <a:t>Association Response frame.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O</a:t>
            </a:r>
            <a:r>
              <a:rPr lang="en-US" sz="1600" dirty="0"/>
              <a:t>r new frames may also be designed for sensing capabilities discovery.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A0B1DB6B-8E9A-4F2B-8152-CA228D1BE6DF}"/>
              </a:ext>
            </a:extLst>
          </p:cNvPr>
          <p:cNvSpPr/>
          <p:nvPr/>
        </p:nvSpPr>
        <p:spPr>
          <a:xfrm>
            <a:off x="685799" y="1589081"/>
            <a:ext cx="7772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Sensing capabilities element* can be carried in Beacon, Probe Request, Probe Response, Association Request, Association Response frames.</a:t>
            </a:r>
          </a:p>
        </p:txBody>
      </p:sp>
      <p:pic>
        <p:nvPicPr>
          <p:cNvPr id="137" name="图片 136">
            <a:extLst>
              <a:ext uri="{FF2B5EF4-FFF2-40B4-BE49-F238E27FC236}">
                <a16:creationId xmlns:a16="http://schemas.microsoft.com/office/drawing/2014/main" id="{F72007C7-F854-42B9-A326-3BC6CD3409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467537"/>
            <a:ext cx="2680303" cy="3479800"/>
          </a:xfrm>
          <a:prstGeom prst="rect">
            <a:avLst/>
          </a:prstGeom>
        </p:spPr>
      </p:pic>
      <p:sp>
        <p:nvSpPr>
          <p:cNvPr id="138" name="矩形 137">
            <a:extLst>
              <a:ext uri="{FF2B5EF4-FFF2-40B4-BE49-F238E27FC236}">
                <a16:creationId xmlns:a16="http://schemas.microsoft.com/office/drawing/2014/main" id="{9D2EE8AF-C70F-4846-B59E-BEBB79DA68B6}"/>
              </a:ext>
            </a:extLst>
          </p:cNvPr>
          <p:cNvSpPr/>
          <p:nvPr/>
        </p:nvSpPr>
        <p:spPr>
          <a:xfrm>
            <a:off x="584835" y="6248238"/>
            <a:ext cx="34765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* The format of Sensing capabilities element is TBD.</a:t>
            </a:r>
            <a:endParaRPr lang="en-SG" altLang="zh-CN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EBADFD6-59BB-4006-A4D3-E544E6D4B7C1}"/>
              </a:ext>
            </a:extLst>
          </p:cNvPr>
          <p:cNvSpPr/>
          <p:nvPr/>
        </p:nvSpPr>
        <p:spPr>
          <a:xfrm>
            <a:off x="8048625" y="3362186"/>
            <a:ext cx="99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B0F0"/>
                </a:solidFill>
              </a:rPr>
              <a:t>Active Scanning</a:t>
            </a:r>
            <a:endParaRPr lang="zh-CN" altLang="en-US" sz="1400" b="1" dirty="0">
              <a:solidFill>
                <a:srgbClr val="00B0F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DBC05B3-D4B0-4365-AFC3-C91A88DF574B}"/>
              </a:ext>
            </a:extLst>
          </p:cNvPr>
          <p:cNvSpPr/>
          <p:nvPr/>
        </p:nvSpPr>
        <p:spPr>
          <a:xfrm>
            <a:off x="8045666" y="2806895"/>
            <a:ext cx="99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B0F0"/>
                </a:solidFill>
              </a:rPr>
              <a:t>Passive Scanning</a:t>
            </a:r>
            <a:endParaRPr lang="zh-CN" altLang="en-US" sz="1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9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Multi-AP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900CFCF-0F32-490D-9674-4F197059140F}"/>
              </a:ext>
            </a:extLst>
          </p:cNvPr>
          <p:cNvSpPr/>
          <p:nvPr/>
        </p:nvSpPr>
        <p:spPr>
          <a:xfrm>
            <a:off x="685799" y="1589081"/>
            <a:ext cx="78581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In order to the accelerate the sensing capabilities discovery, (essential)</a:t>
            </a:r>
            <a:r>
              <a:rPr lang="zh-CN" altLang="en-US" sz="1600" dirty="0"/>
              <a:t> </a:t>
            </a:r>
            <a:r>
              <a:rPr lang="en-US" altLang="zh-CN" sz="1600" dirty="0"/>
              <a:t>sensing capabilities of neighboring APs can be contained in the Reduced Neighbor Report (RNR) element. </a:t>
            </a:r>
          </a:p>
          <a:p>
            <a:r>
              <a:rPr lang="en-US" altLang="zh-CN" sz="1600" dirty="0"/>
              <a:t>For example,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/>
              <a:t>Passive Scanning: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altLang="zh-CN" sz="1600" dirty="0"/>
              <a:t>AP 1 transmits Beacon frame to STA, the Beacon frame contains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Sensing Capabilities element</a:t>
            </a:r>
            <a:r>
              <a:rPr lang="en-US" altLang="zh-CN" sz="1400" dirty="0"/>
              <a:t>: indicates the sensing capabilities of AP 1.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RNR element</a:t>
            </a:r>
            <a:r>
              <a:rPr lang="en-US" altLang="zh-CN" sz="1400" dirty="0"/>
              <a:t>: indicates (essential) sensing capabilities of AP 2.</a:t>
            </a:r>
          </a:p>
          <a:p>
            <a:pPr marL="287338" lvl="1" indent="-287338">
              <a:buFont typeface="Wingdings" panose="05000000000000000000" pitchFamily="2" charset="2"/>
              <a:buChar char="l"/>
            </a:pPr>
            <a:r>
              <a:rPr lang="en-SG" altLang="zh-CN" sz="1600" dirty="0"/>
              <a:t>Active </a:t>
            </a:r>
            <a:r>
              <a:rPr lang="en-US" altLang="zh-CN" sz="1600" dirty="0"/>
              <a:t>Scanning</a:t>
            </a:r>
            <a:r>
              <a:rPr lang="en-SG" altLang="zh-CN" sz="1600" dirty="0"/>
              <a:t>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600" dirty="0"/>
              <a:t>STA transmits Probe Request frame to AP 1 to request </a:t>
            </a:r>
            <a:r>
              <a:rPr lang="en-US" altLang="zh-CN" sz="1600" dirty="0"/>
              <a:t>the sensing capabilities of AP 1 and AP 1’s neighboring APs.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600" dirty="0"/>
              <a:t>AP 1 </a:t>
            </a:r>
            <a:r>
              <a:rPr lang="en-US" altLang="zh-CN" sz="1600" dirty="0"/>
              <a:t>transmits Probe Response frame to STA, the Probe Response frame contains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Sensing Capabilities element</a:t>
            </a:r>
            <a:r>
              <a:rPr lang="en-US" altLang="zh-CN" sz="1400" dirty="0"/>
              <a:t>: indicates the sensing capabilities of AP 1.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RNR element</a:t>
            </a:r>
            <a:r>
              <a:rPr lang="en-US" altLang="zh-CN" sz="1400" dirty="0"/>
              <a:t>: indicates (essential) sensing capabilities of AP 2.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endParaRPr lang="en-SG" altLang="zh-CN" sz="16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0B970C4-0BE6-4EE4-900B-BEC6F574A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92" y="4878942"/>
            <a:ext cx="3432412" cy="1596471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835C4852-A661-477A-9069-58D60F6D23BD}"/>
              </a:ext>
            </a:extLst>
          </p:cNvPr>
          <p:cNvSpPr/>
          <p:nvPr/>
        </p:nvSpPr>
        <p:spPr>
          <a:xfrm>
            <a:off x="6034596" y="5217187"/>
            <a:ext cx="99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B0F0"/>
                </a:solidFill>
              </a:rPr>
              <a:t>Passive Scanning</a:t>
            </a:r>
            <a:endParaRPr lang="zh-CN" altLang="en-US" sz="1400" b="1" dirty="0">
              <a:solidFill>
                <a:srgbClr val="00B0F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2938E3E-3B2C-4821-8751-62BC50ADD1F7}"/>
              </a:ext>
            </a:extLst>
          </p:cNvPr>
          <p:cNvSpPr/>
          <p:nvPr/>
        </p:nvSpPr>
        <p:spPr>
          <a:xfrm>
            <a:off x="6019800" y="5867400"/>
            <a:ext cx="99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B0F0"/>
                </a:solidFill>
              </a:rPr>
              <a:t>Active Scanning</a:t>
            </a:r>
            <a:endParaRPr lang="zh-CN" altLang="en-US" sz="1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9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Multi-AP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900CFCF-0F32-490D-9674-4F197059140F}"/>
              </a:ext>
            </a:extLst>
          </p:cNvPr>
          <p:cNvSpPr/>
          <p:nvPr/>
        </p:nvSpPr>
        <p:spPr>
          <a:xfrm>
            <a:off x="685799" y="1589081"/>
            <a:ext cx="777239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An example of (essential) sensing capabilities of neighboring APs are contained in the RNR element.</a:t>
            </a:r>
          </a:p>
          <a:p>
            <a:r>
              <a:rPr lang="en-US" altLang="zh-CN" sz="1400" dirty="0"/>
              <a:t>       Note: Essential sensing capabilities of neighboring APs are TBD.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FDF3FD3-B718-4B07-9C64-57094D0C3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68" y="2420502"/>
            <a:ext cx="7620660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Summary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We discussed the 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sensing capabilities discovery for both single AP and multi-AP scenarios.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The sensing </a:t>
            </a:r>
            <a:r>
              <a:rPr lang="en-US" altLang="zh-CN" sz="2000" kern="0" dirty="0">
                <a:cs typeface="Arial" panose="020B0604020202020204" pitchFamily="34" charset="0"/>
              </a:rPr>
              <a:t>capabilities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 of STA/AP itself can be </a:t>
            </a:r>
            <a:r>
              <a:rPr lang="en-US" altLang="zh-CN" sz="2000" dirty="0"/>
              <a:t>contained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 in the </a:t>
            </a:r>
            <a:r>
              <a:rPr lang="en-US" altLang="zh-CN" sz="2000" kern="0" dirty="0">
                <a:cs typeface="Arial" panose="020B0604020202020204" pitchFamily="34" charset="0"/>
              </a:rPr>
              <a:t>Sensing capabilities 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element.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The (e</a:t>
            </a:r>
            <a:r>
              <a:rPr lang="en-US" altLang="zh-CN" sz="2000" dirty="0"/>
              <a:t>ssential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) </a:t>
            </a:r>
            <a:r>
              <a:rPr lang="en-US" altLang="zh-CN" sz="2000" kern="0" dirty="0">
                <a:cs typeface="Arial" panose="020B0604020202020204" pitchFamily="34" charset="0"/>
              </a:rPr>
              <a:t>sensing capabilities of </a:t>
            </a:r>
            <a:r>
              <a:rPr lang="en-US" altLang="zh-CN" sz="2000" dirty="0"/>
              <a:t>neighboring APs can be contained in the RNR element.</a:t>
            </a:r>
            <a:endParaRPr lang="en-US" altLang="zh-CN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zh-CN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zh-CN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zh-CN" sz="2000" kern="0" dirty="0"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43B136E-0B0F-4AF0-8ED1-63E62BA4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427675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cs typeface="Arial" panose="020B0604020202020204" pitchFamily="34" charset="0"/>
              </a:rPr>
              <a:t>SP #1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Do you support that 802.11bf amendment shall define 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Sensing capabilities element for sensing discovery?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Y/N/A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06F4F70-B3B5-4319-B886-21BAAB74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04851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cs typeface="Arial" panose="020B0604020202020204" pitchFamily="34" charset="0"/>
              </a:rPr>
              <a:t>SP #2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Do you </a:t>
            </a:r>
            <a:r>
              <a:rPr lang="en-US" altLang="zh-CN" sz="2000" kern="0" dirty="0">
                <a:cs typeface="Arial" panose="020B0604020202020204" pitchFamily="34" charset="0"/>
              </a:rPr>
              <a:t>support that (e</a:t>
            </a:r>
            <a:r>
              <a:rPr lang="en-US" altLang="zh-CN" sz="2000" dirty="0"/>
              <a:t>ssential</a:t>
            </a:r>
            <a:r>
              <a:rPr lang="en-US" altLang="zh-CN" sz="2000" kern="0" dirty="0">
                <a:cs typeface="Arial" panose="020B0604020202020204" pitchFamily="34" charset="0"/>
              </a:rPr>
              <a:t>)</a:t>
            </a:r>
            <a:r>
              <a:rPr lang="en-US" sz="2000" kern="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sensing capabilities of neighboring APs may be contained in the RNR element.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Note: </a:t>
            </a:r>
            <a:r>
              <a:rPr lang="en-US" altLang="zh-CN" sz="2000" dirty="0"/>
              <a:t>Essential sensing capabilities of neighboring APs are TBD.</a:t>
            </a: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000" kern="0" dirty="0"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000" kern="0" dirty="0"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000" kern="0" dirty="0"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2000" kern="0" dirty="0">
                <a:cs typeface="Arial" panose="020B0604020202020204" pitchFamily="34" charset="0"/>
              </a:rPr>
              <a:t>Y/N/A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9AFC8D0-C0B3-465A-9D40-B2097A57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83026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altLang="zh-CN" sz="1800" b="0" dirty="0">
                <a:ea typeface="+mn-ea"/>
                <a:cs typeface="Arial" panose="020B0604020202020204" pitchFamily="34" charset="0"/>
              </a:rPr>
              <a:t>11-20-1851-04-00bf-overview-of-wi-fi-sensing-protocol 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zh-CN" sz="1800" b="0" dirty="0">
                <a:ea typeface="+mn-ea"/>
                <a:cs typeface="Arial" panose="020B0604020202020204" pitchFamily="34" charset="0"/>
              </a:rPr>
              <a:t>11-21-0370-01-00bf-considerations-of-sensing-negotiation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45047</TotalTime>
  <Words>638</Words>
  <Application>Microsoft Office PowerPoint</Application>
  <PresentationFormat>On-screen Show (4:3)</PresentationFormat>
  <Paragraphs>106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맑은 고딕</vt:lpstr>
      <vt:lpstr>MS PGothic</vt:lpstr>
      <vt:lpstr>Arial</vt:lpstr>
      <vt:lpstr>Times New Roman</vt:lpstr>
      <vt:lpstr>Wingdings</vt:lpstr>
      <vt:lpstr>802-11-Submission</vt:lpstr>
      <vt:lpstr>WLAN Sensing Discovery</vt:lpstr>
      <vt:lpstr>Background</vt:lpstr>
      <vt:lpstr>Single AP</vt:lpstr>
      <vt:lpstr>Multi-AP</vt:lpstr>
      <vt:lpstr>Multi-AP</vt:lpstr>
      <vt:lpstr>Summary</vt:lpstr>
      <vt:lpstr>SP #1</vt:lpstr>
      <vt:lpstr>SP #2</vt:lpstr>
      <vt:lpstr>Reference</vt:lpstr>
    </vt:vector>
  </TitlesOfParts>
  <Company>OPPO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Capabilities Discovery</dc:title>
  <dc:creator>Pei Zhou</dc:creator>
  <cp:lastModifiedBy>HUANG LEI</cp:lastModifiedBy>
  <cp:revision>34</cp:revision>
  <cp:lastPrinted>2014-11-04T15:04:57Z</cp:lastPrinted>
  <dcterms:created xsi:type="dcterms:W3CDTF">2007-04-17T18:10:23Z</dcterms:created>
  <dcterms:modified xsi:type="dcterms:W3CDTF">2021-04-13T02:09:41Z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