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5" r:id="rId4"/>
    <p:sldId id="268" r:id="rId5"/>
    <p:sldId id="266" r:id="rId6"/>
    <p:sldId id="270" r:id="rId7"/>
    <p:sldId id="267" r:id="rId8"/>
    <p:sldId id="269" r:id="rId9"/>
    <p:sldId id="264"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4" d="100"/>
          <a:sy n="114" d="100"/>
        </p:scale>
        <p:origin x="102"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0" d="100"/>
          <a:sy n="80" d="100"/>
        </p:scale>
        <p:origin x="390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802.11-21/0646r0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Boon Loong Ng,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802.11-21/0646r0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Boon Loong Ng,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802.11-21/0646r0</a:t>
            </a:r>
            <a:endParaRPr lang="en-US"/>
          </a:p>
        </p:txBody>
      </p:sp>
      <p:sp>
        <p:nvSpPr>
          <p:cNvPr id="5" name="Rectangle 3"/>
          <p:cNvSpPr>
            <a:spLocks noGrp="1" noChangeArrowheads="1"/>
          </p:cNvSpPr>
          <p:nvPr>
            <p:ph type="dt"/>
          </p:nvPr>
        </p:nvSpPr>
        <p:spPr>
          <a:ln/>
        </p:spPr>
        <p:txBody>
          <a:bodyPr/>
          <a:lstStyle/>
          <a:p>
            <a:r>
              <a:rPr lang="en-US" smtClean="0"/>
              <a:t>April 2021</a:t>
            </a:r>
            <a:endParaRPr lang="en-US"/>
          </a:p>
        </p:txBody>
      </p:sp>
      <p:sp>
        <p:nvSpPr>
          <p:cNvPr id="6" name="Rectangle 6"/>
          <p:cNvSpPr>
            <a:spLocks noGrp="1" noChangeArrowheads="1"/>
          </p:cNvSpPr>
          <p:nvPr>
            <p:ph type="ftr"/>
          </p:nvPr>
        </p:nvSpPr>
        <p:spPr>
          <a:ln/>
        </p:spPr>
        <p:txBody>
          <a:bodyPr/>
          <a:lstStyle/>
          <a:p>
            <a:r>
              <a:rPr lang="en-US" smtClean="0"/>
              <a:t>Boon Loong Ng,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802.11-21/0646r0</a:t>
            </a:r>
            <a:endParaRPr lang="en-US"/>
          </a:p>
        </p:txBody>
      </p:sp>
      <p:sp>
        <p:nvSpPr>
          <p:cNvPr id="5" name="Rectangle 3"/>
          <p:cNvSpPr>
            <a:spLocks noGrp="1" noChangeArrowheads="1"/>
          </p:cNvSpPr>
          <p:nvPr>
            <p:ph type="dt"/>
          </p:nvPr>
        </p:nvSpPr>
        <p:spPr>
          <a:ln/>
        </p:spPr>
        <p:txBody>
          <a:bodyPr/>
          <a:lstStyle/>
          <a:p>
            <a:r>
              <a:rPr lang="en-US" smtClean="0"/>
              <a:t>April 2021</a:t>
            </a:r>
            <a:endParaRPr lang="en-US"/>
          </a:p>
        </p:txBody>
      </p:sp>
      <p:sp>
        <p:nvSpPr>
          <p:cNvPr id="6" name="Rectangle 6"/>
          <p:cNvSpPr>
            <a:spLocks noGrp="1" noChangeArrowheads="1"/>
          </p:cNvSpPr>
          <p:nvPr>
            <p:ph type="ftr"/>
          </p:nvPr>
        </p:nvSpPr>
        <p:spPr>
          <a:ln/>
        </p:spPr>
        <p:txBody>
          <a:bodyPr/>
          <a:lstStyle/>
          <a:p>
            <a:r>
              <a:rPr lang="en-US" smtClean="0"/>
              <a:t>Boon Loong Ng,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802.11-21/0646r0</a:t>
            </a:r>
            <a:endParaRPr lang="en-US"/>
          </a:p>
        </p:txBody>
      </p:sp>
      <p:sp>
        <p:nvSpPr>
          <p:cNvPr id="5" name="Rectangle 3"/>
          <p:cNvSpPr>
            <a:spLocks noGrp="1" noChangeArrowheads="1"/>
          </p:cNvSpPr>
          <p:nvPr>
            <p:ph type="dt"/>
          </p:nvPr>
        </p:nvSpPr>
        <p:spPr>
          <a:ln/>
        </p:spPr>
        <p:txBody>
          <a:bodyPr/>
          <a:lstStyle/>
          <a:p>
            <a:r>
              <a:rPr lang="en-US" smtClean="0"/>
              <a:t>April 2021</a:t>
            </a:r>
            <a:endParaRPr lang="en-US"/>
          </a:p>
        </p:txBody>
      </p:sp>
      <p:sp>
        <p:nvSpPr>
          <p:cNvPr id="6" name="Rectangle 6"/>
          <p:cNvSpPr>
            <a:spLocks noGrp="1" noChangeArrowheads="1"/>
          </p:cNvSpPr>
          <p:nvPr>
            <p:ph type="ftr"/>
          </p:nvPr>
        </p:nvSpPr>
        <p:spPr>
          <a:ln/>
        </p:spPr>
        <p:txBody>
          <a:bodyPr/>
          <a:lstStyle/>
          <a:p>
            <a:r>
              <a:rPr lang="en-US" smtClean="0"/>
              <a:t>Boon Loong Ng, Samsung Research America</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2021</a:t>
            </a:r>
            <a:endParaRPr lang="en-GB" dirty="0"/>
          </a:p>
        </p:txBody>
      </p:sp>
      <p:sp>
        <p:nvSpPr>
          <p:cNvPr id="5" name="Footer Placeholder 4"/>
          <p:cNvSpPr>
            <a:spLocks noGrp="1"/>
          </p:cNvSpPr>
          <p:nvPr>
            <p:ph type="ftr" idx="11"/>
          </p:nvPr>
        </p:nvSpPr>
        <p:spPr/>
        <p:txBody>
          <a:bodyPr/>
          <a:lstStyle>
            <a:lvl1pPr>
              <a:defRPr/>
            </a:lvl1pPr>
          </a:lstStyle>
          <a:p>
            <a:r>
              <a:rPr lang="en-US" smtClean="0"/>
              <a:t>Boon Loong Ng,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Boon Loong Ng,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April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April 2021</a:t>
            </a:r>
            <a:endParaRPr lang="en-GB"/>
          </a:p>
        </p:txBody>
      </p:sp>
      <p:sp>
        <p:nvSpPr>
          <p:cNvPr id="5" name="Footer Placeholder 4"/>
          <p:cNvSpPr>
            <a:spLocks noGrp="1"/>
          </p:cNvSpPr>
          <p:nvPr>
            <p:ph type="ftr" idx="11"/>
          </p:nvPr>
        </p:nvSpPr>
        <p:spPr/>
        <p:txBody>
          <a:bodyPr/>
          <a:lstStyle>
            <a:lvl1pPr>
              <a:defRPr/>
            </a:lvl1pPr>
          </a:lstStyle>
          <a:p>
            <a:r>
              <a:rPr lang="en-US" smtClean="0"/>
              <a:t>Boon Loong Ng,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2021</a:t>
            </a:r>
            <a:endParaRPr lang="en-GB"/>
          </a:p>
        </p:txBody>
      </p:sp>
      <p:sp>
        <p:nvSpPr>
          <p:cNvPr id="6" name="Footer Placeholder 5"/>
          <p:cNvSpPr>
            <a:spLocks noGrp="1"/>
          </p:cNvSpPr>
          <p:nvPr>
            <p:ph type="ftr" idx="11"/>
          </p:nvPr>
        </p:nvSpPr>
        <p:spPr/>
        <p:txBody>
          <a:bodyPr/>
          <a:lstStyle>
            <a:lvl1pPr>
              <a:defRPr/>
            </a:lvl1pPr>
          </a:lstStyle>
          <a:p>
            <a:r>
              <a:rPr lang="en-US" smtClean="0"/>
              <a:t>Boon Loong Ng, 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Boon Loong Ng,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2021</a:t>
            </a:r>
            <a:endParaRPr lang="en-GB"/>
          </a:p>
        </p:txBody>
      </p:sp>
      <p:sp>
        <p:nvSpPr>
          <p:cNvPr id="4" name="Footer Placeholder 3"/>
          <p:cNvSpPr>
            <a:spLocks noGrp="1"/>
          </p:cNvSpPr>
          <p:nvPr>
            <p:ph type="ftr" idx="11"/>
          </p:nvPr>
        </p:nvSpPr>
        <p:spPr/>
        <p:txBody>
          <a:bodyPr/>
          <a:lstStyle>
            <a:lvl1pPr>
              <a:defRPr/>
            </a:lvl1pPr>
          </a:lstStyle>
          <a:p>
            <a:r>
              <a:rPr lang="en-US" smtClean="0"/>
              <a:t>Boon Loong Ng, 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2021</a:t>
            </a:r>
            <a:endParaRPr lang="en-GB"/>
          </a:p>
        </p:txBody>
      </p:sp>
      <p:sp>
        <p:nvSpPr>
          <p:cNvPr id="3" name="Footer Placeholder 2"/>
          <p:cNvSpPr>
            <a:spLocks noGrp="1"/>
          </p:cNvSpPr>
          <p:nvPr>
            <p:ph type="ftr" idx="11"/>
          </p:nvPr>
        </p:nvSpPr>
        <p:spPr/>
        <p:txBody>
          <a:bodyPr/>
          <a:lstStyle>
            <a:lvl1pPr>
              <a:defRPr/>
            </a:lvl1pPr>
          </a:lstStyle>
          <a:p>
            <a:r>
              <a:rPr lang="en-US" smtClean="0"/>
              <a:t>Boon Loong Ng, 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2021</a:t>
            </a:r>
            <a:endParaRPr lang="en-GB"/>
          </a:p>
        </p:txBody>
      </p:sp>
      <p:sp>
        <p:nvSpPr>
          <p:cNvPr id="5" name="Footer Placeholder 4"/>
          <p:cNvSpPr>
            <a:spLocks noGrp="1"/>
          </p:cNvSpPr>
          <p:nvPr>
            <p:ph type="ftr" idx="11"/>
          </p:nvPr>
        </p:nvSpPr>
        <p:spPr/>
        <p:txBody>
          <a:bodyPr/>
          <a:lstStyle>
            <a:lvl1pPr>
              <a:defRPr/>
            </a:lvl1pPr>
          </a:lstStyle>
          <a:p>
            <a:r>
              <a:rPr lang="en-US" smtClean="0"/>
              <a:t>Boon Loong Ng,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2021</a:t>
            </a:r>
            <a:endParaRPr lang="en-GB"/>
          </a:p>
        </p:txBody>
      </p:sp>
      <p:sp>
        <p:nvSpPr>
          <p:cNvPr id="5" name="Footer Placeholder 4"/>
          <p:cNvSpPr>
            <a:spLocks noGrp="1"/>
          </p:cNvSpPr>
          <p:nvPr>
            <p:ph type="ftr" idx="11"/>
          </p:nvPr>
        </p:nvSpPr>
        <p:spPr/>
        <p:txBody>
          <a:bodyPr/>
          <a:lstStyle>
            <a:lvl1pPr>
              <a:defRPr/>
            </a:lvl1pPr>
          </a:lstStyle>
          <a:p>
            <a:r>
              <a:rPr lang="en-US" smtClean="0"/>
              <a:t>Boon Loong Ng, 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Boon Loong Ng,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802.11-21/0646r0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MAC a</a:t>
            </a:r>
            <a:r>
              <a:rPr lang="en-US" dirty="0" smtClean="0"/>
              <a:t>ddress randomization </a:t>
            </a:r>
            <a:r>
              <a:rPr lang="en-US" dirty="0"/>
              <a:t>in Android devices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2021-04-11</a:t>
            </a:r>
            <a:endParaRPr lang="en-GB" sz="2000" b="0" dirty="0"/>
          </a:p>
        </p:txBody>
      </p:sp>
      <p:sp>
        <p:nvSpPr>
          <p:cNvPr id="6" name="Date Placeholder 3"/>
          <p:cNvSpPr>
            <a:spLocks noGrp="1"/>
          </p:cNvSpPr>
          <p:nvPr>
            <p:ph type="dt" idx="10"/>
          </p:nvPr>
        </p:nvSpPr>
        <p:spPr/>
        <p:txBody>
          <a:bodyPr/>
          <a:lstStyle/>
          <a:p>
            <a:r>
              <a:rPr lang="en-US" smtClean="0"/>
              <a:t>April 2021</a:t>
            </a:r>
            <a:endParaRPr lang="en-GB" dirty="0"/>
          </a:p>
        </p:txBody>
      </p:sp>
      <p:sp>
        <p:nvSpPr>
          <p:cNvPr id="7" name="Footer Placeholder 4"/>
          <p:cNvSpPr>
            <a:spLocks noGrp="1"/>
          </p:cNvSpPr>
          <p:nvPr>
            <p:ph type="ftr" idx="11"/>
          </p:nvPr>
        </p:nvSpPr>
        <p:spPr/>
        <p:txBody>
          <a:bodyPr/>
          <a:lstStyle/>
          <a:p>
            <a:r>
              <a:rPr lang="en-US" smtClean="0"/>
              <a:t>Boon Loong Ng,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95665109"/>
              </p:ext>
            </p:extLst>
          </p:nvPr>
        </p:nvGraphicFramePr>
        <p:xfrm>
          <a:off x="990600" y="2419350"/>
          <a:ext cx="10125075" cy="2562225"/>
        </p:xfrm>
        <a:graphic>
          <a:graphicData uri="http://schemas.openxmlformats.org/presentationml/2006/ole">
            <mc:AlternateContent xmlns:mc="http://schemas.openxmlformats.org/markup-compatibility/2006">
              <mc:Choice xmlns:v="urn:schemas-microsoft-com:vml" Requires="v">
                <p:oleObj spid="_x0000_s3161" name="Document" r:id="rId4" imgW="10442994" imgH="2647342" progId="Word.Document.8">
                  <p:embed/>
                </p:oleObj>
              </mc:Choice>
              <mc:Fallback>
                <p:oleObj name="Document" r:id="rId4" imgW="10442994" imgH="2647342" progId="Word.Document.8">
                  <p:embed/>
                  <p:pic>
                    <p:nvPicPr>
                      <p:cNvPr id="0" name="Picture 3"/>
                      <p:cNvPicPr>
                        <a:picLocks noChangeAspect="1" noChangeArrowheads="1"/>
                      </p:cNvPicPr>
                      <p:nvPr/>
                    </p:nvPicPr>
                    <p:blipFill>
                      <a:blip r:embed="rId5"/>
                      <a:srcRect/>
                      <a:stretch>
                        <a:fillRect/>
                      </a:stretch>
                    </p:blipFill>
                    <p:spPr bwMode="auto">
                      <a:xfrm>
                        <a:off x="990600" y="2419350"/>
                        <a:ext cx="10125075" cy="25622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the MAC address randomization features in current Android devices are shared for information purpose.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4" name="Date Placeholder 3"/>
          <p:cNvSpPr>
            <a:spLocks noGrp="1"/>
          </p:cNvSpPr>
          <p:nvPr>
            <p:ph type="dt" idx="15"/>
          </p:nvPr>
        </p:nvSpPr>
        <p:spPr/>
        <p:txBody>
          <a:bodyPr/>
          <a:lstStyle/>
          <a:p>
            <a:r>
              <a:rPr lang="en-US" smtClean="0"/>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address randomization in Android devices</a:t>
            </a:r>
            <a:endParaRPr lang="en-US" dirty="0"/>
          </a:p>
        </p:txBody>
      </p:sp>
      <p:sp>
        <p:nvSpPr>
          <p:cNvPr id="3" name="Content Placeholder 2"/>
          <p:cNvSpPr>
            <a:spLocks noGrp="1"/>
          </p:cNvSpPr>
          <p:nvPr>
            <p:ph idx="1"/>
          </p:nvPr>
        </p:nvSpPr>
        <p:spPr>
          <a:xfrm>
            <a:off x="914401" y="1981201"/>
            <a:ext cx="7696199" cy="4113213"/>
          </a:xfrm>
        </p:spPr>
        <p:txBody>
          <a:bodyPr/>
          <a:lstStyle/>
          <a:p>
            <a:pPr>
              <a:buFont typeface="Arial" panose="020B0604020202020204" pitchFamily="34" charset="0"/>
              <a:buChar char="•"/>
            </a:pPr>
            <a:r>
              <a:rPr lang="en-US" sz="2000" dirty="0" smtClean="0"/>
              <a:t>Information from Android implementation [1]:</a:t>
            </a:r>
          </a:p>
          <a:p>
            <a:pPr lvl="1">
              <a:buFont typeface="Arial" panose="020B0604020202020204" pitchFamily="34" charset="0"/>
              <a:buChar char="•"/>
            </a:pPr>
            <a:r>
              <a:rPr lang="en-US" sz="1800" dirty="0" smtClean="0"/>
              <a:t>“Starting </a:t>
            </a:r>
            <a:r>
              <a:rPr lang="en-US" sz="1800" dirty="0"/>
              <a:t>in Android 8.0, Android devices use randomized MAC addresses when probing for new networks while not currently associated with a network</a:t>
            </a:r>
            <a:r>
              <a:rPr lang="en-US" sz="1800" dirty="0" smtClean="0"/>
              <a:t>.” </a:t>
            </a:r>
            <a:endParaRPr lang="en-US" sz="1800" dirty="0"/>
          </a:p>
          <a:p>
            <a:pPr lvl="1">
              <a:buFont typeface="Arial" panose="020B0604020202020204" pitchFamily="34" charset="0"/>
              <a:buChar char="•"/>
            </a:pPr>
            <a:r>
              <a:rPr lang="en-US" sz="1800" dirty="0" smtClean="0"/>
              <a:t>“In </a:t>
            </a:r>
            <a:r>
              <a:rPr lang="en-US" sz="1800" dirty="0"/>
              <a:t>Android 9, </a:t>
            </a:r>
            <a:r>
              <a:rPr lang="en-US" sz="1800" dirty="0" smtClean="0"/>
              <a:t>a </a:t>
            </a:r>
            <a:r>
              <a:rPr lang="en-US" sz="1800" dirty="0"/>
              <a:t>developer option </a:t>
            </a:r>
            <a:r>
              <a:rPr lang="en-US" sz="1800" dirty="0" smtClean="0"/>
              <a:t>can be enabled (it's </a:t>
            </a:r>
            <a:r>
              <a:rPr lang="en-US" sz="1800" dirty="0"/>
              <a:t>disabled by default) to cause the device to use a randomized MAC address when connecting to a Wi-Fi network</a:t>
            </a:r>
            <a:r>
              <a:rPr lang="en-US" sz="1800" dirty="0" smtClean="0"/>
              <a:t>.”</a:t>
            </a:r>
            <a:endParaRPr lang="en-US" sz="1800" dirty="0"/>
          </a:p>
          <a:p>
            <a:pPr lvl="1">
              <a:buFont typeface="Arial" panose="020B0604020202020204" pitchFamily="34" charset="0"/>
              <a:buChar char="•"/>
            </a:pPr>
            <a:r>
              <a:rPr lang="en-US" sz="1800" dirty="0" smtClean="0"/>
              <a:t>“In </a:t>
            </a:r>
            <a:r>
              <a:rPr lang="en-US" sz="1800" dirty="0"/>
              <a:t>Android 10, MAC randomization is enabled by default for client mode, </a:t>
            </a:r>
            <a:r>
              <a:rPr lang="en-US" sz="1800" dirty="0" err="1"/>
              <a:t>SoftAp</a:t>
            </a:r>
            <a:r>
              <a:rPr lang="en-US" sz="1800" dirty="0"/>
              <a:t>, and Wi-Fi Direct</a:t>
            </a:r>
            <a:r>
              <a:rPr lang="en-US" sz="1800" dirty="0" smtClean="0"/>
              <a:t>.”</a:t>
            </a:r>
            <a:endParaRPr lang="en-US" sz="1800" dirty="0"/>
          </a:p>
          <a:p>
            <a:pPr lvl="1">
              <a:buFont typeface="Arial" panose="020B0604020202020204" pitchFamily="34" charset="0"/>
              <a:buChar char="•"/>
            </a:pPr>
            <a:r>
              <a:rPr lang="en-US" sz="1800" b="1" dirty="0" smtClean="0"/>
              <a:t>“Randomized </a:t>
            </a:r>
            <a:r>
              <a:rPr lang="en-US" sz="1800" b="1" dirty="0"/>
              <a:t>MAC addresses are generated per SSID and are </a:t>
            </a:r>
            <a:r>
              <a:rPr lang="en-US" sz="1800" b="1" dirty="0" smtClean="0"/>
              <a:t>persistent.”</a:t>
            </a:r>
            <a:endParaRPr lang="en-US" sz="1800" b="1" dirty="0"/>
          </a:p>
          <a:p>
            <a:pPr lvl="2">
              <a:buFont typeface="Arial" panose="020B0604020202020204" pitchFamily="34" charset="0"/>
              <a:buChar char="•"/>
            </a:pPr>
            <a:r>
              <a:rPr lang="en-US" sz="1600" dirty="0"/>
              <a:t>Deleting a saved SSID does not result in </a:t>
            </a:r>
            <a:r>
              <a:rPr lang="en-US" sz="1600" dirty="0" smtClean="0"/>
              <a:t>a new </a:t>
            </a:r>
            <a:r>
              <a:rPr lang="en-US" sz="1600" dirty="0"/>
              <a:t>randomized MAC address for the same </a:t>
            </a:r>
            <a:r>
              <a:rPr lang="en-US" sz="1600" dirty="0" smtClean="0"/>
              <a:t>SSID (persistent).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pic>
        <p:nvPicPr>
          <p:cNvPr id="7" name="Picture 6"/>
          <p:cNvPicPr>
            <a:picLocks noChangeAspect="1"/>
          </p:cNvPicPr>
          <p:nvPr/>
        </p:nvPicPr>
        <p:blipFill rotWithShape="1">
          <a:blip r:embed="rId2"/>
          <a:srcRect r="42902"/>
          <a:stretch/>
        </p:blipFill>
        <p:spPr>
          <a:xfrm>
            <a:off x="9110684" y="2092494"/>
            <a:ext cx="2128942" cy="3367833"/>
          </a:xfrm>
          <a:prstGeom prst="rect">
            <a:avLst/>
          </a:prstGeom>
        </p:spPr>
      </p:pic>
      <p:sp>
        <p:nvSpPr>
          <p:cNvPr id="8" name="TextBox 7"/>
          <p:cNvSpPr txBox="1"/>
          <p:nvPr/>
        </p:nvSpPr>
        <p:spPr>
          <a:xfrm>
            <a:off x="8999847" y="5573475"/>
            <a:ext cx="2300630" cy="369332"/>
          </a:xfrm>
          <a:prstGeom prst="rect">
            <a:avLst/>
          </a:prstGeom>
          <a:noFill/>
        </p:spPr>
        <p:txBody>
          <a:bodyPr wrap="none" rtlCol="0">
            <a:spAutoFit/>
          </a:bodyPr>
          <a:lstStyle/>
          <a:p>
            <a:r>
              <a:rPr lang="en-US" sz="1800" dirty="0" smtClean="0">
                <a:solidFill>
                  <a:schemeClr val="tx1"/>
                </a:solidFill>
              </a:rPr>
              <a:t>Android 10 (Samsung)</a:t>
            </a:r>
            <a:endParaRPr lang="en-US" sz="1800" dirty="0">
              <a:solidFill>
                <a:schemeClr val="tx1"/>
              </a:solidFill>
            </a:endParaRPr>
          </a:p>
        </p:txBody>
      </p:sp>
      <p:sp>
        <p:nvSpPr>
          <p:cNvPr id="9" name="Rectangle 8"/>
          <p:cNvSpPr/>
          <p:nvPr/>
        </p:nvSpPr>
        <p:spPr bwMode="auto">
          <a:xfrm>
            <a:off x="9024840" y="4724400"/>
            <a:ext cx="2250645" cy="685800"/>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23270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a:t>
            </a:r>
            <a:r>
              <a:rPr lang="en-US" dirty="0" smtClean="0"/>
              <a:t>address </a:t>
            </a:r>
            <a:r>
              <a:rPr lang="en-US" dirty="0"/>
              <a:t>r</a:t>
            </a:r>
            <a:r>
              <a:rPr lang="en-US" dirty="0" smtClean="0"/>
              <a:t>andomization </a:t>
            </a:r>
            <a:r>
              <a:rPr lang="en-US" dirty="0"/>
              <a:t>in Android </a:t>
            </a:r>
            <a:r>
              <a:rPr lang="en-US" dirty="0" smtClean="0"/>
              <a:t>11</a:t>
            </a:r>
            <a:endParaRPr lang="en-US" dirty="0"/>
          </a:p>
        </p:txBody>
      </p:sp>
      <p:sp>
        <p:nvSpPr>
          <p:cNvPr id="3" name="Content Placeholder 2"/>
          <p:cNvSpPr>
            <a:spLocks noGrp="1"/>
          </p:cNvSpPr>
          <p:nvPr>
            <p:ph idx="1"/>
          </p:nvPr>
        </p:nvSpPr>
        <p:spPr>
          <a:xfrm>
            <a:off x="914401" y="1981201"/>
            <a:ext cx="8458199" cy="4113213"/>
          </a:xfrm>
        </p:spPr>
        <p:txBody>
          <a:bodyPr/>
          <a:lstStyle/>
          <a:p>
            <a:pPr>
              <a:buFont typeface="Arial" panose="020B0604020202020204" pitchFamily="34" charset="0"/>
              <a:buChar char="•"/>
            </a:pPr>
            <a:r>
              <a:rPr lang="en-US" sz="1800" dirty="0" smtClean="0"/>
              <a:t>The same feature as in Android 10 is supported.</a:t>
            </a:r>
          </a:p>
          <a:p>
            <a:pPr>
              <a:buFont typeface="Arial" panose="020B0604020202020204" pitchFamily="34" charset="0"/>
              <a:buChar char="•"/>
            </a:pPr>
            <a:r>
              <a:rPr lang="en-US" sz="1800" dirty="0" smtClean="0"/>
              <a:t>However, “Enhanced </a:t>
            </a:r>
            <a:r>
              <a:rPr lang="en-US" sz="1800" dirty="0" smtClean="0"/>
              <a:t>Wi-Fi MAC randomization” </a:t>
            </a:r>
            <a:r>
              <a:rPr lang="en-US" sz="1800" dirty="0" smtClean="0"/>
              <a:t>(aka “aggressive MAC randomization”) can </a:t>
            </a:r>
            <a:r>
              <a:rPr lang="en-US" sz="1800" dirty="0" smtClean="0"/>
              <a:t>be enabled in developer options for Android 11 [2</a:t>
            </a:r>
            <a:r>
              <a:rPr lang="en-US" sz="1800" dirty="0" smtClean="0"/>
              <a:t>].</a:t>
            </a:r>
            <a:endParaRPr lang="en-US" sz="1800" dirty="0" smtClean="0"/>
          </a:p>
          <a:p>
            <a:pPr>
              <a:buFont typeface="Arial" panose="020B0604020202020204" pitchFamily="34" charset="0"/>
              <a:buChar char="•"/>
            </a:pPr>
            <a:r>
              <a:rPr lang="en-US" sz="1800" dirty="0" smtClean="0"/>
              <a:t>It </a:t>
            </a:r>
            <a:r>
              <a:rPr lang="en-US" sz="1800" dirty="0" smtClean="0"/>
              <a:t>can change/randomize </a:t>
            </a:r>
            <a:r>
              <a:rPr lang="en-US" sz="1800" dirty="0" smtClean="0"/>
              <a:t>MAC address each time it connects to a SSID, provided MAC address type in setting is set to be “Randomized MAC</a:t>
            </a:r>
            <a:r>
              <a:rPr lang="en-US" sz="1800" dirty="0" smtClean="0"/>
              <a:t>”, but with the following rules [3][</a:t>
            </a:r>
            <a:r>
              <a:rPr lang="en-US" sz="1800" dirty="0"/>
              <a:t>4</a:t>
            </a:r>
            <a:r>
              <a:rPr lang="en-US" sz="1800" dirty="0" smtClean="0"/>
              <a:t>]:</a:t>
            </a:r>
            <a:endParaRPr lang="en-US" sz="1400" dirty="0" smtClean="0"/>
          </a:p>
          <a:p>
            <a:pPr lvl="1">
              <a:buFont typeface="Arial" panose="020B0604020202020204" pitchFamily="34" charset="0"/>
              <a:buChar char="•"/>
            </a:pPr>
            <a:r>
              <a:rPr lang="en-US" sz="1400" dirty="0" smtClean="0"/>
              <a:t>The </a:t>
            </a:r>
            <a:r>
              <a:rPr lang="en-US" sz="1400" dirty="0"/>
              <a:t>randomized MAC expiration time </a:t>
            </a:r>
            <a:r>
              <a:rPr lang="en-US" sz="1400" dirty="0" smtClean="0"/>
              <a:t>is based </a:t>
            </a:r>
            <a:r>
              <a:rPr lang="en-US" sz="1400" dirty="0"/>
              <a:t>on the DHCP lease </a:t>
            </a:r>
            <a:r>
              <a:rPr lang="en-US" sz="1400" dirty="0" smtClean="0"/>
              <a:t>duration. It is updated </a:t>
            </a:r>
            <a:r>
              <a:rPr lang="en-US" sz="1400" dirty="0"/>
              <a:t>every time </a:t>
            </a:r>
            <a:r>
              <a:rPr lang="en-US" sz="1400" dirty="0" smtClean="0"/>
              <a:t>DHCP </a:t>
            </a:r>
            <a:r>
              <a:rPr lang="en-US" sz="1400" dirty="0"/>
              <a:t>lease information is obtained</a:t>
            </a:r>
            <a:endParaRPr lang="en-US" sz="1400" dirty="0" smtClean="0"/>
          </a:p>
          <a:p>
            <a:pPr lvl="1">
              <a:buFont typeface="Arial" panose="020B0604020202020204" pitchFamily="34" charset="0"/>
              <a:buChar char="•"/>
            </a:pPr>
            <a:r>
              <a:rPr lang="en-US" sz="1400" dirty="0" smtClean="0"/>
              <a:t>However, the expiration time is at minimum 30min (applied if DHCP lease duration is shorter than 30min) and at maximum 24 hours (applied if DHCP lease duration is longer than 24 hours)</a:t>
            </a:r>
          </a:p>
          <a:p>
            <a:pPr lvl="1">
              <a:buFont typeface="Arial" panose="020B0604020202020204" pitchFamily="34" charset="0"/>
              <a:buChar char="•"/>
            </a:pPr>
            <a:r>
              <a:rPr lang="en-US" sz="1400" dirty="0" smtClean="0"/>
              <a:t>In addition, MAC address is not changed throughout connection, as well as the </a:t>
            </a:r>
            <a:r>
              <a:rPr lang="en-US" sz="1400" dirty="0"/>
              <a:t>4 hours after </a:t>
            </a:r>
            <a:r>
              <a:rPr lang="en-US" sz="1400" dirty="0" smtClean="0"/>
              <a:t>disconnection (if the randomized </a:t>
            </a:r>
            <a:r>
              <a:rPr lang="en-US" sz="1400" dirty="0"/>
              <a:t>MAC </a:t>
            </a:r>
            <a:r>
              <a:rPr lang="en-US" sz="1400" dirty="0" smtClean="0"/>
              <a:t>expiration timer as determined above has expired, it is updated to expire 4 hours after disconnect)</a:t>
            </a:r>
            <a:endParaRPr lang="en-US" sz="1400" dirty="0"/>
          </a:p>
          <a:p>
            <a:pPr lvl="1">
              <a:buFont typeface="Arial" panose="020B0604020202020204" pitchFamily="34" charset="0"/>
              <a:buChar char="•"/>
            </a:pPr>
            <a:r>
              <a:rPr lang="en-US" sz="1400" dirty="0" smtClean="0"/>
              <a:t>If the previously saved SSID is deleted (forget), a new randomized MAC address is used for the SSID.</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25000" y="1600200"/>
            <a:ext cx="1954886" cy="4344191"/>
          </a:xfrm>
          <a:prstGeom prst="rect">
            <a:avLst/>
          </a:prstGeom>
        </p:spPr>
      </p:pic>
      <p:sp>
        <p:nvSpPr>
          <p:cNvPr id="8" name="Rectangle 7"/>
          <p:cNvSpPr/>
          <p:nvPr/>
        </p:nvSpPr>
        <p:spPr bwMode="auto">
          <a:xfrm>
            <a:off x="9539027" y="3108581"/>
            <a:ext cx="1898528" cy="640837"/>
          </a:xfrm>
          <a:prstGeom prst="rect">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TextBox 9"/>
          <p:cNvSpPr txBox="1"/>
          <p:nvPr/>
        </p:nvSpPr>
        <p:spPr>
          <a:xfrm>
            <a:off x="8610600" y="5986077"/>
            <a:ext cx="3149965" cy="307777"/>
          </a:xfrm>
          <a:prstGeom prst="rect">
            <a:avLst/>
          </a:prstGeom>
          <a:noFill/>
        </p:spPr>
        <p:txBody>
          <a:bodyPr wrap="none" rtlCol="0">
            <a:spAutoFit/>
          </a:bodyPr>
          <a:lstStyle/>
          <a:p>
            <a:r>
              <a:rPr lang="en-US" sz="1400" dirty="0" smtClean="0">
                <a:solidFill>
                  <a:schemeClr val="tx1"/>
                </a:solidFill>
              </a:rPr>
              <a:t>Android 11 developer options (Samsung)</a:t>
            </a:r>
            <a:endParaRPr lang="en-US" sz="1400" dirty="0">
              <a:solidFill>
                <a:schemeClr val="tx1"/>
              </a:solidFill>
            </a:endParaRPr>
          </a:p>
        </p:txBody>
      </p:sp>
    </p:spTree>
    <p:extLst>
      <p:ext uri="{BB962C8B-B14F-4D97-AF65-F5344CB8AC3E}">
        <p14:creationId xmlns:p14="http://schemas.microsoft.com/office/powerpoint/2010/main" val="3910494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a:t>
            </a:r>
            <a:r>
              <a:rPr lang="en-US" dirty="0" smtClean="0"/>
              <a:t>address randomization </a:t>
            </a:r>
            <a:r>
              <a:rPr lang="en-US" dirty="0" smtClean="0"/>
              <a:t>for Wi-Fi Aware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MAC addresses are randomized for Wi-Fi Aware operation </a:t>
            </a:r>
            <a:r>
              <a:rPr lang="en-US" sz="2000" dirty="0" smtClean="0"/>
              <a:t>[5].</a:t>
            </a:r>
            <a:endParaRPr lang="en-US" sz="2000" dirty="0" smtClean="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“Android </a:t>
            </a:r>
            <a:r>
              <a:rPr lang="en-US" sz="2000" dirty="0"/>
              <a:t>requires the MAC address of the Wi-Fi Aware discovery (NMI) and data interfaces (NDPs) to be randomized and not be identical to the true MAC address of the </a:t>
            </a:r>
            <a:r>
              <a:rPr lang="en-US" sz="2000" dirty="0" smtClean="0"/>
              <a:t>device.”</a:t>
            </a:r>
            <a:endParaRPr lang="en-US" sz="2000" dirty="0" smtClean="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“The </a:t>
            </a:r>
            <a:r>
              <a:rPr lang="en-US" sz="2000" dirty="0"/>
              <a:t>MAC addresses must </a:t>
            </a:r>
            <a:r>
              <a:rPr lang="en-US" sz="2000" dirty="0" smtClean="0"/>
              <a:t>be randomized </a:t>
            </a:r>
            <a:r>
              <a:rPr lang="en-US" sz="2000" dirty="0"/>
              <a:t>whenever Wi-Fi Aware is enabled or </a:t>
            </a:r>
            <a:r>
              <a:rPr lang="en-US" sz="2000" dirty="0" smtClean="0"/>
              <a:t>re-enabled.”</a:t>
            </a:r>
            <a:endParaRPr lang="en-US" sz="2000" dirty="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“When </a:t>
            </a:r>
            <a:r>
              <a:rPr lang="en-US" sz="2000" dirty="0"/>
              <a:t>Wi-Fi Aware is enabled, the MAC address must be randomized at a regular interval configured by </a:t>
            </a:r>
            <a:r>
              <a:rPr lang="en-US" sz="2000" dirty="0" smtClean="0"/>
              <a:t>a HIDL parameter*. This interval is </a:t>
            </a:r>
            <a:r>
              <a:rPr lang="en-US" sz="2000" dirty="0"/>
              <a:t>configured </a:t>
            </a:r>
            <a:r>
              <a:rPr lang="en-US" sz="2000" dirty="0" smtClean="0"/>
              <a:t>by </a:t>
            </a:r>
            <a:r>
              <a:rPr lang="en-US" sz="2000" dirty="0"/>
              <a:t>default to be 30 minutes</a:t>
            </a:r>
            <a:r>
              <a:rPr lang="en-US" sz="2000" dirty="0" smtClean="0"/>
              <a:t>.”</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sp>
        <p:nvSpPr>
          <p:cNvPr id="7" name="TextBox 6"/>
          <p:cNvSpPr txBox="1"/>
          <p:nvPr/>
        </p:nvSpPr>
        <p:spPr>
          <a:xfrm>
            <a:off x="5867400" y="6016108"/>
            <a:ext cx="5309467" cy="338554"/>
          </a:xfrm>
          <a:prstGeom prst="rect">
            <a:avLst/>
          </a:prstGeom>
          <a:noFill/>
        </p:spPr>
        <p:txBody>
          <a:bodyPr wrap="none" rtlCol="0">
            <a:spAutoFit/>
          </a:bodyPr>
          <a:lstStyle/>
          <a:p>
            <a:r>
              <a:rPr lang="en-US" sz="1600" dirty="0" smtClean="0">
                <a:solidFill>
                  <a:schemeClr val="tx1"/>
                </a:solidFill>
              </a:rPr>
              <a:t>* </a:t>
            </a:r>
            <a:r>
              <a:rPr lang="en-US" sz="1600" dirty="0" err="1" smtClean="0">
                <a:solidFill>
                  <a:schemeClr val="tx1"/>
                </a:solidFill>
              </a:rPr>
              <a:t>NanConfigRequest.macAddressRandomizationIntervalSec</a:t>
            </a:r>
            <a:r>
              <a:rPr lang="en-US" sz="1600" dirty="0" smtClean="0">
                <a:solidFill>
                  <a:schemeClr val="tx1"/>
                </a:solidFill>
              </a:rPr>
              <a:t> </a:t>
            </a:r>
            <a:endParaRPr lang="en-US" sz="1600" dirty="0">
              <a:solidFill>
                <a:schemeClr val="tx1"/>
              </a:solidFill>
            </a:endParaRPr>
          </a:p>
        </p:txBody>
      </p:sp>
    </p:spTree>
    <p:extLst>
      <p:ext uri="{BB962C8B-B14F-4D97-AF65-F5344CB8AC3E}">
        <p14:creationId xmlns:p14="http://schemas.microsoft.com/office/powerpoint/2010/main" val="2697011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a:t>
            </a:r>
            <a:r>
              <a:rPr lang="en-US" dirty="0" smtClean="0"/>
              <a:t>address randomization </a:t>
            </a:r>
            <a:r>
              <a:rPr lang="en-US" dirty="0" smtClean="0"/>
              <a:t>for Wi-Fi </a:t>
            </a:r>
            <a:r>
              <a:rPr lang="en-US" dirty="0" smtClean="0"/>
              <a:t>Direct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MAC addresses are randomized for Wi-Fi </a:t>
            </a:r>
            <a:r>
              <a:rPr lang="en-US" sz="2000" dirty="0" smtClean="0"/>
              <a:t>Direct </a:t>
            </a:r>
            <a:r>
              <a:rPr lang="en-US" sz="2000" dirty="0" smtClean="0"/>
              <a:t>operation </a:t>
            </a:r>
            <a:r>
              <a:rPr lang="en-US" sz="2000" dirty="0" smtClean="0"/>
              <a:t>[6].</a:t>
            </a:r>
            <a:endParaRPr lang="en-US" sz="2000" dirty="0" smtClean="0"/>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“Android </a:t>
            </a:r>
            <a:r>
              <a:rPr lang="en-US" sz="2000" dirty="0"/>
              <a:t>requires that the Wi-Fi Direct device address and interface address are randomized. They must be different from the true MAC address of the device and must meet the following requirements</a:t>
            </a:r>
            <a:r>
              <a:rPr lang="en-US" sz="2000" dirty="0" smtClean="0"/>
              <a:t>:</a:t>
            </a:r>
            <a:endParaRPr lang="en-US" sz="2000" dirty="0"/>
          </a:p>
          <a:p>
            <a:pPr lvl="1">
              <a:buFont typeface="Arial" panose="020B0604020202020204" pitchFamily="34" charset="0"/>
              <a:buChar char="•"/>
            </a:pPr>
            <a:r>
              <a:rPr lang="en-US" sz="1600" dirty="0"/>
              <a:t>The Wi-Fi Direct device address must be randomized on interface creation if there is no persistent group saved; otherwise the device address must keep using the last generated MAC address.</a:t>
            </a:r>
          </a:p>
          <a:p>
            <a:pPr lvl="1">
              <a:buFont typeface="Arial" panose="020B0604020202020204" pitchFamily="34" charset="0"/>
              <a:buChar char="•"/>
            </a:pPr>
            <a:r>
              <a:rPr lang="en-US" sz="1600" dirty="0"/>
              <a:t>The Wi-Fi Direct interface address, also known as group address, must be randomized every time a connection is established</a:t>
            </a:r>
            <a:r>
              <a:rPr lang="en-US" sz="1600" dirty="0" smtClean="0"/>
              <a:t>.”</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spTree>
    <p:extLst>
      <p:ext uri="{BB962C8B-B14F-4D97-AF65-F5344CB8AC3E}">
        <p14:creationId xmlns:p14="http://schemas.microsoft.com/office/powerpoint/2010/main" val="3013268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a:t>
            </a:r>
            <a:r>
              <a:rPr lang="en-US" dirty="0" smtClean="0"/>
              <a:t>address randomization </a:t>
            </a:r>
            <a:r>
              <a:rPr lang="en-US" dirty="0" smtClean="0"/>
              <a:t>for Wi-Fi RTT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MAC addresses are randomized for Wi-Fi RTT (IEEE 802.11mc) operation </a:t>
            </a:r>
            <a:r>
              <a:rPr lang="en-US" dirty="0" smtClean="0"/>
              <a:t>[7].</a:t>
            </a: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r>
              <a:rPr lang="en-US" dirty="0" smtClean="0"/>
              <a:t>“To </a:t>
            </a:r>
            <a:r>
              <a:rPr lang="en-US" dirty="0"/>
              <a:t>enhance privacy, the MAC address used during Wi-Fi RTT transactions must be randomized, i.e., it must not match the native MAC address of the Wi-Fi interface</a:t>
            </a:r>
            <a:r>
              <a:rPr lang="en-US" dirty="0" smtClean="0"/>
              <a:t>.” </a:t>
            </a:r>
            <a:endParaRPr lang="en-US" dirty="0" smtClean="0"/>
          </a:p>
          <a:p>
            <a:pPr>
              <a:buFont typeface="Arial" panose="020B0604020202020204" pitchFamily="34" charset="0"/>
              <a:buChar char="•"/>
            </a:pPr>
            <a:endParaRPr lang="en-US" dirty="0"/>
          </a:p>
          <a:p>
            <a:pPr>
              <a:buFont typeface="Arial" panose="020B0604020202020204" pitchFamily="34" charset="0"/>
              <a:buChar char="•"/>
            </a:pPr>
            <a:r>
              <a:rPr lang="en-US" dirty="0" smtClean="0"/>
              <a:t>“However</a:t>
            </a:r>
            <a:r>
              <a:rPr lang="en-US" dirty="0"/>
              <a:t>, as an exception, when a device is associated with an AP, it may use the MAC address with which it is associated for any RTT transactions </a:t>
            </a:r>
            <a:r>
              <a:rPr lang="en-US" dirty="0" smtClean="0"/>
              <a:t>with </a:t>
            </a:r>
            <a:r>
              <a:rPr lang="en-US" dirty="0"/>
              <a:t>that AP or with other APs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spTree>
    <p:extLst>
      <p:ext uri="{BB962C8B-B14F-4D97-AF65-F5344CB8AC3E}">
        <p14:creationId xmlns:p14="http://schemas.microsoft.com/office/powerpoint/2010/main" val="254671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MAC </a:t>
            </a:r>
            <a:r>
              <a:rPr lang="en-US" sz="2000" dirty="0" smtClean="0"/>
              <a:t>address randomization features in </a:t>
            </a:r>
            <a:r>
              <a:rPr lang="en-US" sz="2000" dirty="0" smtClean="0"/>
              <a:t>Android devices </a:t>
            </a:r>
            <a:r>
              <a:rPr lang="en-US" sz="2000" dirty="0" smtClean="0"/>
              <a:t>are</a:t>
            </a:r>
            <a:r>
              <a:rPr lang="en-US" sz="2000" dirty="0" smtClean="0"/>
              <a:t> </a:t>
            </a:r>
            <a:r>
              <a:rPr lang="en-US" sz="2000" dirty="0" smtClean="0"/>
              <a:t>presented for information </a:t>
            </a:r>
            <a:r>
              <a:rPr lang="en-US" sz="2000" dirty="0" smtClean="0"/>
              <a:t>purpose.</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a:t>W</a:t>
            </a:r>
            <a:r>
              <a:rPr lang="en-US" sz="2000" dirty="0" smtClean="0"/>
              <a:t>hen supported, randomized </a:t>
            </a:r>
            <a:r>
              <a:rPr lang="en-US" sz="2000" dirty="0"/>
              <a:t>MAC addresses are generated per SSID and are </a:t>
            </a:r>
            <a:r>
              <a:rPr lang="en-US" sz="2000" dirty="0" smtClean="0"/>
              <a:t>persistent, by default.</a:t>
            </a:r>
            <a:endParaRPr lang="en-US" sz="2000" dirty="0" smtClean="0"/>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For Android 11 (</a:t>
            </a:r>
            <a:r>
              <a:rPr lang="en-US" sz="2000" dirty="0"/>
              <a:t>developer options), </a:t>
            </a:r>
            <a:r>
              <a:rPr lang="en-US" sz="2000" dirty="0" smtClean="0"/>
              <a:t>there is a more aggressive </a:t>
            </a:r>
            <a:r>
              <a:rPr lang="en-US" sz="2000" dirty="0"/>
              <a:t>“Enhanced Wi-Fi MAC randomization” </a:t>
            </a:r>
            <a:r>
              <a:rPr lang="en-US" sz="2000" dirty="0" smtClean="0"/>
              <a:t>operation (details in slide 4).</a:t>
            </a:r>
          </a:p>
          <a:p>
            <a:pPr marL="0" indent="0"/>
            <a:endParaRPr lang="en-US" sz="2000" dirty="0" smtClean="0"/>
          </a:p>
          <a:p>
            <a:pPr>
              <a:buFont typeface="Arial" panose="020B0604020202020204" pitchFamily="34" charset="0"/>
              <a:buChar char="•"/>
            </a:pPr>
            <a:r>
              <a:rPr lang="en-US" sz="2000" dirty="0"/>
              <a:t>MAC </a:t>
            </a:r>
            <a:r>
              <a:rPr lang="en-US" sz="2000" dirty="0" smtClean="0"/>
              <a:t>address randomization </a:t>
            </a:r>
            <a:r>
              <a:rPr lang="en-US" sz="2000" dirty="0" smtClean="0"/>
              <a:t>is also implemented for Wi-Fi </a:t>
            </a:r>
            <a:r>
              <a:rPr lang="en-US" sz="2000" dirty="0" smtClean="0"/>
              <a:t>Aware, Wi-Fi Direct </a:t>
            </a:r>
            <a:r>
              <a:rPr lang="en-US" sz="2000" dirty="0" smtClean="0"/>
              <a:t>and Wi-Fi RTT </a:t>
            </a:r>
            <a:r>
              <a:rPr lang="en-US" sz="2000" dirty="0" smtClean="0"/>
              <a:t>operations.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6" name="Date Placeholder 5"/>
          <p:cNvSpPr>
            <a:spLocks noGrp="1"/>
          </p:cNvSpPr>
          <p:nvPr>
            <p:ph type="dt" idx="15"/>
          </p:nvPr>
        </p:nvSpPr>
        <p:spPr/>
        <p:txBody>
          <a:bodyPr/>
          <a:lstStyle/>
          <a:p>
            <a:r>
              <a:rPr lang="en-US" smtClean="0"/>
              <a:t>April 2021</a:t>
            </a:r>
            <a:endParaRPr lang="en-GB" dirty="0"/>
          </a:p>
        </p:txBody>
      </p:sp>
    </p:spTree>
    <p:extLst>
      <p:ext uri="{BB962C8B-B14F-4D97-AF65-F5344CB8AC3E}">
        <p14:creationId xmlns:p14="http://schemas.microsoft.com/office/powerpoint/2010/main" val="1221922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800" dirty="0"/>
              <a:t>[1] https://</a:t>
            </a:r>
            <a:r>
              <a:rPr lang="en-GB" sz="1800" dirty="0" smtClean="0"/>
              <a:t>source.android.com/devices/tech/connect/wifi-mac-randomization</a:t>
            </a:r>
          </a:p>
          <a:p>
            <a:r>
              <a:rPr lang="en-GB" sz="1800" dirty="0" smtClean="0"/>
              <a:t>[2] </a:t>
            </a:r>
            <a:r>
              <a:rPr lang="en-GB" sz="1800" dirty="0"/>
              <a:t>https://</a:t>
            </a:r>
            <a:r>
              <a:rPr lang="en-GB" sz="1800" dirty="0" smtClean="0"/>
              <a:t>r1.community.samsung.com/t5/others/android-11-beta-1-rolled-out-early-part-2/td-p/5253127</a:t>
            </a:r>
          </a:p>
          <a:p>
            <a:r>
              <a:rPr lang="en-GB" sz="1800" dirty="0" smtClean="0"/>
              <a:t>[3]https</a:t>
            </a:r>
            <a:r>
              <a:rPr lang="en-GB" sz="1800" dirty="0"/>
              <a:t>://cs.android.com/android/platform/superproject/+/master:packages/modules/Wifi/service/java/com/android/server/wifi/WifiConfigManager.java;l=513;drc=master</a:t>
            </a:r>
          </a:p>
          <a:p>
            <a:r>
              <a:rPr lang="en-GB" sz="1800" dirty="0" smtClean="0"/>
              <a:t>[4]https</a:t>
            </a:r>
            <a:r>
              <a:rPr lang="en-GB" sz="1800" dirty="0"/>
              <a:t>://cs.android.com/android/platform/superproject/+/</a:t>
            </a:r>
            <a:r>
              <a:rPr lang="en-GB" sz="1800" dirty="0" smtClean="0"/>
              <a:t>master:packages/modules/Wifi/service/tests/wifitests/src/com/android/server/wifi/WifiConfigManagerTest.java;l=2470;drc=master</a:t>
            </a:r>
            <a:endParaRPr lang="en-GB" sz="1800" dirty="0" smtClean="0"/>
          </a:p>
          <a:p>
            <a:r>
              <a:rPr lang="en-GB" sz="1800" dirty="0" smtClean="0"/>
              <a:t>[5] </a:t>
            </a:r>
            <a:r>
              <a:rPr lang="en-GB" sz="1800" dirty="0"/>
              <a:t>https://</a:t>
            </a:r>
            <a:r>
              <a:rPr lang="en-GB" sz="1800" dirty="0" smtClean="0"/>
              <a:t>source.android.com/devices/tech/connect/wifi-aware</a:t>
            </a:r>
          </a:p>
          <a:p>
            <a:r>
              <a:rPr lang="en-GB" sz="1800" dirty="0" smtClean="0"/>
              <a:t>[</a:t>
            </a:r>
            <a:r>
              <a:rPr lang="en-GB" sz="1800" dirty="0"/>
              <a:t>6] https://source.android.com/devices/tech/connect/wifi-direct</a:t>
            </a:r>
            <a:endParaRPr lang="en-GB" sz="1800" dirty="0" smtClean="0"/>
          </a:p>
          <a:p>
            <a:r>
              <a:rPr lang="en-GB" sz="1800" dirty="0" smtClean="0"/>
              <a:t>[7] </a:t>
            </a:r>
            <a:r>
              <a:rPr lang="en-GB" sz="1800" dirty="0"/>
              <a:t>https://</a:t>
            </a:r>
            <a:r>
              <a:rPr lang="en-GB" sz="1800" dirty="0" smtClean="0"/>
              <a:t>source.android.com/devices/tech/connect/wifi-rtt</a:t>
            </a:r>
          </a:p>
          <a:p>
            <a:endParaRPr lang="en-GB" sz="1800" dirty="0" smtClean="0"/>
          </a:p>
          <a:p>
            <a:endParaRPr lang="en-GB" sz="18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US" smtClean="0"/>
              <a:t>Boon Loong Ng, Samsung Research America</a:t>
            </a:r>
            <a:endParaRPr lang="en-GB" dirty="0"/>
          </a:p>
        </p:txBody>
      </p:sp>
      <p:sp>
        <p:nvSpPr>
          <p:cNvPr id="4" name="Date Placeholder 3"/>
          <p:cNvSpPr>
            <a:spLocks noGrp="1"/>
          </p:cNvSpPr>
          <p:nvPr>
            <p:ph type="dt" idx="15"/>
          </p:nvPr>
        </p:nvSpPr>
        <p:spPr/>
        <p:txBody>
          <a:bodyPr/>
          <a:lstStyle/>
          <a:p>
            <a:r>
              <a:rPr lang="en-US" smtClean="0"/>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3532</TotalTime>
  <Words>932</Words>
  <Application>Microsoft Office PowerPoint</Application>
  <PresentationFormat>Widescreen</PresentationFormat>
  <Paragraphs>98</Paragraphs>
  <Slides>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MAC address randomization in Android devices</vt:lpstr>
      <vt:lpstr>Abstract</vt:lpstr>
      <vt:lpstr>MAC address randomization in Android devices</vt:lpstr>
      <vt:lpstr>MAC address randomization in Android 11</vt:lpstr>
      <vt:lpstr>MAC address randomization for Wi-Fi Aware</vt:lpstr>
      <vt:lpstr>MAC address randomization for Wi-Fi Direct</vt:lpstr>
      <vt:lpstr>MAC address randomization for Wi-Fi RTT</vt:lpstr>
      <vt:lpstr>Summary</vt:lpstr>
      <vt:lpstr>References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Boon Loong Ng</dc:creator>
  <cp:lastModifiedBy>Boon Loong Ng</cp:lastModifiedBy>
  <cp:revision>79</cp:revision>
  <cp:lastPrinted>1601-01-01T00:00:00Z</cp:lastPrinted>
  <dcterms:created xsi:type="dcterms:W3CDTF">2021-02-04T20:47:39Z</dcterms:created>
  <dcterms:modified xsi:type="dcterms:W3CDTF">2021-04-11T22:55:47Z</dcterms:modified>
</cp:coreProperties>
</file>