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304" r:id="rId4"/>
    <p:sldId id="306" r:id="rId5"/>
    <p:sldId id="318" r:id="rId6"/>
    <p:sldId id="319" r:id="rId7"/>
    <p:sldId id="326" r:id="rId8"/>
    <p:sldId id="327" r:id="rId9"/>
    <p:sldId id="320" r:id="rId10"/>
    <p:sldId id="324" r:id="rId11"/>
    <p:sldId id="323" r:id="rId12"/>
    <p:sldId id="328" r:id="rId13"/>
    <p:sldId id="322" r:id="rId14"/>
    <p:sldId id="321"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olomon Trainin" initials="ST" lastIdx="18" clrIdx="0">
    <p:extLst>
      <p:ext uri="{19B8F6BF-5375-455C-9EA6-DF929625EA0E}">
        <p15:presenceInfo xmlns:p15="http://schemas.microsoft.com/office/powerpoint/2012/main" userId="S::strainin@qti.qualcomm.com::92e08595-42b6-40bd-a56f-df07604705b1" providerId="AD"/>
      </p:ext>
    </p:extLst>
  </p:cmAuthor>
  <p:cmAuthor id="2" name="Simone Merlin" initials="SM" lastIdx="18" clrIdx="1">
    <p:extLst>
      <p:ext uri="{19B8F6BF-5375-455C-9EA6-DF929625EA0E}">
        <p15:presenceInfo xmlns:p15="http://schemas.microsoft.com/office/powerpoint/2012/main" userId="S::smerlin@qti.qualcomm.com::ee9968a1-e387-41b9-8b5d-b95cc07f197b" providerId="AD"/>
      </p:ext>
    </p:extLst>
  </p:cmAuthor>
  <p:cmAuthor id="3" name="Assaf Kasher-20200802" initials="AK" lastIdx="2" clrIdx="2">
    <p:extLst>
      <p:ext uri="{19B8F6BF-5375-455C-9EA6-DF929625EA0E}">
        <p15:presenceInfo xmlns:p15="http://schemas.microsoft.com/office/powerpoint/2012/main" userId="Assaf Kasher-20200802"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B63061-513B-40A3-88C1-A9FC728222C0}" v="9" dt="2021-05-10T18:30:52.99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2" autoAdjust="0"/>
    <p:restoredTop sz="94660"/>
  </p:normalViewPr>
  <p:slideViewPr>
    <p:cSldViewPr>
      <p:cViewPr varScale="1">
        <p:scale>
          <a:sx n="67" d="100"/>
          <a:sy n="67" d="100"/>
        </p:scale>
        <p:origin x="436" y="4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802.11-21/0512r1</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5/10/2021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Solomon Trainin, Qualcomm</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802.11-21/0512r1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Solomon Trainin, Qualcomm</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802.11-21/0512r1</a:t>
            </a:r>
            <a:endParaRPr lang="en-US" dirty="0"/>
          </a:p>
        </p:txBody>
      </p:sp>
      <p:sp>
        <p:nvSpPr>
          <p:cNvPr id="5" name="Rectangle 3"/>
          <p:cNvSpPr>
            <a:spLocks noGrp="1" noChangeArrowheads="1"/>
          </p:cNvSpPr>
          <p:nvPr>
            <p:ph type="dt"/>
          </p:nvPr>
        </p:nvSpPr>
        <p:spPr>
          <a:ln/>
        </p:spPr>
        <p:txBody>
          <a:bodyPr/>
          <a:lstStyle/>
          <a:p>
            <a:r>
              <a:rPr lang="en-US"/>
              <a:t>Month Year</a:t>
            </a:r>
            <a:endParaRPr lang="en-US" dirty="0"/>
          </a:p>
        </p:txBody>
      </p:sp>
      <p:sp>
        <p:nvSpPr>
          <p:cNvPr id="6" name="Rectangle 6"/>
          <p:cNvSpPr>
            <a:spLocks noGrp="1" noChangeArrowheads="1"/>
          </p:cNvSpPr>
          <p:nvPr>
            <p:ph type="ftr"/>
          </p:nvPr>
        </p:nvSpPr>
        <p:spPr>
          <a:ln/>
        </p:spPr>
        <p:txBody>
          <a:bodyPr/>
          <a:lstStyle/>
          <a:p>
            <a:r>
              <a:rPr lang="en-US"/>
              <a:t>Solomon Trainin, Qualcomm</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802.11-21/0512r1</a:t>
            </a:r>
            <a:endParaRPr lang="en-US" dirty="0"/>
          </a:p>
        </p:txBody>
      </p:sp>
      <p:sp>
        <p:nvSpPr>
          <p:cNvPr id="5" name="Rectangle 3"/>
          <p:cNvSpPr>
            <a:spLocks noGrp="1" noChangeArrowheads="1"/>
          </p:cNvSpPr>
          <p:nvPr>
            <p:ph type="dt"/>
          </p:nvPr>
        </p:nvSpPr>
        <p:spPr>
          <a:ln/>
        </p:spPr>
        <p:txBody>
          <a:bodyPr/>
          <a:lstStyle/>
          <a:p>
            <a:r>
              <a:rPr lang="en-US"/>
              <a:t>Month Year</a:t>
            </a:r>
            <a:endParaRPr lang="en-US" dirty="0"/>
          </a:p>
        </p:txBody>
      </p:sp>
      <p:sp>
        <p:nvSpPr>
          <p:cNvPr id="6" name="Rectangle 6"/>
          <p:cNvSpPr>
            <a:spLocks noGrp="1" noChangeArrowheads="1"/>
          </p:cNvSpPr>
          <p:nvPr>
            <p:ph type="ftr"/>
          </p:nvPr>
        </p:nvSpPr>
        <p:spPr>
          <a:ln/>
        </p:spPr>
        <p:txBody>
          <a:bodyPr/>
          <a:lstStyle/>
          <a:p>
            <a:r>
              <a:rPr lang="en-US"/>
              <a:t>Solomon Trainin, Qualcomm</a:t>
            </a:r>
            <a:endParaRPr lang="en-US" dirty="0"/>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dirty="0"/>
          </a:p>
        </p:txBody>
      </p:sp>
      <p:sp>
        <p:nvSpPr>
          <p:cNvPr id="5" name="Footer Placeholder 4"/>
          <p:cNvSpPr>
            <a:spLocks noGrp="1"/>
          </p:cNvSpPr>
          <p:nvPr>
            <p:ph type="ftr" idx="11"/>
          </p:nvPr>
        </p:nvSpPr>
        <p:spPr/>
        <p:txBody>
          <a:bodyPr/>
          <a:lstStyle>
            <a:lvl1pPr>
              <a:defRPr/>
            </a:lvl1pPr>
          </a:lstStyle>
          <a:p>
            <a:r>
              <a:rPr lang="en-GB" dirty="0"/>
              <a:t>Solomon Trainin, Qualcomm</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F7CCBC7-82E5-413B-B33C-CA78C8FCAA81}"/>
              </a:ext>
            </a:extLst>
          </p:cNvPr>
          <p:cNvSpPr>
            <a:spLocks noGrp="1"/>
          </p:cNvSpPr>
          <p:nvPr>
            <p:ph type="dt" idx="10"/>
          </p:nvPr>
        </p:nvSpPr>
        <p:spPr/>
        <p:txBody>
          <a:bodyPr/>
          <a:lstStyle/>
          <a:p>
            <a:r>
              <a:rPr lang="en-US"/>
              <a:t>May 2021</a:t>
            </a:r>
            <a:endParaRPr lang="en-GB" dirty="0"/>
          </a:p>
        </p:txBody>
      </p:sp>
      <p:sp>
        <p:nvSpPr>
          <p:cNvPr id="5" name="Footer Placeholder 4">
            <a:extLst>
              <a:ext uri="{FF2B5EF4-FFF2-40B4-BE49-F238E27FC236}">
                <a16:creationId xmlns:a16="http://schemas.microsoft.com/office/drawing/2014/main" id="{41CB279A-FAB7-4019-8D3C-4786D8F1D5F7}"/>
              </a:ext>
            </a:extLst>
          </p:cNvPr>
          <p:cNvSpPr>
            <a:spLocks noGrp="1"/>
          </p:cNvSpPr>
          <p:nvPr>
            <p:ph type="ftr" idx="11"/>
          </p:nvPr>
        </p:nvSpPr>
        <p:spPr/>
        <p:txBody>
          <a:bodyPr/>
          <a:lstStyle/>
          <a:p>
            <a:r>
              <a:rPr lang="en-GB" dirty="0"/>
              <a:t>Solomon Trainin, Qualcomm</a:t>
            </a:r>
          </a:p>
        </p:txBody>
      </p:sp>
      <p:sp>
        <p:nvSpPr>
          <p:cNvPr id="7" name="Slide Number Placeholder 6">
            <a:extLst>
              <a:ext uri="{FF2B5EF4-FFF2-40B4-BE49-F238E27FC236}">
                <a16:creationId xmlns:a16="http://schemas.microsoft.com/office/drawing/2014/main" id="{01E867F1-827B-446A-A177-D30C0887F556}"/>
              </a:ext>
            </a:extLst>
          </p:cNvPr>
          <p:cNvSpPr>
            <a:spLocks noGrp="1"/>
          </p:cNvSpPr>
          <p:nvPr>
            <p:ph type="sldNum" idx="12"/>
          </p:nvPr>
        </p:nvSpPr>
        <p:spPr/>
        <p:txBody>
          <a:bodyPr/>
          <a:lstStyle/>
          <a:p>
            <a:r>
              <a:rPr lang="en-GB" dirty="0"/>
              <a:t>Slide </a:t>
            </a:r>
            <a:fld id="{D09C756B-EB39-4236-ADBB-73052B179AE4}"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2021</a:t>
            </a:r>
            <a:endParaRPr lang="en-GB" dirty="0"/>
          </a:p>
        </p:txBody>
      </p:sp>
      <p:sp>
        <p:nvSpPr>
          <p:cNvPr id="5" name="Footer Placeholder 4"/>
          <p:cNvSpPr>
            <a:spLocks noGrp="1"/>
          </p:cNvSpPr>
          <p:nvPr>
            <p:ph type="ftr" idx="11"/>
          </p:nvPr>
        </p:nvSpPr>
        <p:spPr/>
        <p:txBody>
          <a:bodyPr/>
          <a:lstStyle>
            <a:lvl1pPr>
              <a:defRPr/>
            </a:lvl1pPr>
          </a:lstStyle>
          <a:p>
            <a:r>
              <a:rPr lang="en-GB" dirty="0"/>
              <a:t>Solomon Trainin, Qualcomm</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2021</a:t>
            </a:r>
            <a:endParaRPr lang="en-GB" dirty="0"/>
          </a:p>
        </p:txBody>
      </p:sp>
      <p:sp>
        <p:nvSpPr>
          <p:cNvPr id="6" name="Footer Placeholder 5"/>
          <p:cNvSpPr>
            <a:spLocks noGrp="1"/>
          </p:cNvSpPr>
          <p:nvPr>
            <p:ph type="ftr" idx="11"/>
          </p:nvPr>
        </p:nvSpPr>
        <p:spPr/>
        <p:txBody>
          <a:bodyPr/>
          <a:lstStyle>
            <a:lvl1pPr>
              <a:defRPr/>
            </a:lvl1pPr>
          </a:lstStyle>
          <a:p>
            <a:r>
              <a:rPr lang="en-GB" dirty="0"/>
              <a:t>Solomon Trainin, Qualcomm</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2021</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Solomon Trainin, Qualcomm</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2021</a:t>
            </a:r>
            <a:endParaRPr lang="en-GB" dirty="0"/>
          </a:p>
        </p:txBody>
      </p:sp>
      <p:sp>
        <p:nvSpPr>
          <p:cNvPr id="4" name="Footer Placeholder 3"/>
          <p:cNvSpPr>
            <a:spLocks noGrp="1"/>
          </p:cNvSpPr>
          <p:nvPr>
            <p:ph type="ftr" idx="11"/>
          </p:nvPr>
        </p:nvSpPr>
        <p:spPr/>
        <p:txBody>
          <a:bodyPr/>
          <a:lstStyle>
            <a:lvl1pPr>
              <a:defRPr/>
            </a:lvl1pPr>
          </a:lstStyle>
          <a:p>
            <a:r>
              <a:rPr lang="en-GB" dirty="0"/>
              <a:t>Solomon Trainin, Qualcomm</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2021</a:t>
            </a:r>
            <a:endParaRPr lang="en-GB" dirty="0"/>
          </a:p>
        </p:txBody>
      </p:sp>
      <p:sp>
        <p:nvSpPr>
          <p:cNvPr id="3" name="Footer Placeholder 2"/>
          <p:cNvSpPr>
            <a:spLocks noGrp="1"/>
          </p:cNvSpPr>
          <p:nvPr>
            <p:ph type="ftr" idx="11"/>
          </p:nvPr>
        </p:nvSpPr>
        <p:spPr/>
        <p:txBody>
          <a:bodyPr/>
          <a:lstStyle>
            <a:lvl1pPr>
              <a:defRPr/>
            </a:lvl1pPr>
          </a:lstStyle>
          <a:p>
            <a:r>
              <a:rPr lang="en-GB" dirty="0"/>
              <a:t>Solomon Trainin, Qualcomm</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dirty="0"/>
          </a:p>
        </p:txBody>
      </p:sp>
      <p:sp>
        <p:nvSpPr>
          <p:cNvPr id="5" name="Footer Placeholder 4"/>
          <p:cNvSpPr>
            <a:spLocks noGrp="1"/>
          </p:cNvSpPr>
          <p:nvPr>
            <p:ph type="ftr" idx="11"/>
          </p:nvPr>
        </p:nvSpPr>
        <p:spPr/>
        <p:txBody>
          <a:bodyPr/>
          <a:lstStyle>
            <a:lvl1pPr>
              <a:defRPr/>
            </a:lvl1pPr>
          </a:lstStyle>
          <a:p>
            <a:r>
              <a:rPr lang="en-GB" dirty="0"/>
              <a:t>Solomon Trainin, Qualcomm</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dirty="0"/>
          </a:p>
        </p:txBody>
      </p:sp>
      <p:sp>
        <p:nvSpPr>
          <p:cNvPr id="5" name="Footer Placeholder 4"/>
          <p:cNvSpPr>
            <a:spLocks noGrp="1"/>
          </p:cNvSpPr>
          <p:nvPr>
            <p:ph type="ftr" idx="11"/>
          </p:nvPr>
        </p:nvSpPr>
        <p:spPr/>
        <p:txBody>
          <a:bodyPr/>
          <a:lstStyle>
            <a:lvl1pPr>
              <a:defRPr/>
            </a:lvl1pPr>
          </a:lstStyle>
          <a:p>
            <a:r>
              <a:rPr lang="en-GB" dirty="0"/>
              <a:t>Solomon Trainin, Qualcomm</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Solomon Trainin, Qualcomm</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802.11-21/0644r0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a:xfrm>
            <a:off x="696912" y="333375"/>
            <a:ext cx="2303451" cy="273050"/>
          </a:xfrm>
        </p:spPr>
        <p:txBody>
          <a:bodyPr/>
          <a:lstStyle/>
          <a:p>
            <a:r>
              <a:rPr lang="en-US"/>
              <a:t>May 2021</a:t>
            </a:r>
            <a:endParaRPr lang="en-US" dirty="0"/>
          </a:p>
        </p:txBody>
      </p:sp>
      <p:sp>
        <p:nvSpPr>
          <p:cNvPr id="7" name="Footer Placeholder 4"/>
          <p:cNvSpPr>
            <a:spLocks noGrp="1"/>
          </p:cNvSpPr>
          <p:nvPr>
            <p:ph type="ftr" idx="11"/>
          </p:nvPr>
        </p:nvSpPr>
        <p:spPr>
          <a:xfrm>
            <a:off x="5500694" y="6475413"/>
            <a:ext cx="3041644" cy="180975"/>
          </a:xfrm>
        </p:spPr>
        <p:txBody>
          <a:bodyPr/>
          <a:lstStyle/>
          <a:p>
            <a:r>
              <a:rPr lang="en-GB" dirty="0"/>
              <a:t>Solomon Trainin, Qualcomm</a:t>
            </a:r>
          </a:p>
        </p:txBody>
      </p:sp>
      <p:sp>
        <p:nvSpPr>
          <p:cNvPr id="8"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Sensing session and measurement exchange identification</a:t>
            </a:r>
            <a:endParaRPr lang="en-GB" dirty="0"/>
          </a:p>
        </p:txBody>
      </p:sp>
      <p:sp>
        <p:nvSpPr>
          <p:cNvPr id="3074" name="Rectangle 2"/>
          <p:cNvSpPr>
            <a:spLocks noGrp="1" noChangeArrowheads="1"/>
          </p:cNvSpPr>
          <p:nvPr>
            <p:ph type="body" idx="1"/>
          </p:nvPr>
        </p:nvSpPr>
        <p:spPr>
          <a:xfrm>
            <a:off x="685800" y="1752600"/>
            <a:ext cx="7772400" cy="38100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2021-05-10</a:t>
            </a:r>
          </a:p>
        </p:txBody>
      </p:sp>
      <p:graphicFrame>
        <p:nvGraphicFramePr>
          <p:cNvPr id="3075" name="Object 3"/>
          <p:cNvGraphicFramePr>
            <a:graphicFrameLocks noChangeAspect="1"/>
          </p:cNvGraphicFramePr>
          <p:nvPr>
            <p:extLst>
              <p:ext uri="{D42A27DB-BD31-4B8C-83A1-F6EECF244321}">
                <p14:modId xmlns:p14="http://schemas.microsoft.com/office/powerpoint/2010/main" val="1386549892"/>
              </p:ext>
            </p:extLst>
          </p:nvPr>
        </p:nvGraphicFramePr>
        <p:xfrm>
          <a:off x="517525" y="2667000"/>
          <a:ext cx="8047038" cy="2789238"/>
        </p:xfrm>
        <a:graphic>
          <a:graphicData uri="http://schemas.openxmlformats.org/presentationml/2006/ole">
            <mc:AlternateContent xmlns:mc="http://schemas.openxmlformats.org/markup-compatibility/2006">
              <mc:Choice xmlns:v="urn:schemas-microsoft-com:vml" Requires="v">
                <p:oleObj spid="_x0000_s1027" name="Document" r:id="rId4" imgW="8235535" imgH="3266449" progId="Word.Document.8">
                  <p:embed/>
                </p:oleObj>
              </mc:Choice>
              <mc:Fallback>
                <p:oleObj name="Document" r:id="rId4" imgW="8235535" imgH="3266449" progId="Word.Document.8">
                  <p:embed/>
                  <p:pic>
                    <p:nvPicPr>
                      <p:cNvPr id="3075" name="Object 3"/>
                      <p:cNvPicPr>
                        <a:picLocks noChangeAspect="1" noChangeArrowheads="1"/>
                      </p:cNvPicPr>
                      <p:nvPr/>
                    </p:nvPicPr>
                    <p:blipFill>
                      <a:blip r:embed="rId5"/>
                      <a:srcRect/>
                      <a:stretch>
                        <a:fillRect/>
                      </a:stretch>
                    </p:blipFill>
                    <p:spPr bwMode="auto">
                      <a:xfrm>
                        <a:off x="517525" y="2667000"/>
                        <a:ext cx="8047038" cy="2789238"/>
                      </a:xfrm>
                      <a:prstGeom prst="rect">
                        <a:avLst/>
                      </a:prstGeom>
                      <a:noFill/>
                    </p:spPr>
                  </p:pic>
                </p:oleObj>
              </mc:Fallback>
            </mc:AlternateContent>
          </a:graphicData>
        </a:graphic>
      </p:graphicFrame>
      <p:sp>
        <p:nvSpPr>
          <p:cNvPr id="3076" name="Rectangle 4"/>
          <p:cNvSpPr>
            <a:spLocks noChangeArrowheads="1"/>
          </p:cNvSpPr>
          <p:nvPr/>
        </p:nvSpPr>
        <p:spPr bwMode="auto">
          <a:xfrm>
            <a:off x="517525" y="22098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2B9F6-0BC1-4FF1-9A90-BC24CB00FA91}"/>
              </a:ext>
            </a:extLst>
          </p:cNvPr>
          <p:cNvSpPr>
            <a:spLocks noGrp="1"/>
          </p:cNvSpPr>
          <p:nvPr>
            <p:ph type="title"/>
          </p:nvPr>
        </p:nvSpPr>
        <p:spPr>
          <a:xfrm>
            <a:off x="671945" y="763587"/>
            <a:ext cx="8001000" cy="838199"/>
          </a:xfrm>
        </p:spPr>
        <p:txBody>
          <a:bodyPr/>
          <a:lstStyle/>
          <a:p>
            <a:r>
              <a:rPr lang="en-US" dirty="0"/>
              <a:t> Measurement Instance ID</a:t>
            </a:r>
          </a:p>
        </p:txBody>
      </p:sp>
      <p:sp>
        <p:nvSpPr>
          <p:cNvPr id="3" name="Content Placeholder 2">
            <a:extLst>
              <a:ext uri="{FF2B5EF4-FFF2-40B4-BE49-F238E27FC236}">
                <a16:creationId xmlns:a16="http://schemas.microsoft.com/office/drawing/2014/main" id="{0FF63ECF-D27E-4605-B341-33440050182A}"/>
              </a:ext>
            </a:extLst>
          </p:cNvPr>
          <p:cNvSpPr>
            <a:spLocks noGrp="1"/>
          </p:cNvSpPr>
          <p:nvPr>
            <p:ph idx="1"/>
          </p:nvPr>
        </p:nvSpPr>
        <p:spPr>
          <a:xfrm>
            <a:off x="696912" y="1758947"/>
            <a:ext cx="7770813" cy="4335465"/>
          </a:xfrm>
        </p:spPr>
        <p:txBody>
          <a:bodyPr/>
          <a:lstStyle/>
          <a:p>
            <a:pPr>
              <a:buFont typeface="Arial" panose="020B0604020202020204" pitchFamily="34" charset="0"/>
              <a:buChar char="•"/>
            </a:pPr>
            <a:r>
              <a:rPr lang="en-US" sz="2200" b="0" dirty="0"/>
              <a:t>The sensing measurement instance may contain several frames (poll, trigger, NDP announcement, NDP, reports) to perform complete measurement among one or more responders</a:t>
            </a:r>
          </a:p>
          <a:p>
            <a:pPr>
              <a:buFont typeface="Arial" panose="020B0604020202020204" pitchFamily="34" charset="0"/>
              <a:buChar char="•"/>
            </a:pPr>
            <a:r>
              <a:rPr lang="en-US" sz="2200" b="0" dirty="0"/>
              <a:t>The Measurement Instance ID uniquely identifies the sensing measurement  instance per the Measurement Setup ID </a:t>
            </a:r>
          </a:p>
          <a:p>
            <a:pPr>
              <a:buFont typeface="Arial" panose="020B0604020202020204" pitchFamily="34" charset="0"/>
              <a:buChar char="•"/>
            </a:pPr>
            <a:r>
              <a:rPr lang="en-US" sz="2200" b="0" dirty="0"/>
              <a:t>The Measurement Instance ID is used to identify the frames that belong to the same sensing measurement instance </a:t>
            </a:r>
          </a:p>
          <a:p>
            <a:pPr>
              <a:buFont typeface="Arial" panose="020B0604020202020204" pitchFamily="34" charset="0"/>
              <a:buChar char="•"/>
            </a:pPr>
            <a:r>
              <a:rPr lang="en-US" sz="2200" b="0" dirty="0"/>
              <a:t>The Dialog Token field of the frames used in the measurement instance may contain both the Measurement Setup ID and the Measurement Instance ID</a:t>
            </a:r>
          </a:p>
        </p:txBody>
      </p:sp>
      <p:sp>
        <p:nvSpPr>
          <p:cNvPr id="4" name="Date Placeholder 3">
            <a:extLst>
              <a:ext uri="{FF2B5EF4-FFF2-40B4-BE49-F238E27FC236}">
                <a16:creationId xmlns:a16="http://schemas.microsoft.com/office/drawing/2014/main" id="{65D2183E-D91D-4705-A9FB-35458E506B1A}"/>
              </a:ext>
            </a:extLst>
          </p:cNvPr>
          <p:cNvSpPr>
            <a:spLocks noGrp="1"/>
          </p:cNvSpPr>
          <p:nvPr>
            <p:ph type="dt" idx="10"/>
          </p:nvPr>
        </p:nvSpPr>
        <p:spPr/>
        <p:txBody>
          <a:bodyPr/>
          <a:lstStyle/>
          <a:p>
            <a:r>
              <a:rPr lang="en-US"/>
              <a:t>May 2021</a:t>
            </a:r>
            <a:endParaRPr lang="en-GB" dirty="0"/>
          </a:p>
        </p:txBody>
      </p:sp>
      <p:sp>
        <p:nvSpPr>
          <p:cNvPr id="5" name="Footer Placeholder 4">
            <a:extLst>
              <a:ext uri="{FF2B5EF4-FFF2-40B4-BE49-F238E27FC236}">
                <a16:creationId xmlns:a16="http://schemas.microsoft.com/office/drawing/2014/main" id="{27E9860F-69AE-4468-AB4E-4ABD7A080C99}"/>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2CFB201A-62E9-40F9-AE41-3832338FEC18}"/>
              </a:ext>
            </a:extLst>
          </p:cNvPr>
          <p:cNvSpPr>
            <a:spLocks noGrp="1"/>
          </p:cNvSpPr>
          <p:nvPr>
            <p:ph type="sldNum" idx="12"/>
          </p:nvPr>
        </p:nvSpPr>
        <p:spPr/>
        <p:txBody>
          <a:bodyPr/>
          <a:lstStyle/>
          <a:p>
            <a:r>
              <a:rPr lang="en-GB"/>
              <a:t>Slide </a:t>
            </a:r>
            <a:fld id="{D09C756B-EB39-4236-ADBB-73052B179AE4}" type="slidenum">
              <a:rPr lang="en-GB" smtClean="0"/>
              <a:pPr/>
              <a:t>10</a:t>
            </a:fld>
            <a:endParaRPr lang="en-GB" dirty="0"/>
          </a:p>
        </p:txBody>
      </p:sp>
    </p:spTree>
    <p:extLst>
      <p:ext uri="{BB962C8B-B14F-4D97-AF65-F5344CB8AC3E}">
        <p14:creationId xmlns:p14="http://schemas.microsoft.com/office/powerpoint/2010/main" val="6554474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72A5E-7D23-43A4-912E-800041594F10}"/>
              </a:ext>
            </a:extLst>
          </p:cNvPr>
          <p:cNvSpPr>
            <a:spLocks noGrp="1"/>
          </p:cNvSpPr>
          <p:nvPr>
            <p:ph type="title"/>
          </p:nvPr>
        </p:nvSpPr>
        <p:spPr>
          <a:xfrm>
            <a:off x="685800" y="685801"/>
            <a:ext cx="7770813" cy="457200"/>
          </a:xfrm>
        </p:spPr>
        <p:txBody>
          <a:bodyPr wrap="square" anchor="ctr">
            <a:normAutofit fontScale="90000"/>
          </a:bodyPr>
          <a:lstStyle/>
          <a:p>
            <a:r>
              <a:rPr lang="en-US" dirty="0"/>
              <a:t>Example of the sensing measurement  </a:t>
            </a:r>
          </a:p>
        </p:txBody>
      </p:sp>
      <p:pic>
        <p:nvPicPr>
          <p:cNvPr id="6" name="Picture 5">
            <a:extLst>
              <a:ext uri="{FF2B5EF4-FFF2-40B4-BE49-F238E27FC236}">
                <a16:creationId xmlns:a16="http://schemas.microsoft.com/office/drawing/2014/main" id="{DBED90C9-B67C-48D7-AFDD-2D869E4D74DA}"/>
              </a:ext>
            </a:extLst>
          </p:cNvPr>
          <p:cNvPicPr>
            <a:picLocks noChangeAspect="1"/>
          </p:cNvPicPr>
          <p:nvPr/>
        </p:nvPicPr>
        <p:blipFill>
          <a:blip r:embed="rId2"/>
          <a:stretch>
            <a:fillRect/>
          </a:stretch>
        </p:blipFill>
        <p:spPr>
          <a:xfrm>
            <a:off x="341488" y="1291987"/>
            <a:ext cx="8459435" cy="5054760"/>
          </a:xfrm>
          <a:prstGeom prst="rect">
            <a:avLst/>
          </a:prstGeom>
          <a:noFill/>
          <a:ln>
            <a:solidFill>
              <a:schemeClr val="tx1"/>
            </a:solidFill>
          </a:ln>
        </p:spPr>
      </p:pic>
      <p:sp>
        <p:nvSpPr>
          <p:cNvPr id="3" name="Date Placeholder 2">
            <a:extLst>
              <a:ext uri="{FF2B5EF4-FFF2-40B4-BE49-F238E27FC236}">
                <a16:creationId xmlns:a16="http://schemas.microsoft.com/office/drawing/2014/main" id="{B86C4A73-6353-4143-9096-9C901F4BAE15}"/>
              </a:ext>
            </a:extLst>
          </p:cNvPr>
          <p:cNvSpPr>
            <a:spLocks noGrp="1"/>
          </p:cNvSpPr>
          <p:nvPr>
            <p:ph type="dt" idx="10"/>
          </p:nvPr>
        </p:nvSpPr>
        <p:spPr>
          <a:xfrm>
            <a:off x="696912" y="333375"/>
            <a:ext cx="1874823" cy="273050"/>
          </a:xfrm>
        </p:spPr>
        <p:txBody>
          <a:bodyPr wrap="square" anchor="b">
            <a:normAutofit/>
          </a:bodyPr>
          <a:lstStyle/>
          <a:p>
            <a:pPr>
              <a:lnSpc>
                <a:spcPct val="90000"/>
              </a:lnSpc>
              <a:spcAft>
                <a:spcPts val="600"/>
              </a:spcAft>
            </a:pPr>
            <a:r>
              <a:rPr lang="en-US"/>
              <a:t>May 2021</a:t>
            </a:r>
            <a:endParaRPr lang="en-GB"/>
          </a:p>
        </p:txBody>
      </p:sp>
      <p:sp>
        <p:nvSpPr>
          <p:cNvPr id="4" name="Footer Placeholder 3">
            <a:extLst>
              <a:ext uri="{FF2B5EF4-FFF2-40B4-BE49-F238E27FC236}">
                <a16:creationId xmlns:a16="http://schemas.microsoft.com/office/drawing/2014/main" id="{0D8D8E28-F343-434C-8845-951CD5D3E5E9}"/>
              </a:ext>
            </a:extLst>
          </p:cNvPr>
          <p:cNvSpPr>
            <a:spLocks noGrp="1"/>
          </p:cNvSpPr>
          <p:nvPr>
            <p:ph type="ftr" idx="11"/>
          </p:nvPr>
        </p:nvSpPr>
        <p:spPr>
          <a:xfrm>
            <a:off x="5357818" y="6475413"/>
            <a:ext cx="3184520" cy="180975"/>
          </a:xfrm>
        </p:spPr>
        <p:txBody>
          <a:bodyPr wrap="square" anchor="t">
            <a:normAutofit/>
          </a:bodyPr>
          <a:lstStyle/>
          <a:p>
            <a:pPr>
              <a:lnSpc>
                <a:spcPct val="90000"/>
              </a:lnSpc>
              <a:spcAft>
                <a:spcPts val="600"/>
              </a:spcAft>
            </a:pPr>
            <a:r>
              <a:rPr lang="en-GB"/>
              <a:t>Solomon Trainin, Qualcomm</a:t>
            </a:r>
          </a:p>
        </p:txBody>
      </p:sp>
      <p:sp>
        <p:nvSpPr>
          <p:cNvPr id="5" name="Slide Number Placeholder 4">
            <a:extLst>
              <a:ext uri="{FF2B5EF4-FFF2-40B4-BE49-F238E27FC236}">
                <a16:creationId xmlns:a16="http://schemas.microsoft.com/office/drawing/2014/main" id="{B8BA6A8E-0BF2-461D-BDA0-A3BD7D686D02}"/>
              </a:ext>
            </a:extLst>
          </p:cNvPr>
          <p:cNvSpPr>
            <a:spLocks noGrp="1"/>
          </p:cNvSpPr>
          <p:nvPr>
            <p:ph type="sldNum" idx="12"/>
          </p:nvPr>
        </p:nvSpPr>
        <p:spPr>
          <a:xfrm>
            <a:off x="4344988" y="6475413"/>
            <a:ext cx="528637" cy="363537"/>
          </a:xfrm>
        </p:spPr>
        <p:txBody>
          <a:bodyPr wrap="square" anchor="t">
            <a:normAutofit/>
          </a:bodyPr>
          <a:lstStyle/>
          <a:p>
            <a:pPr>
              <a:spcAft>
                <a:spcPts val="600"/>
              </a:spcAft>
            </a:pPr>
            <a:r>
              <a:rPr lang="en-GB"/>
              <a:t>Slide </a:t>
            </a:r>
            <a:fld id="{06B781AF-4CCF-49B0-A572-DE54FBE5D942}" type="slidenum">
              <a:rPr lang="en-GB" smtClean="0"/>
              <a:pPr>
                <a:spcAft>
                  <a:spcPts val="600"/>
                </a:spcAft>
              </a:pPr>
              <a:t>11</a:t>
            </a:fld>
            <a:endParaRPr lang="en-GB"/>
          </a:p>
        </p:txBody>
      </p:sp>
    </p:spTree>
    <p:extLst>
      <p:ext uri="{BB962C8B-B14F-4D97-AF65-F5344CB8AC3E}">
        <p14:creationId xmlns:p14="http://schemas.microsoft.com/office/powerpoint/2010/main" val="28083267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41220-F67B-4726-9E44-33303389E6DE}"/>
              </a:ext>
            </a:extLst>
          </p:cNvPr>
          <p:cNvSpPr>
            <a:spLocks noGrp="1"/>
          </p:cNvSpPr>
          <p:nvPr>
            <p:ph type="title"/>
          </p:nvPr>
        </p:nvSpPr>
        <p:spPr>
          <a:xfrm>
            <a:off x="685800" y="685800"/>
            <a:ext cx="7770813" cy="1065213"/>
          </a:xfrm>
        </p:spPr>
        <p:txBody>
          <a:bodyPr wrap="square" anchor="ctr">
            <a:normAutofit/>
          </a:bodyPr>
          <a:lstStyle/>
          <a:p>
            <a:pPr>
              <a:lnSpc>
                <a:spcPct val="90000"/>
              </a:lnSpc>
            </a:pPr>
            <a:r>
              <a:rPr lang="en-US" dirty="0"/>
              <a:t>Example of the sensing measurement timeline</a:t>
            </a:r>
            <a:endParaRPr lang="en-US"/>
          </a:p>
        </p:txBody>
      </p:sp>
      <p:sp>
        <p:nvSpPr>
          <p:cNvPr id="3" name="Date Placeholder 2">
            <a:extLst>
              <a:ext uri="{FF2B5EF4-FFF2-40B4-BE49-F238E27FC236}">
                <a16:creationId xmlns:a16="http://schemas.microsoft.com/office/drawing/2014/main" id="{7906BC23-1A09-47A0-B5F5-3F55E524256D}"/>
              </a:ext>
            </a:extLst>
          </p:cNvPr>
          <p:cNvSpPr>
            <a:spLocks noGrp="1"/>
          </p:cNvSpPr>
          <p:nvPr>
            <p:ph type="dt" idx="10"/>
          </p:nvPr>
        </p:nvSpPr>
        <p:spPr>
          <a:xfrm>
            <a:off x="696912" y="333375"/>
            <a:ext cx="1874823" cy="273050"/>
          </a:xfrm>
        </p:spPr>
        <p:txBody>
          <a:bodyPr wrap="square" anchor="b">
            <a:normAutofit/>
          </a:bodyPr>
          <a:lstStyle/>
          <a:p>
            <a:pPr>
              <a:lnSpc>
                <a:spcPct val="90000"/>
              </a:lnSpc>
              <a:spcAft>
                <a:spcPts val="600"/>
              </a:spcAft>
            </a:pPr>
            <a:r>
              <a:rPr lang="en-US"/>
              <a:t>May 2021</a:t>
            </a:r>
            <a:endParaRPr lang="en-GB"/>
          </a:p>
        </p:txBody>
      </p:sp>
      <p:sp>
        <p:nvSpPr>
          <p:cNvPr id="4" name="Footer Placeholder 3">
            <a:extLst>
              <a:ext uri="{FF2B5EF4-FFF2-40B4-BE49-F238E27FC236}">
                <a16:creationId xmlns:a16="http://schemas.microsoft.com/office/drawing/2014/main" id="{4FE78F6E-DAB3-4AE4-960A-297BA19F5922}"/>
              </a:ext>
            </a:extLst>
          </p:cNvPr>
          <p:cNvSpPr>
            <a:spLocks noGrp="1"/>
          </p:cNvSpPr>
          <p:nvPr>
            <p:ph type="ftr" idx="11"/>
          </p:nvPr>
        </p:nvSpPr>
        <p:spPr>
          <a:xfrm>
            <a:off x="5357818" y="6475413"/>
            <a:ext cx="3184520" cy="180975"/>
          </a:xfrm>
        </p:spPr>
        <p:txBody>
          <a:bodyPr wrap="square" anchor="t">
            <a:normAutofit/>
          </a:bodyPr>
          <a:lstStyle/>
          <a:p>
            <a:pPr>
              <a:lnSpc>
                <a:spcPct val="90000"/>
              </a:lnSpc>
              <a:spcAft>
                <a:spcPts val="600"/>
              </a:spcAft>
            </a:pPr>
            <a:r>
              <a:rPr lang="en-GB"/>
              <a:t>Solomon Trainin, Qualcomm</a:t>
            </a:r>
          </a:p>
        </p:txBody>
      </p:sp>
      <p:sp>
        <p:nvSpPr>
          <p:cNvPr id="5" name="Slide Number Placeholder 4">
            <a:extLst>
              <a:ext uri="{FF2B5EF4-FFF2-40B4-BE49-F238E27FC236}">
                <a16:creationId xmlns:a16="http://schemas.microsoft.com/office/drawing/2014/main" id="{52F7FAA6-75E0-4D9C-94DA-1E65E613750F}"/>
              </a:ext>
            </a:extLst>
          </p:cNvPr>
          <p:cNvSpPr>
            <a:spLocks noGrp="1"/>
          </p:cNvSpPr>
          <p:nvPr>
            <p:ph type="sldNum" idx="12"/>
          </p:nvPr>
        </p:nvSpPr>
        <p:spPr>
          <a:xfrm>
            <a:off x="4344988" y="6475413"/>
            <a:ext cx="528637" cy="363537"/>
          </a:xfrm>
        </p:spPr>
        <p:txBody>
          <a:bodyPr wrap="square" anchor="t">
            <a:normAutofit/>
          </a:bodyPr>
          <a:lstStyle/>
          <a:p>
            <a:pPr>
              <a:spcAft>
                <a:spcPts val="600"/>
              </a:spcAft>
            </a:pPr>
            <a:r>
              <a:rPr lang="en-GB"/>
              <a:t>Slide </a:t>
            </a:r>
            <a:fld id="{06B781AF-4CCF-49B0-A572-DE54FBE5D942}" type="slidenum">
              <a:rPr lang="en-GB" smtClean="0"/>
              <a:pPr>
                <a:spcAft>
                  <a:spcPts val="600"/>
                </a:spcAft>
              </a:pPr>
              <a:t>12</a:t>
            </a:fld>
            <a:endParaRPr lang="en-GB"/>
          </a:p>
        </p:txBody>
      </p:sp>
      <p:pic>
        <p:nvPicPr>
          <p:cNvPr id="7" name="Picture 6">
            <a:extLst>
              <a:ext uri="{FF2B5EF4-FFF2-40B4-BE49-F238E27FC236}">
                <a16:creationId xmlns:a16="http://schemas.microsoft.com/office/drawing/2014/main" id="{859AF2C5-DA46-46DA-BFA8-B47986FD1EA9}"/>
              </a:ext>
            </a:extLst>
          </p:cNvPr>
          <p:cNvPicPr>
            <a:picLocks noChangeAspect="1"/>
          </p:cNvPicPr>
          <p:nvPr/>
        </p:nvPicPr>
        <p:blipFill>
          <a:blip r:embed="rId2"/>
          <a:stretch>
            <a:fillRect/>
          </a:stretch>
        </p:blipFill>
        <p:spPr>
          <a:xfrm>
            <a:off x="151710" y="1905000"/>
            <a:ext cx="8838992" cy="4104017"/>
          </a:xfrm>
          <a:prstGeom prst="rect">
            <a:avLst/>
          </a:prstGeom>
          <a:ln>
            <a:solidFill>
              <a:schemeClr val="tx1"/>
            </a:solidFill>
          </a:ln>
        </p:spPr>
      </p:pic>
    </p:spTree>
    <p:extLst>
      <p:ext uri="{BB962C8B-B14F-4D97-AF65-F5344CB8AC3E}">
        <p14:creationId xmlns:p14="http://schemas.microsoft.com/office/powerpoint/2010/main" val="12413542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A1F7B-20F2-4799-AF39-8B8C8F23D893}"/>
              </a:ext>
            </a:extLst>
          </p:cNvPr>
          <p:cNvSpPr>
            <a:spLocks noGrp="1"/>
          </p:cNvSpPr>
          <p:nvPr>
            <p:ph type="title"/>
          </p:nvPr>
        </p:nvSpPr>
        <p:spPr/>
        <p:txBody>
          <a:bodyPr/>
          <a:lstStyle/>
          <a:p>
            <a:r>
              <a:rPr lang="en-US" dirty="0"/>
              <a:t>SP1</a:t>
            </a:r>
          </a:p>
        </p:txBody>
      </p:sp>
      <p:sp>
        <p:nvSpPr>
          <p:cNvPr id="3" name="Date Placeholder 2">
            <a:extLst>
              <a:ext uri="{FF2B5EF4-FFF2-40B4-BE49-F238E27FC236}">
                <a16:creationId xmlns:a16="http://schemas.microsoft.com/office/drawing/2014/main" id="{FC5D179E-9299-4F4C-8F76-5D99FCF78B3E}"/>
              </a:ext>
            </a:extLst>
          </p:cNvPr>
          <p:cNvSpPr>
            <a:spLocks noGrp="1"/>
          </p:cNvSpPr>
          <p:nvPr>
            <p:ph type="dt" idx="10"/>
          </p:nvPr>
        </p:nvSpPr>
        <p:spPr/>
        <p:txBody>
          <a:bodyPr/>
          <a:lstStyle/>
          <a:p>
            <a:r>
              <a:rPr lang="en-US"/>
              <a:t>May 2021</a:t>
            </a:r>
            <a:endParaRPr lang="en-GB" dirty="0"/>
          </a:p>
        </p:txBody>
      </p:sp>
      <p:sp>
        <p:nvSpPr>
          <p:cNvPr id="4" name="Footer Placeholder 3">
            <a:extLst>
              <a:ext uri="{FF2B5EF4-FFF2-40B4-BE49-F238E27FC236}">
                <a16:creationId xmlns:a16="http://schemas.microsoft.com/office/drawing/2014/main" id="{D627219B-3883-4883-9007-04C8411746BB}"/>
              </a:ext>
            </a:extLst>
          </p:cNvPr>
          <p:cNvSpPr>
            <a:spLocks noGrp="1"/>
          </p:cNvSpPr>
          <p:nvPr>
            <p:ph type="ftr" idx="11"/>
          </p:nvPr>
        </p:nvSpPr>
        <p:spPr/>
        <p:txBody>
          <a:bodyPr/>
          <a:lstStyle/>
          <a:p>
            <a:r>
              <a:rPr lang="en-GB"/>
              <a:t>Solomon Trainin, Qualcomm</a:t>
            </a:r>
            <a:endParaRPr lang="en-GB" dirty="0"/>
          </a:p>
        </p:txBody>
      </p:sp>
      <p:sp>
        <p:nvSpPr>
          <p:cNvPr id="5" name="Slide Number Placeholder 4">
            <a:extLst>
              <a:ext uri="{FF2B5EF4-FFF2-40B4-BE49-F238E27FC236}">
                <a16:creationId xmlns:a16="http://schemas.microsoft.com/office/drawing/2014/main" id="{C8AFC637-8E9D-46EA-9858-B36042799F0B}"/>
              </a:ext>
            </a:extLst>
          </p:cNvPr>
          <p:cNvSpPr>
            <a:spLocks noGrp="1"/>
          </p:cNvSpPr>
          <p:nvPr>
            <p:ph type="sldNum" idx="12"/>
          </p:nvPr>
        </p:nvSpPr>
        <p:spPr/>
        <p:txBody>
          <a:bodyPr/>
          <a:lstStyle/>
          <a:p>
            <a:r>
              <a:rPr lang="en-GB"/>
              <a:t>Slide </a:t>
            </a:r>
            <a:fld id="{06B781AF-4CCF-49B0-A572-DE54FBE5D942}" type="slidenum">
              <a:rPr lang="en-GB" smtClean="0"/>
              <a:pPr/>
              <a:t>13</a:t>
            </a:fld>
            <a:endParaRPr lang="en-GB" dirty="0"/>
          </a:p>
        </p:txBody>
      </p:sp>
      <p:sp>
        <p:nvSpPr>
          <p:cNvPr id="6" name="TextBox 5">
            <a:extLst>
              <a:ext uri="{FF2B5EF4-FFF2-40B4-BE49-F238E27FC236}">
                <a16:creationId xmlns:a16="http://schemas.microsoft.com/office/drawing/2014/main" id="{44C04A0A-8075-4520-B5A0-87A58C754FCA}"/>
              </a:ext>
            </a:extLst>
          </p:cNvPr>
          <p:cNvSpPr txBox="1"/>
          <p:nvPr/>
        </p:nvSpPr>
        <p:spPr>
          <a:xfrm>
            <a:off x="533399" y="2286000"/>
            <a:ext cx="8382001" cy="1200329"/>
          </a:xfrm>
          <a:prstGeom prst="rect">
            <a:avLst/>
          </a:prstGeom>
          <a:noFill/>
        </p:spPr>
        <p:txBody>
          <a:bodyPr wrap="square" rtlCol="0">
            <a:spAutoFit/>
          </a:bodyPr>
          <a:lstStyle/>
          <a:p>
            <a:pPr>
              <a:spcBef>
                <a:spcPts val="0"/>
              </a:spcBef>
              <a:spcAft>
                <a:spcPts val="0"/>
              </a:spcAft>
            </a:pPr>
            <a:r>
              <a:rPr lang="en-US" b="0" dirty="0">
                <a:solidFill>
                  <a:schemeClr val="tx1"/>
                </a:solidFill>
              </a:rPr>
              <a:t>Do you agree with the following:</a:t>
            </a:r>
          </a:p>
          <a:p>
            <a:pPr marL="342900" indent="-342900">
              <a:spcBef>
                <a:spcPts val="0"/>
              </a:spcBef>
              <a:spcAft>
                <a:spcPts val="0"/>
              </a:spcAft>
              <a:buFont typeface="Arial" panose="020B0604020202020204" pitchFamily="34" charset="0"/>
              <a:buChar char="•"/>
            </a:pPr>
            <a:r>
              <a:rPr lang="en-US" dirty="0">
                <a:solidFill>
                  <a:srgbClr val="0E101A"/>
                </a:solidFill>
                <a:effectLst/>
              </a:rPr>
              <a:t>The Sensing Session is pairwise and is identified by MAC addresses and/or associated AID/UID? </a:t>
            </a:r>
          </a:p>
        </p:txBody>
      </p:sp>
    </p:spTree>
    <p:extLst>
      <p:ext uri="{BB962C8B-B14F-4D97-AF65-F5344CB8AC3E}">
        <p14:creationId xmlns:p14="http://schemas.microsoft.com/office/powerpoint/2010/main" val="32676458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2B9F6-0BC1-4FF1-9A90-BC24CB00FA91}"/>
              </a:ext>
            </a:extLst>
          </p:cNvPr>
          <p:cNvSpPr>
            <a:spLocks noGrp="1"/>
          </p:cNvSpPr>
          <p:nvPr>
            <p:ph type="title"/>
          </p:nvPr>
        </p:nvSpPr>
        <p:spPr>
          <a:xfrm>
            <a:off x="671945" y="763587"/>
            <a:ext cx="8001000" cy="838199"/>
          </a:xfrm>
        </p:spPr>
        <p:txBody>
          <a:bodyPr/>
          <a:lstStyle/>
          <a:p>
            <a:r>
              <a:rPr lang="en-US" dirty="0"/>
              <a:t> SP2</a:t>
            </a:r>
          </a:p>
        </p:txBody>
      </p:sp>
      <p:sp>
        <p:nvSpPr>
          <p:cNvPr id="3" name="Content Placeholder 2">
            <a:extLst>
              <a:ext uri="{FF2B5EF4-FFF2-40B4-BE49-F238E27FC236}">
                <a16:creationId xmlns:a16="http://schemas.microsoft.com/office/drawing/2014/main" id="{0FF63ECF-D27E-4605-B341-33440050182A}"/>
              </a:ext>
            </a:extLst>
          </p:cNvPr>
          <p:cNvSpPr>
            <a:spLocks noGrp="1"/>
          </p:cNvSpPr>
          <p:nvPr>
            <p:ph idx="1"/>
          </p:nvPr>
        </p:nvSpPr>
        <p:spPr>
          <a:xfrm>
            <a:off x="685800" y="1676400"/>
            <a:ext cx="7770813" cy="4418013"/>
          </a:xfrm>
        </p:spPr>
        <p:txBody>
          <a:bodyPr/>
          <a:lstStyle/>
          <a:p>
            <a:pPr marL="0" indent="0"/>
            <a:r>
              <a:rPr lang="en-US" b="0" dirty="0"/>
              <a:t>Do you agree with the following:</a:t>
            </a:r>
          </a:p>
          <a:p>
            <a:pPr>
              <a:buFont typeface="Arial" panose="020B0604020202020204" pitchFamily="34" charset="0"/>
              <a:buChar char="•"/>
            </a:pPr>
            <a:r>
              <a:rPr lang="en-US" b="0" dirty="0"/>
              <a:t>The Measurement Setup ID may be used to identify attributes of the sensing measurement instances</a:t>
            </a:r>
          </a:p>
          <a:p>
            <a:pPr>
              <a:buFont typeface="Arial" panose="020B0604020202020204" pitchFamily="34" charset="0"/>
              <a:buChar char="•"/>
            </a:pPr>
            <a:r>
              <a:rPr lang="en-US" b="0" dirty="0"/>
              <a:t>The Measurement Instance ID may be used to identify the sensing measurement instance that utilizes attributes of the same Measurement Setup ID</a:t>
            </a:r>
          </a:p>
          <a:p>
            <a:pPr>
              <a:buFont typeface="Arial" panose="020B0604020202020204" pitchFamily="34" charset="0"/>
              <a:buChar char="•"/>
            </a:pPr>
            <a:r>
              <a:rPr lang="en-US" b="0" dirty="0"/>
              <a:t>The Dialog Token field may contain both IDs</a:t>
            </a:r>
          </a:p>
        </p:txBody>
      </p:sp>
      <p:sp>
        <p:nvSpPr>
          <p:cNvPr id="4" name="Date Placeholder 3">
            <a:extLst>
              <a:ext uri="{FF2B5EF4-FFF2-40B4-BE49-F238E27FC236}">
                <a16:creationId xmlns:a16="http://schemas.microsoft.com/office/drawing/2014/main" id="{65D2183E-D91D-4705-A9FB-35458E506B1A}"/>
              </a:ext>
            </a:extLst>
          </p:cNvPr>
          <p:cNvSpPr>
            <a:spLocks noGrp="1"/>
          </p:cNvSpPr>
          <p:nvPr>
            <p:ph type="dt" idx="10"/>
          </p:nvPr>
        </p:nvSpPr>
        <p:spPr/>
        <p:txBody>
          <a:bodyPr/>
          <a:lstStyle/>
          <a:p>
            <a:r>
              <a:rPr lang="en-US"/>
              <a:t>May 2021</a:t>
            </a:r>
            <a:endParaRPr lang="en-GB" dirty="0"/>
          </a:p>
        </p:txBody>
      </p:sp>
      <p:sp>
        <p:nvSpPr>
          <p:cNvPr id="5" name="Footer Placeholder 4">
            <a:extLst>
              <a:ext uri="{FF2B5EF4-FFF2-40B4-BE49-F238E27FC236}">
                <a16:creationId xmlns:a16="http://schemas.microsoft.com/office/drawing/2014/main" id="{27E9860F-69AE-4468-AB4E-4ABD7A080C99}"/>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2CFB201A-62E9-40F9-AE41-3832338FEC18}"/>
              </a:ext>
            </a:extLst>
          </p:cNvPr>
          <p:cNvSpPr>
            <a:spLocks noGrp="1"/>
          </p:cNvSpPr>
          <p:nvPr>
            <p:ph type="sldNum" idx="12"/>
          </p:nvPr>
        </p:nvSpPr>
        <p:spPr/>
        <p:txBody>
          <a:bodyPr/>
          <a:lstStyle/>
          <a:p>
            <a:r>
              <a:rPr lang="en-GB"/>
              <a:t>Slide </a:t>
            </a:r>
            <a:fld id="{D09C756B-EB39-4236-ADBB-73052B179AE4}" type="slidenum">
              <a:rPr lang="en-GB" smtClean="0"/>
              <a:pPr/>
              <a:t>14</a:t>
            </a:fld>
            <a:endParaRPr lang="en-GB" dirty="0"/>
          </a:p>
        </p:txBody>
      </p:sp>
    </p:spTree>
    <p:extLst>
      <p:ext uri="{BB962C8B-B14F-4D97-AF65-F5344CB8AC3E}">
        <p14:creationId xmlns:p14="http://schemas.microsoft.com/office/powerpoint/2010/main" val="1532329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a:t>May 2021</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GB" dirty="0"/>
              <a:t>Solomon Trainin, Qualcomm</a:t>
            </a:r>
          </a:p>
        </p:txBody>
      </p:sp>
      <p:sp>
        <p:nvSpPr>
          <p:cNvPr id="6" name="Slide Number Placeholder 5"/>
          <p:cNvSpPr>
            <a:spLocks noGrp="1"/>
          </p:cNvSpPr>
          <p:nvPr>
            <p:ph type="sldNum" idx="12"/>
          </p:nvPr>
        </p:nvSpPr>
        <p:spPr>
          <a:xfrm>
            <a:off x="4344988" y="6475413"/>
            <a:ext cx="528637" cy="363537"/>
          </a:xfrm>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solidFill>
                  <a:srgbClr val="0E101A"/>
                </a:solidFill>
                <a:effectLst/>
              </a:rPr>
              <a:t>A proposal on how to identify the Sensing Session and the Sensing Measurement exchange  </a:t>
            </a:r>
            <a:endParaRPr lang="en-GB"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942D4-80CB-4363-89BB-ACDC93677E6D}"/>
              </a:ext>
            </a:extLst>
          </p:cNvPr>
          <p:cNvSpPr>
            <a:spLocks noGrp="1"/>
          </p:cNvSpPr>
          <p:nvPr>
            <p:ph type="title"/>
          </p:nvPr>
        </p:nvSpPr>
        <p:spPr>
          <a:xfrm>
            <a:off x="685800" y="681039"/>
            <a:ext cx="7770813" cy="463547"/>
          </a:xfrm>
        </p:spPr>
        <p:txBody>
          <a:bodyPr/>
          <a:lstStyle/>
          <a:p>
            <a:r>
              <a:rPr lang="en-US" dirty="0"/>
              <a:t>Observation of the coverage</a:t>
            </a:r>
          </a:p>
        </p:txBody>
      </p:sp>
      <p:sp>
        <p:nvSpPr>
          <p:cNvPr id="3" name="Content Placeholder 2">
            <a:extLst>
              <a:ext uri="{FF2B5EF4-FFF2-40B4-BE49-F238E27FC236}">
                <a16:creationId xmlns:a16="http://schemas.microsoft.com/office/drawing/2014/main" id="{2CB06B37-3F48-492C-B06B-8DFB965CFD45}"/>
              </a:ext>
            </a:extLst>
          </p:cNvPr>
          <p:cNvSpPr>
            <a:spLocks noGrp="1"/>
          </p:cNvSpPr>
          <p:nvPr>
            <p:ph idx="1"/>
          </p:nvPr>
        </p:nvSpPr>
        <p:spPr>
          <a:xfrm>
            <a:off x="381000" y="1219200"/>
            <a:ext cx="8534399" cy="5181599"/>
          </a:xfrm>
        </p:spPr>
        <p:txBody>
          <a:bodyPr/>
          <a:lstStyle/>
          <a:p>
            <a:pPr marL="457200" indent="-457200">
              <a:buClr>
                <a:schemeClr val="tx1"/>
              </a:buClr>
              <a:buFont typeface="+mj-lt"/>
              <a:buAutoNum type="arabicPeriod"/>
            </a:pPr>
            <a:r>
              <a:rPr lang="en-US" dirty="0">
                <a:solidFill>
                  <a:schemeClr val="tx1"/>
                </a:solidFill>
              </a:rPr>
              <a:t>A WLAN sensing measurement collects channel state information from 802.11 compatible PPDUs</a:t>
            </a:r>
          </a:p>
          <a:p>
            <a:pPr marL="457200" indent="-457200">
              <a:buClr>
                <a:schemeClr val="tx1"/>
              </a:buClr>
              <a:buFont typeface="+mj-lt"/>
              <a:buAutoNum type="arabicPeriod"/>
            </a:pPr>
            <a:r>
              <a:rPr lang="en-US" dirty="0">
                <a:ea typeface="Times New Roman" panose="02020603050405020304" pitchFamily="18" charset="0"/>
              </a:rPr>
              <a:t>O</a:t>
            </a:r>
            <a:r>
              <a:rPr lang="en-US" dirty="0">
                <a:effectLst/>
                <a:ea typeface="Times New Roman" panose="02020603050405020304" pitchFamily="18" charset="0"/>
              </a:rPr>
              <a:t>nly sensing receiver performs the CSI/sensing measurement</a:t>
            </a:r>
          </a:p>
          <a:p>
            <a:pPr marL="457200" indent="-457200">
              <a:buClr>
                <a:schemeClr val="tx1"/>
              </a:buClr>
              <a:buFont typeface="+mj-lt"/>
              <a:buAutoNum type="arabicPeriod"/>
            </a:pPr>
            <a:r>
              <a:rPr lang="en-US" dirty="0">
                <a:solidFill>
                  <a:schemeClr val="tx1"/>
                </a:solidFill>
              </a:rPr>
              <a:t>While in the coordinated measurement, the sensing measurement participants may be in the roles of sensing initiator, responder, transmitter, and receiver </a:t>
            </a:r>
          </a:p>
          <a:p>
            <a:pPr marL="457200" indent="-457200">
              <a:buClr>
                <a:schemeClr val="tx1"/>
              </a:buClr>
              <a:buFont typeface="+mj-lt"/>
              <a:buAutoNum type="arabicPeriod"/>
            </a:pPr>
            <a:r>
              <a:rPr lang="en-US" dirty="0">
                <a:solidFill>
                  <a:schemeClr val="tx1"/>
                </a:solidFill>
              </a:rPr>
              <a:t>One initiator may coordinate multiple responders</a:t>
            </a:r>
          </a:p>
          <a:p>
            <a:pPr marL="457200" indent="-457200">
              <a:buClr>
                <a:schemeClr val="tx1"/>
              </a:buClr>
              <a:buFont typeface="+mj-lt"/>
              <a:buAutoNum type="arabicPeriod"/>
            </a:pPr>
            <a:r>
              <a:rPr lang="en-US" dirty="0">
                <a:solidFill>
                  <a:schemeClr val="tx1"/>
                </a:solidFill>
              </a:rPr>
              <a:t>The measurement exchange is comprised of four phases</a:t>
            </a:r>
            <a:r>
              <a:rPr lang="en-US" altLang="zh-CN" sz="2400" kern="0" dirty="0">
                <a:solidFill>
                  <a:schemeClr val="tx1"/>
                </a:solidFill>
              </a:rPr>
              <a:t> setup phase, measurement phase, reporting phase, and termination phase</a:t>
            </a:r>
            <a:r>
              <a:rPr lang="en-US" dirty="0">
                <a:solidFill>
                  <a:schemeClr val="tx1"/>
                </a:solidFill>
              </a:rPr>
              <a:t> </a:t>
            </a:r>
          </a:p>
          <a:p>
            <a:pPr marL="514350" indent="-457200">
              <a:buClr>
                <a:schemeClr val="tx1"/>
              </a:buClr>
              <a:buFont typeface="+mj-lt"/>
              <a:buAutoNum type="arabicPeriod"/>
              <a:defRPr/>
            </a:pPr>
            <a:r>
              <a:rPr lang="en-US" altLang="zh-CN" kern="0" dirty="0">
                <a:solidFill>
                  <a:schemeClr val="tx1"/>
                </a:solidFill>
              </a:rPr>
              <a:t>Negotiation is used to exchange and agree on operational parameters  </a:t>
            </a:r>
          </a:p>
        </p:txBody>
      </p:sp>
      <p:sp>
        <p:nvSpPr>
          <p:cNvPr id="4" name="Date Placeholder 3">
            <a:extLst>
              <a:ext uri="{FF2B5EF4-FFF2-40B4-BE49-F238E27FC236}">
                <a16:creationId xmlns:a16="http://schemas.microsoft.com/office/drawing/2014/main" id="{4D3F79E3-D6CE-4E51-851E-3CFC9F0EA58E}"/>
              </a:ext>
            </a:extLst>
          </p:cNvPr>
          <p:cNvSpPr>
            <a:spLocks noGrp="1"/>
          </p:cNvSpPr>
          <p:nvPr>
            <p:ph type="dt" idx="10"/>
          </p:nvPr>
        </p:nvSpPr>
        <p:spPr/>
        <p:txBody>
          <a:bodyPr/>
          <a:lstStyle/>
          <a:p>
            <a:r>
              <a:rPr lang="en-US"/>
              <a:t>May 2021</a:t>
            </a:r>
            <a:endParaRPr lang="en-GB" dirty="0"/>
          </a:p>
        </p:txBody>
      </p:sp>
      <p:sp>
        <p:nvSpPr>
          <p:cNvPr id="5" name="Footer Placeholder 4">
            <a:extLst>
              <a:ext uri="{FF2B5EF4-FFF2-40B4-BE49-F238E27FC236}">
                <a16:creationId xmlns:a16="http://schemas.microsoft.com/office/drawing/2014/main" id="{50DD857A-576F-4AD6-85A3-0E7E37BE479E}"/>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89474405-077E-4121-8A79-AA238D724975}"/>
              </a:ext>
            </a:extLst>
          </p:cNvPr>
          <p:cNvSpPr>
            <a:spLocks noGrp="1"/>
          </p:cNvSpPr>
          <p:nvPr>
            <p:ph type="sldNum" idx="12"/>
          </p:nvPr>
        </p:nvSpPr>
        <p:spPr/>
        <p:txBody>
          <a:bodyPr/>
          <a:lstStyle/>
          <a:p>
            <a:r>
              <a:rPr lang="en-GB"/>
              <a:t>Slide </a:t>
            </a:r>
            <a:fld id="{D09C756B-EB39-4236-ADBB-73052B179AE4}" type="slidenum">
              <a:rPr lang="en-GB" smtClean="0"/>
              <a:pPr/>
              <a:t>3</a:t>
            </a:fld>
            <a:endParaRPr lang="en-GB" dirty="0"/>
          </a:p>
        </p:txBody>
      </p:sp>
    </p:spTree>
    <p:extLst>
      <p:ext uri="{BB962C8B-B14F-4D97-AF65-F5344CB8AC3E}">
        <p14:creationId xmlns:p14="http://schemas.microsoft.com/office/powerpoint/2010/main" val="2291287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942D4-80CB-4363-89BB-ACDC93677E6D}"/>
              </a:ext>
            </a:extLst>
          </p:cNvPr>
          <p:cNvSpPr>
            <a:spLocks noGrp="1"/>
          </p:cNvSpPr>
          <p:nvPr>
            <p:ph type="title"/>
          </p:nvPr>
        </p:nvSpPr>
        <p:spPr>
          <a:xfrm>
            <a:off x="680748" y="606425"/>
            <a:ext cx="7770813" cy="273050"/>
          </a:xfrm>
        </p:spPr>
        <p:txBody>
          <a:bodyPr/>
          <a:lstStyle/>
          <a:p>
            <a:r>
              <a:rPr lang="en-US" dirty="0"/>
              <a:t> </a:t>
            </a:r>
            <a:r>
              <a:rPr lang="en-US" sz="2800" dirty="0"/>
              <a:t>Sensing session</a:t>
            </a:r>
            <a:endParaRPr lang="en-US" dirty="0"/>
          </a:p>
        </p:txBody>
      </p:sp>
      <p:sp>
        <p:nvSpPr>
          <p:cNvPr id="3" name="Content Placeholder 2">
            <a:extLst>
              <a:ext uri="{FF2B5EF4-FFF2-40B4-BE49-F238E27FC236}">
                <a16:creationId xmlns:a16="http://schemas.microsoft.com/office/drawing/2014/main" id="{2CB06B37-3F48-492C-B06B-8DFB965CFD45}"/>
              </a:ext>
            </a:extLst>
          </p:cNvPr>
          <p:cNvSpPr>
            <a:spLocks noGrp="1"/>
          </p:cNvSpPr>
          <p:nvPr>
            <p:ph idx="1"/>
          </p:nvPr>
        </p:nvSpPr>
        <p:spPr>
          <a:xfrm>
            <a:off x="189706" y="990600"/>
            <a:ext cx="8839200" cy="5776913"/>
          </a:xfrm>
        </p:spPr>
        <p:txBody>
          <a:bodyPr/>
          <a:lstStyle/>
          <a:p>
            <a:pPr marL="457200" indent="-457200">
              <a:buFont typeface="+mj-lt"/>
              <a:buAutoNum type="arabicPeriod"/>
            </a:pPr>
            <a:r>
              <a:rPr lang="en-GB" sz="1700" dirty="0">
                <a:solidFill>
                  <a:schemeClr val="tx1"/>
                </a:solidFill>
                <a:ea typeface="Times New Roman" panose="02020603050405020304" pitchFamily="18" charset="0"/>
              </a:rPr>
              <a:t>In the setup phase of a sensing session, a sensing session is established, and operational parameters associated with the sensing session are determined and may be exchanged between STAs (Motion 15, 20/1851r4).</a:t>
            </a:r>
            <a:endParaRPr lang="en-US" sz="1700" dirty="0"/>
          </a:p>
          <a:p>
            <a:pPr marL="457200" indent="-457200">
              <a:buFont typeface="+mj-lt"/>
              <a:buAutoNum type="arabicPeriod"/>
            </a:pPr>
            <a:r>
              <a:rPr lang="en-US" sz="1700" dirty="0"/>
              <a:t>Keep the sensing session pairwise as in FTM/.11az</a:t>
            </a:r>
          </a:p>
          <a:p>
            <a:pPr marL="457200" indent="-457200">
              <a:buFont typeface="+mj-lt"/>
              <a:buAutoNum type="arabicPeriod"/>
            </a:pPr>
            <a:r>
              <a:rPr lang="en-US" sz="1700" dirty="0"/>
              <a:t>Why?</a:t>
            </a:r>
          </a:p>
          <a:p>
            <a:pPr marL="517525" lvl="1" indent="-287338">
              <a:buFont typeface="+mj-lt"/>
              <a:buAutoNum type="arabicPeriod"/>
            </a:pPr>
            <a:r>
              <a:rPr lang="en-US" sz="1700" dirty="0"/>
              <a:t>The sensing session is identified by pair of the MAC addresses and/or by the pair of AID and AID/UID</a:t>
            </a:r>
          </a:p>
          <a:p>
            <a:pPr marL="684213" lvl="2" indent="-222250">
              <a:buFont typeface="Arial" panose="020B0604020202020204" pitchFamily="34" charset="0"/>
              <a:buChar char="•"/>
            </a:pPr>
            <a:r>
              <a:rPr lang="en-US" sz="1700" dirty="0"/>
              <a:t>The .11az enables the unassociated STA to participate in the session with AP and it is identified by RSID. The ID of the unassociated STA is named UID in this presentation</a:t>
            </a:r>
          </a:p>
          <a:p>
            <a:pPr marL="517525" lvl="1" indent="-287338">
              <a:buFont typeface="+mj-lt"/>
              <a:buAutoNum type="arabicPeriod"/>
            </a:pPr>
            <a:r>
              <a:rPr lang="en-US" sz="1700" dirty="0">
                <a:solidFill>
                  <a:srgbClr val="0E101A"/>
                </a:solidFill>
                <a:effectLst/>
              </a:rPr>
              <a:t>One entity identified by an individual MAC address or associated AID may have a sensing session with more than one other entity identified by the individual MAC address or associated AID/UID</a:t>
            </a:r>
            <a:endParaRPr lang="en-US" sz="1700" dirty="0"/>
          </a:p>
          <a:p>
            <a:pPr marL="517525" lvl="1" indent="-287338">
              <a:buFont typeface="+mj-lt"/>
              <a:buAutoNum type="arabicPeriod"/>
            </a:pPr>
            <a:r>
              <a:rPr lang="en-US" sz="1700" dirty="0"/>
              <a:t>Add/terminate responders one by one</a:t>
            </a:r>
          </a:p>
          <a:p>
            <a:pPr marL="517525" lvl="1" indent="-287338">
              <a:buFont typeface="+mj-lt"/>
              <a:buAutoNum type="arabicPeriod"/>
            </a:pPr>
            <a:r>
              <a:rPr lang="en-US" sz="1700" dirty="0"/>
              <a:t>Enable pairwise (re)negotiation of the sensing measurement parameters </a:t>
            </a:r>
          </a:p>
          <a:p>
            <a:pPr marL="517525" lvl="1" indent="-287338">
              <a:spcBef>
                <a:spcPts val="0"/>
              </a:spcBef>
              <a:spcAft>
                <a:spcPts val="0"/>
              </a:spcAft>
              <a:buFont typeface="+mj-lt"/>
              <a:buAutoNum type="arabicPeriod"/>
            </a:pPr>
            <a:r>
              <a:rPr lang="en-US" sz="1700" dirty="0"/>
              <a:t>Use Association/Authentication and Pre-association security negotiation (PASN) to assert the AID/UID. AID/UID identifies the STA when a single frame addresses multiple STAs.</a:t>
            </a:r>
          </a:p>
          <a:p>
            <a:pPr marL="517525" lvl="1" indent="-287338">
              <a:spcBef>
                <a:spcPts val="0"/>
              </a:spcBef>
              <a:spcAft>
                <a:spcPts val="0"/>
              </a:spcAft>
              <a:buFont typeface="+mj-lt"/>
              <a:buAutoNum type="arabicPeriod"/>
            </a:pPr>
            <a:r>
              <a:rPr lang="en-US" sz="1700" dirty="0"/>
              <a:t>Provide pairwise keys for MAC and PHY secure protection</a:t>
            </a:r>
          </a:p>
          <a:p>
            <a:pPr marL="517525" lvl="1" indent="-287338">
              <a:spcBef>
                <a:spcPts val="0"/>
              </a:spcBef>
              <a:spcAft>
                <a:spcPts val="0"/>
              </a:spcAft>
              <a:buFont typeface="+mj-lt"/>
              <a:buAutoNum type="arabicPeriod"/>
            </a:pPr>
            <a:r>
              <a:rPr lang="en-US" sz="1700" dirty="0"/>
              <a:t>Reuse existing solution of .11az</a:t>
            </a:r>
          </a:p>
          <a:p>
            <a:pPr marL="857250" lvl="1" indent="-457200">
              <a:buFont typeface="+mj-lt"/>
              <a:buAutoNum type="arabicPeriod"/>
            </a:pPr>
            <a:endParaRPr lang="en-US" dirty="0"/>
          </a:p>
        </p:txBody>
      </p:sp>
      <p:sp>
        <p:nvSpPr>
          <p:cNvPr id="4" name="Date Placeholder 3">
            <a:extLst>
              <a:ext uri="{FF2B5EF4-FFF2-40B4-BE49-F238E27FC236}">
                <a16:creationId xmlns:a16="http://schemas.microsoft.com/office/drawing/2014/main" id="{4D3F79E3-D6CE-4E51-851E-3CFC9F0EA58E}"/>
              </a:ext>
            </a:extLst>
          </p:cNvPr>
          <p:cNvSpPr>
            <a:spLocks noGrp="1"/>
          </p:cNvSpPr>
          <p:nvPr>
            <p:ph type="dt" idx="10"/>
          </p:nvPr>
        </p:nvSpPr>
        <p:spPr/>
        <p:txBody>
          <a:bodyPr/>
          <a:lstStyle/>
          <a:p>
            <a:r>
              <a:rPr lang="en-US"/>
              <a:t>May 2021</a:t>
            </a:r>
            <a:endParaRPr lang="en-GB" dirty="0"/>
          </a:p>
        </p:txBody>
      </p:sp>
      <p:sp>
        <p:nvSpPr>
          <p:cNvPr id="5" name="Footer Placeholder 4">
            <a:extLst>
              <a:ext uri="{FF2B5EF4-FFF2-40B4-BE49-F238E27FC236}">
                <a16:creationId xmlns:a16="http://schemas.microsoft.com/office/drawing/2014/main" id="{50DD857A-576F-4AD6-85A3-0E7E37BE479E}"/>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89474405-077E-4121-8A79-AA238D724975}"/>
              </a:ext>
            </a:extLst>
          </p:cNvPr>
          <p:cNvSpPr>
            <a:spLocks noGrp="1"/>
          </p:cNvSpPr>
          <p:nvPr>
            <p:ph type="sldNum" idx="12"/>
          </p:nvPr>
        </p:nvSpPr>
        <p:spPr/>
        <p:txBody>
          <a:bodyPr/>
          <a:lstStyle/>
          <a:p>
            <a:r>
              <a:rPr lang="en-GB"/>
              <a:t>Slide </a:t>
            </a:r>
            <a:fld id="{D09C756B-EB39-4236-ADBB-73052B179AE4}" type="slidenum">
              <a:rPr lang="en-GB" smtClean="0"/>
              <a:pPr/>
              <a:t>4</a:t>
            </a:fld>
            <a:endParaRPr lang="en-GB" dirty="0"/>
          </a:p>
        </p:txBody>
      </p:sp>
    </p:spTree>
    <p:extLst>
      <p:ext uri="{BB962C8B-B14F-4D97-AF65-F5344CB8AC3E}">
        <p14:creationId xmlns:p14="http://schemas.microsoft.com/office/powerpoint/2010/main" val="1439825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A1F7B-20F2-4799-AF39-8B8C8F23D893}"/>
              </a:ext>
            </a:extLst>
          </p:cNvPr>
          <p:cNvSpPr>
            <a:spLocks noGrp="1"/>
          </p:cNvSpPr>
          <p:nvPr>
            <p:ph type="title"/>
          </p:nvPr>
        </p:nvSpPr>
        <p:spPr/>
        <p:txBody>
          <a:bodyPr/>
          <a:lstStyle/>
          <a:p>
            <a:r>
              <a:rPr lang="en-US" dirty="0"/>
              <a:t>Sensing session identification</a:t>
            </a:r>
          </a:p>
        </p:txBody>
      </p:sp>
      <p:sp>
        <p:nvSpPr>
          <p:cNvPr id="3" name="Date Placeholder 2">
            <a:extLst>
              <a:ext uri="{FF2B5EF4-FFF2-40B4-BE49-F238E27FC236}">
                <a16:creationId xmlns:a16="http://schemas.microsoft.com/office/drawing/2014/main" id="{FC5D179E-9299-4F4C-8F76-5D99FCF78B3E}"/>
              </a:ext>
            </a:extLst>
          </p:cNvPr>
          <p:cNvSpPr>
            <a:spLocks noGrp="1"/>
          </p:cNvSpPr>
          <p:nvPr>
            <p:ph type="dt" idx="10"/>
          </p:nvPr>
        </p:nvSpPr>
        <p:spPr/>
        <p:txBody>
          <a:bodyPr/>
          <a:lstStyle/>
          <a:p>
            <a:r>
              <a:rPr lang="en-US"/>
              <a:t>May 2021</a:t>
            </a:r>
            <a:endParaRPr lang="en-GB" dirty="0"/>
          </a:p>
        </p:txBody>
      </p:sp>
      <p:sp>
        <p:nvSpPr>
          <p:cNvPr id="4" name="Footer Placeholder 3">
            <a:extLst>
              <a:ext uri="{FF2B5EF4-FFF2-40B4-BE49-F238E27FC236}">
                <a16:creationId xmlns:a16="http://schemas.microsoft.com/office/drawing/2014/main" id="{D627219B-3883-4883-9007-04C8411746BB}"/>
              </a:ext>
            </a:extLst>
          </p:cNvPr>
          <p:cNvSpPr>
            <a:spLocks noGrp="1"/>
          </p:cNvSpPr>
          <p:nvPr>
            <p:ph type="ftr" idx="11"/>
          </p:nvPr>
        </p:nvSpPr>
        <p:spPr/>
        <p:txBody>
          <a:bodyPr/>
          <a:lstStyle/>
          <a:p>
            <a:r>
              <a:rPr lang="en-GB"/>
              <a:t>Solomon Trainin, Qualcomm</a:t>
            </a:r>
            <a:endParaRPr lang="en-GB" dirty="0"/>
          </a:p>
        </p:txBody>
      </p:sp>
      <p:sp>
        <p:nvSpPr>
          <p:cNvPr id="5" name="Slide Number Placeholder 4">
            <a:extLst>
              <a:ext uri="{FF2B5EF4-FFF2-40B4-BE49-F238E27FC236}">
                <a16:creationId xmlns:a16="http://schemas.microsoft.com/office/drawing/2014/main" id="{C8AFC637-8E9D-46EA-9858-B36042799F0B}"/>
              </a:ext>
            </a:extLst>
          </p:cNvPr>
          <p:cNvSpPr>
            <a:spLocks noGrp="1"/>
          </p:cNvSpPr>
          <p:nvPr>
            <p:ph type="sldNum" idx="12"/>
          </p:nvPr>
        </p:nvSpPr>
        <p:spPr/>
        <p:txBody>
          <a:bodyPr/>
          <a:lstStyle/>
          <a:p>
            <a:r>
              <a:rPr lang="en-GB"/>
              <a:t>Slide </a:t>
            </a:r>
            <a:fld id="{06B781AF-4CCF-49B0-A572-DE54FBE5D942}" type="slidenum">
              <a:rPr lang="en-GB" smtClean="0"/>
              <a:pPr/>
              <a:t>5</a:t>
            </a:fld>
            <a:endParaRPr lang="en-GB" dirty="0"/>
          </a:p>
        </p:txBody>
      </p:sp>
      <p:sp>
        <p:nvSpPr>
          <p:cNvPr id="6" name="TextBox 5">
            <a:extLst>
              <a:ext uri="{FF2B5EF4-FFF2-40B4-BE49-F238E27FC236}">
                <a16:creationId xmlns:a16="http://schemas.microsoft.com/office/drawing/2014/main" id="{44C04A0A-8075-4520-B5A0-87A58C754FCA}"/>
              </a:ext>
            </a:extLst>
          </p:cNvPr>
          <p:cNvSpPr txBox="1"/>
          <p:nvPr/>
        </p:nvSpPr>
        <p:spPr>
          <a:xfrm>
            <a:off x="533399" y="2286000"/>
            <a:ext cx="8382001" cy="830997"/>
          </a:xfrm>
          <a:prstGeom prst="rect">
            <a:avLst/>
          </a:prstGeom>
          <a:noFill/>
        </p:spPr>
        <p:txBody>
          <a:bodyPr wrap="square" rtlCol="0">
            <a:spAutoFit/>
          </a:bodyPr>
          <a:lstStyle/>
          <a:p>
            <a:pPr>
              <a:spcBef>
                <a:spcPts val="0"/>
              </a:spcBef>
              <a:spcAft>
                <a:spcPts val="0"/>
              </a:spcAft>
            </a:pPr>
            <a:r>
              <a:rPr lang="en-US" dirty="0">
                <a:solidFill>
                  <a:srgbClr val="0E101A"/>
                </a:solidFill>
                <a:effectLst/>
              </a:rPr>
              <a:t>The Sensing Session is pairwise and is identified by MAC addresses and/or associated AID/UID </a:t>
            </a:r>
          </a:p>
        </p:txBody>
      </p:sp>
    </p:spTree>
    <p:extLst>
      <p:ext uri="{BB962C8B-B14F-4D97-AF65-F5344CB8AC3E}">
        <p14:creationId xmlns:p14="http://schemas.microsoft.com/office/powerpoint/2010/main" val="1445866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2C149-527F-4FE3-B70F-B8C4B33FE209}"/>
              </a:ext>
            </a:extLst>
          </p:cNvPr>
          <p:cNvSpPr>
            <a:spLocks noGrp="1"/>
          </p:cNvSpPr>
          <p:nvPr>
            <p:ph type="title"/>
          </p:nvPr>
        </p:nvSpPr>
        <p:spPr>
          <a:xfrm>
            <a:off x="696912" y="618143"/>
            <a:ext cx="7770813" cy="382538"/>
          </a:xfrm>
        </p:spPr>
        <p:txBody>
          <a:bodyPr/>
          <a:lstStyle/>
          <a:p>
            <a:r>
              <a:rPr lang="en-US" dirty="0"/>
              <a:t>Sensing measurement exchange</a:t>
            </a:r>
          </a:p>
        </p:txBody>
      </p:sp>
      <p:sp>
        <p:nvSpPr>
          <p:cNvPr id="3" name="Date Placeholder 2">
            <a:extLst>
              <a:ext uri="{FF2B5EF4-FFF2-40B4-BE49-F238E27FC236}">
                <a16:creationId xmlns:a16="http://schemas.microsoft.com/office/drawing/2014/main" id="{D4D83535-0BF5-4004-8F39-98A3CC64A4C7}"/>
              </a:ext>
            </a:extLst>
          </p:cNvPr>
          <p:cNvSpPr>
            <a:spLocks noGrp="1"/>
          </p:cNvSpPr>
          <p:nvPr>
            <p:ph type="dt" idx="10"/>
          </p:nvPr>
        </p:nvSpPr>
        <p:spPr/>
        <p:txBody>
          <a:bodyPr/>
          <a:lstStyle/>
          <a:p>
            <a:r>
              <a:rPr lang="en-US"/>
              <a:t>May 2021</a:t>
            </a:r>
            <a:endParaRPr lang="en-GB" dirty="0"/>
          </a:p>
        </p:txBody>
      </p:sp>
      <p:sp>
        <p:nvSpPr>
          <p:cNvPr id="4" name="Footer Placeholder 3">
            <a:extLst>
              <a:ext uri="{FF2B5EF4-FFF2-40B4-BE49-F238E27FC236}">
                <a16:creationId xmlns:a16="http://schemas.microsoft.com/office/drawing/2014/main" id="{5015501E-75D2-4FFC-A78F-E6547327848C}"/>
              </a:ext>
            </a:extLst>
          </p:cNvPr>
          <p:cNvSpPr>
            <a:spLocks noGrp="1"/>
          </p:cNvSpPr>
          <p:nvPr>
            <p:ph type="ftr" idx="11"/>
          </p:nvPr>
        </p:nvSpPr>
        <p:spPr/>
        <p:txBody>
          <a:bodyPr/>
          <a:lstStyle/>
          <a:p>
            <a:r>
              <a:rPr lang="en-GB"/>
              <a:t>Solomon Trainin, Qualcomm</a:t>
            </a:r>
            <a:endParaRPr lang="en-GB" dirty="0"/>
          </a:p>
        </p:txBody>
      </p:sp>
      <p:sp>
        <p:nvSpPr>
          <p:cNvPr id="5" name="Slide Number Placeholder 4">
            <a:extLst>
              <a:ext uri="{FF2B5EF4-FFF2-40B4-BE49-F238E27FC236}">
                <a16:creationId xmlns:a16="http://schemas.microsoft.com/office/drawing/2014/main" id="{EA3D5042-F73D-4FD2-82EB-A8B94445D2C2}"/>
              </a:ext>
            </a:extLst>
          </p:cNvPr>
          <p:cNvSpPr>
            <a:spLocks noGrp="1"/>
          </p:cNvSpPr>
          <p:nvPr>
            <p:ph type="sldNum" idx="12"/>
          </p:nvPr>
        </p:nvSpPr>
        <p:spPr/>
        <p:txBody>
          <a:bodyPr/>
          <a:lstStyle/>
          <a:p>
            <a:r>
              <a:rPr lang="en-GB"/>
              <a:t>Slide </a:t>
            </a:r>
            <a:fld id="{06B781AF-4CCF-49B0-A572-DE54FBE5D942}" type="slidenum">
              <a:rPr lang="en-GB" smtClean="0"/>
              <a:pPr/>
              <a:t>6</a:t>
            </a:fld>
            <a:endParaRPr lang="en-GB" dirty="0"/>
          </a:p>
        </p:txBody>
      </p:sp>
      <p:sp>
        <p:nvSpPr>
          <p:cNvPr id="6" name="TextBox 5">
            <a:extLst>
              <a:ext uri="{FF2B5EF4-FFF2-40B4-BE49-F238E27FC236}">
                <a16:creationId xmlns:a16="http://schemas.microsoft.com/office/drawing/2014/main" id="{5662ED73-FFF0-440E-AF2F-E98169E4ACA1}"/>
              </a:ext>
            </a:extLst>
          </p:cNvPr>
          <p:cNvSpPr txBox="1"/>
          <p:nvPr/>
        </p:nvSpPr>
        <p:spPr>
          <a:xfrm>
            <a:off x="494506" y="1181656"/>
            <a:ext cx="8229600" cy="4339650"/>
          </a:xfrm>
          <a:prstGeom prst="rect">
            <a:avLst/>
          </a:prstGeom>
          <a:noFill/>
        </p:spPr>
        <p:txBody>
          <a:bodyPr wrap="square" rtlCol="0">
            <a:spAutoFit/>
          </a:bodyPr>
          <a:lstStyle/>
          <a:p>
            <a:pPr marL="342900" indent="-342900">
              <a:buFont typeface="Arial" panose="020B0604020202020204" pitchFamily="34" charset="0"/>
              <a:buChar char="•"/>
            </a:pPr>
            <a:r>
              <a:rPr lang="en-US" sz="2200" dirty="0">
                <a:solidFill>
                  <a:schemeClr val="tx1"/>
                </a:solidFill>
              </a:rPr>
              <a:t>The measurement exchange may involve many phases. For example, all or part of the following phases may happen in the measurement exchange</a:t>
            </a:r>
          </a:p>
          <a:p>
            <a:pPr marL="800100" lvl="2" indent="0"/>
            <a:r>
              <a:rPr lang="en-GB" b="1" dirty="0">
                <a:solidFill>
                  <a:schemeClr val="tx1"/>
                </a:solidFill>
                <a:latin typeface="Times New Roman" panose="02020603050405020304" pitchFamily="18" charset="0"/>
                <a:ea typeface="Times New Roman" panose="02020603050405020304" pitchFamily="18" charset="0"/>
              </a:rPr>
              <a:t>The 11bf amendment shall define an optional negotiation process in the sensing setup phase for a sensing initiator and sensing responder(s) to exchange and agree on operational parameters associated with a sensing session (Motion 17, 20/0370r1).</a:t>
            </a:r>
          </a:p>
          <a:p>
            <a:pPr marL="687388" lvl="1" indent="-287338">
              <a:buFont typeface="Symbol" panose="05050102010706020507" pitchFamily="18" charset="2"/>
              <a:buChar char=""/>
            </a:pPr>
            <a:endParaRPr lang="en-US" sz="2200" dirty="0">
              <a:solidFill>
                <a:schemeClr val="tx1"/>
              </a:solidFill>
            </a:endParaRPr>
          </a:p>
          <a:p>
            <a:pPr marL="687388" lvl="1" indent="-287338">
              <a:buFont typeface="Symbol" panose="05050102010706020507" pitchFamily="18" charset="2"/>
              <a:buChar char=""/>
            </a:pPr>
            <a:r>
              <a:rPr lang="en-US" sz="2200" dirty="0">
                <a:solidFill>
                  <a:schemeClr val="tx1"/>
                </a:solidFill>
              </a:rPr>
              <a:t>The optional negotiation process is named as the Measurement setup in this presentation </a:t>
            </a:r>
          </a:p>
          <a:p>
            <a:pPr indent="-342900"/>
            <a:endParaRPr lang="en-US" dirty="0">
              <a:solidFill>
                <a:schemeClr val="tx1"/>
              </a:solidFill>
            </a:endParaRPr>
          </a:p>
        </p:txBody>
      </p:sp>
    </p:spTree>
    <p:extLst>
      <p:ext uri="{BB962C8B-B14F-4D97-AF65-F5344CB8AC3E}">
        <p14:creationId xmlns:p14="http://schemas.microsoft.com/office/powerpoint/2010/main" val="3726134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2C149-527F-4FE3-B70F-B8C4B33FE209}"/>
              </a:ext>
            </a:extLst>
          </p:cNvPr>
          <p:cNvSpPr>
            <a:spLocks noGrp="1"/>
          </p:cNvSpPr>
          <p:nvPr>
            <p:ph type="title"/>
          </p:nvPr>
        </p:nvSpPr>
        <p:spPr>
          <a:xfrm>
            <a:off x="669405" y="841484"/>
            <a:ext cx="7770813" cy="536574"/>
          </a:xfrm>
        </p:spPr>
        <p:txBody>
          <a:bodyPr/>
          <a:lstStyle/>
          <a:p>
            <a:r>
              <a:rPr lang="en-US" dirty="0"/>
              <a:t>Sensing measurement exchange (cont. 1)</a:t>
            </a:r>
          </a:p>
        </p:txBody>
      </p:sp>
      <p:sp>
        <p:nvSpPr>
          <p:cNvPr id="3" name="Date Placeholder 2">
            <a:extLst>
              <a:ext uri="{FF2B5EF4-FFF2-40B4-BE49-F238E27FC236}">
                <a16:creationId xmlns:a16="http://schemas.microsoft.com/office/drawing/2014/main" id="{D4D83535-0BF5-4004-8F39-98A3CC64A4C7}"/>
              </a:ext>
            </a:extLst>
          </p:cNvPr>
          <p:cNvSpPr>
            <a:spLocks noGrp="1"/>
          </p:cNvSpPr>
          <p:nvPr>
            <p:ph type="dt" idx="10"/>
          </p:nvPr>
        </p:nvSpPr>
        <p:spPr/>
        <p:txBody>
          <a:bodyPr/>
          <a:lstStyle/>
          <a:p>
            <a:r>
              <a:rPr lang="en-US"/>
              <a:t>May 2021</a:t>
            </a:r>
            <a:endParaRPr lang="en-GB" dirty="0"/>
          </a:p>
        </p:txBody>
      </p:sp>
      <p:sp>
        <p:nvSpPr>
          <p:cNvPr id="4" name="Footer Placeholder 3">
            <a:extLst>
              <a:ext uri="{FF2B5EF4-FFF2-40B4-BE49-F238E27FC236}">
                <a16:creationId xmlns:a16="http://schemas.microsoft.com/office/drawing/2014/main" id="{5015501E-75D2-4FFC-A78F-E6547327848C}"/>
              </a:ext>
            </a:extLst>
          </p:cNvPr>
          <p:cNvSpPr>
            <a:spLocks noGrp="1"/>
          </p:cNvSpPr>
          <p:nvPr>
            <p:ph type="ftr" idx="11"/>
          </p:nvPr>
        </p:nvSpPr>
        <p:spPr/>
        <p:txBody>
          <a:bodyPr/>
          <a:lstStyle/>
          <a:p>
            <a:r>
              <a:rPr lang="en-GB"/>
              <a:t>Solomon Trainin, Qualcomm</a:t>
            </a:r>
            <a:endParaRPr lang="en-GB" dirty="0"/>
          </a:p>
        </p:txBody>
      </p:sp>
      <p:sp>
        <p:nvSpPr>
          <p:cNvPr id="5" name="Slide Number Placeholder 4">
            <a:extLst>
              <a:ext uri="{FF2B5EF4-FFF2-40B4-BE49-F238E27FC236}">
                <a16:creationId xmlns:a16="http://schemas.microsoft.com/office/drawing/2014/main" id="{EA3D5042-F73D-4FD2-82EB-A8B94445D2C2}"/>
              </a:ext>
            </a:extLst>
          </p:cNvPr>
          <p:cNvSpPr>
            <a:spLocks noGrp="1"/>
          </p:cNvSpPr>
          <p:nvPr>
            <p:ph type="sldNum" idx="12"/>
          </p:nvPr>
        </p:nvSpPr>
        <p:spPr/>
        <p:txBody>
          <a:bodyPr/>
          <a:lstStyle/>
          <a:p>
            <a:r>
              <a:rPr lang="en-GB"/>
              <a:t>Slide </a:t>
            </a:r>
            <a:fld id="{06B781AF-4CCF-49B0-A572-DE54FBE5D942}" type="slidenum">
              <a:rPr lang="en-GB" smtClean="0"/>
              <a:pPr/>
              <a:t>7</a:t>
            </a:fld>
            <a:endParaRPr lang="en-GB" dirty="0"/>
          </a:p>
        </p:txBody>
      </p:sp>
      <p:sp>
        <p:nvSpPr>
          <p:cNvPr id="6" name="TextBox 5">
            <a:extLst>
              <a:ext uri="{FF2B5EF4-FFF2-40B4-BE49-F238E27FC236}">
                <a16:creationId xmlns:a16="http://schemas.microsoft.com/office/drawing/2014/main" id="{5662ED73-FFF0-440E-AF2F-E98169E4ACA1}"/>
              </a:ext>
            </a:extLst>
          </p:cNvPr>
          <p:cNvSpPr txBox="1"/>
          <p:nvPr/>
        </p:nvSpPr>
        <p:spPr>
          <a:xfrm>
            <a:off x="381000" y="1613118"/>
            <a:ext cx="8382000" cy="3631763"/>
          </a:xfrm>
          <a:prstGeom prst="rect">
            <a:avLst/>
          </a:prstGeom>
          <a:noFill/>
        </p:spPr>
        <p:txBody>
          <a:bodyPr wrap="square" rtlCol="0">
            <a:spAutoFit/>
          </a:bodyPr>
          <a:lstStyle/>
          <a:p>
            <a:pPr marL="400050" lvl="1" indent="0"/>
            <a:r>
              <a:rPr lang="en-GB" sz="2200" b="1" dirty="0">
                <a:solidFill>
                  <a:schemeClr val="tx1"/>
                </a:solidFill>
              </a:rPr>
              <a:t>In the measurement phase of a sensing session, sensing measurements are performed (Motion 15, 20/1851r4).</a:t>
            </a:r>
          </a:p>
          <a:p>
            <a:pPr marL="400050" lvl="1" indent="0"/>
            <a:endParaRPr lang="en-US" sz="2200" b="1" dirty="0">
              <a:solidFill>
                <a:schemeClr val="tx1"/>
              </a:solidFill>
            </a:endParaRPr>
          </a:p>
          <a:p>
            <a:pPr marL="400050" lvl="1" indent="0"/>
            <a:r>
              <a:rPr lang="en-GB" sz="2200" b="1" dirty="0">
                <a:solidFill>
                  <a:schemeClr val="tx1"/>
                </a:solidFill>
              </a:rPr>
              <a:t>In the reporting phase of a sensing session, sensing measurement results are reported (Motion 15, 20/1851r4).</a:t>
            </a:r>
            <a:endParaRPr lang="en-US" sz="2200" b="1" dirty="0">
              <a:solidFill>
                <a:schemeClr val="tx1"/>
              </a:solidFill>
            </a:endParaRPr>
          </a:p>
          <a:p>
            <a:pPr marL="400050" lvl="1" indent="0"/>
            <a:endParaRPr lang="en-US" sz="2000" b="1" dirty="0">
              <a:solidFill>
                <a:schemeClr val="tx1"/>
              </a:solidFill>
            </a:endParaRPr>
          </a:p>
          <a:p>
            <a:pPr marL="687388" lvl="1" indent="-287338">
              <a:buFont typeface="Symbol" panose="05050102010706020507" pitchFamily="18" charset="2"/>
              <a:buChar char=""/>
            </a:pPr>
            <a:r>
              <a:rPr lang="en-US" sz="2000" dirty="0">
                <a:solidFill>
                  <a:schemeClr val="tx1"/>
                </a:solidFill>
              </a:rPr>
              <a:t>A Measurement instance may have one or part of the following: </a:t>
            </a:r>
          </a:p>
          <a:p>
            <a:pPr marL="1087438" lvl="2" indent="-287338">
              <a:buFont typeface="Symbol" panose="05050102010706020507" pitchFamily="18" charset="2"/>
              <a:buChar char=""/>
            </a:pPr>
            <a:r>
              <a:rPr lang="en-US" sz="2000" dirty="0">
                <a:solidFill>
                  <a:schemeClr val="tx1"/>
                </a:solidFill>
              </a:rPr>
              <a:t>Polling addressed to multiple stations in one message</a:t>
            </a:r>
          </a:p>
          <a:p>
            <a:pPr marL="1087438" lvl="2" indent="-287338">
              <a:buFont typeface="Symbol" panose="05050102010706020507" pitchFamily="18" charset="2"/>
              <a:buChar char=""/>
            </a:pPr>
            <a:r>
              <a:rPr lang="en-US" sz="2000" dirty="0">
                <a:solidFill>
                  <a:schemeClr val="tx1"/>
                </a:solidFill>
              </a:rPr>
              <a:t>Triggering or Announcement addressed to multiple stations in one message</a:t>
            </a:r>
          </a:p>
          <a:p>
            <a:pPr marL="1087438" lvl="2" indent="-287338">
              <a:buFont typeface="Symbol" panose="05050102010706020507" pitchFamily="18" charset="2"/>
              <a:buChar char=""/>
            </a:pPr>
            <a:r>
              <a:rPr lang="en-US" sz="2000" dirty="0">
                <a:solidFill>
                  <a:schemeClr val="tx1"/>
                </a:solidFill>
              </a:rPr>
              <a:t>Individual reporting</a:t>
            </a:r>
          </a:p>
        </p:txBody>
      </p:sp>
    </p:spTree>
    <p:extLst>
      <p:ext uri="{BB962C8B-B14F-4D97-AF65-F5344CB8AC3E}">
        <p14:creationId xmlns:p14="http://schemas.microsoft.com/office/powerpoint/2010/main" val="4086437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2C149-527F-4FE3-B70F-B8C4B33FE209}"/>
              </a:ext>
            </a:extLst>
          </p:cNvPr>
          <p:cNvSpPr>
            <a:spLocks noGrp="1"/>
          </p:cNvSpPr>
          <p:nvPr>
            <p:ph type="title"/>
          </p:nvPr>
        </p:nvSpPr>
        <p:spPr>
          <a:xfrm>
            <a:off x="685800" y="869950"/>
            <a:ext cx="7770813" cy="501650"/>
          </a:xfrm>
        </p:spPr>
        <p:txBody>
          <a:bodyPr/>
          <a:lstStyle/>
          <a:p>
            <a:r>
              <a:rPr lang="en-US" dirty="0"/>
              <a:t>Sensing measurement exchange (cont. 2)</a:t>
            </a:r>
          </a:p>
        </p:txBody>
      </p:sp>
      <p:sp>
        <p:nvSpPr>
          <p:cNvPr id="3" name="Date Placeholder 2">
            <a:extLst>
              <a:ext uri="{FF2B5EF4-FFF2-40B4-BE49-F238E27FC236}">
                <a16:creationId xmlns:a16="http://schemas.microsoft.com/office/drawing/2014/main" id="{D4D83535-0BF5-4004-8F39-98A3CC64A4C7}"/>
              </a:ext>
            </a:extLst>
          </p:cNvPr>
          <p:cNvSpPr>
            <a:spLocks noGrp="1"/>
          </p:cNvSpPr>
          <p:nvPr>
            <p:ph type="dt" idx="10"/>
          </p:nvPr>
        </p:nvSpPr>
        <p:spPr/>
        <p:txBody>
          <a:bodyPr/>
          <a:lstStyle/>
          <a:p>
            <a:r>
              <a:rPr lang="en-US"/>
              <a:t>May 2021</a:t>
            </a:r>
            <a:endParaRPr lang="en-GB" dirty="0"/>
          </a:p>
        </p:txBody>
      </p:sp>
      <p:sp>
        <p:nvSpPr>
          <p:cNvPr id="4" name="Footer Placeholder 3">
            <a:extLst>
              <a:ext uri="{FF2B5EF4-FFF2-40B4-BE49-F238E27FC236}">
                <a16:creationId xmlns:a16="http://schemas.microsoft.com/office/drawing/2014/main" id="{5015501E-75D2-4FFC-A78F-E6547327848C}"/>
              </a:ext>
            </a:extLst>
          </p:cNvPr>
          <p:cNvSpPr>
            <a:spLocks noGrp="1"/>
          </p:cNvSpPr>
          <p:nvPr>
            <p:ph type="ftr" idx="11"/>
          </p:nvPr>
        </p:nvSpPr>
        <p:spPr/>
        <p:txBody>
          <a:bodyPr/>
          <a:lstStyle/>
          <a:p>
            <a:r>
              <a:rPr lang="en-GB"/>
              <a:t>Solomon Trainin, Qualcomm</a:t>
            </a:r>
            <a:endParaRPr lang="en-GB" dirty="0"/>
          </a:p>
        </p:txBody>
      </p:sp>
      <p:sp>
        <p:nvSpPr>
          <p:cNvPr id="5" name="Slide Number Placeholder 4">
            <a:extLst>
              <a:ext uri="{FF2B5EF4-FFF2-40B4-BE49-F238E27FC236}">
                <a16:creationId xmlns:a16="http://schemas.microsoft.com/office/drawing/2014/main" id="{EA3D5042-F73D-4FD2-82EB-A8B94445D2C2}"/>
              </a:ext>
            </a:extLst>
          </p:cNvPr>
          <p:cNvSpPr>
            <a:spLocks noGrp="1"/>
          </p:cNvSpPr>
          <p:nvPr>
            <p:ph type="sldNum" idx="12"/>
          </p:nvPr>
        </p:nvSpPr>
        <p:spPr/>
        <p:txBody>
          <a:bodyPr/>
          <a:lstStyle/>
          <a:p>
            <a:r>
              <a:rPr lang="en-GB"/>
              <a:t>Slide </a:t>
            </a:r>
            <a:fld id="{06B781AF-4CCF-49B0-A572-DE54FBE5D942}" type="slidenum">
              <a:rPr lang="en-GB" smtClean="0"/>
              <a:pPr/>
              <a:t>8</a:t>
            </a:fld>
            <a:endParaRPr lang="en-GB" dirty="0"/>
          </a:p>
        </p:txBody>
      </p:sp>
      <p:sp>
        <p:nvSpPr>
          <p:cNvPr id="6" name="TextBox 5">
            <a:extLst>
              <a:ext uri="{FF2B5EF4-FFF2-40B4-BE49-F238E27FC236}">
                <a16:creationId xmlns:a16="http://schemas.microsoft.com/office/drawing/2014/main" id="{5662ED73-FFF0-440E-AF2F-E98169E4ACA1}"/>
              </a:ext>
            </a:extLst>
          </p:cNvPr>
          <p:cNvSpPr txBox="1"/>
          <p:nvPr/>
        </p:nvSpPr>
        <p:spPr>
          <a:xfrm>
            <a:off x="457200" y="1371600"/>
            <a:ext cx="8229600" cy="4154984"/>
          </a:xfrm>
          <a:prstGeom prst="rect">
            <a:avLst/>
          </a:prstGeom>
          <a:noFill/>
        </p:spPr>
        <p:txBody>
          <a:bodyPr wrap="square" rtlCol="0">
            <a:spAutoFit/>
          </a:bodyPr>
          <a:lstStyle/>
          <a:p>
            <a:pPr marL="400050" lvl="1" indent="0"/>
            <a:r>
              <a:rPr lang="en-US" sz="2200" b="1" dirty="0">
                <a:solidFill>
                  <a:schemeClr val="tx1"/>
                </a:solidFill>
              </a:rPr>
              <a:t> </a:t>
            </a:r>
            <a:endParaRPr lang="en-US" sz="2200" dirty="0">
              <a:solidFill>
                <a:schemeClr val="tx1"/>
              </a:solidFill>
            </a:endParaRPr>
          </a:p>
          <a:p>
            <a:pPr marL="284163" indent="-284163">
              <a:buFont typeface="Arial" panose="020B0604020202020204" pitchFamily="34" charset="0"/>
              <a:buChar char="•"/>
            </a:pPr>
            <a:r>
              <a:rPr lang="en-US" sz="2200" dirty="0">
                <a:solidFill>
                  <a:schemeClr val="tx1"/>
                </a:solidFill>
              </a:rPr>
              <a:t>Some phases, for example, the reporting may be delayed and may happen in the middle of a forthcoming measurement instance </a:t>
            </a:r>
          </a:p>
          <a:p>
            <a:pPr marL="284163" indent="-284163">
              <a:spcBef>
                <a:spcPts val="0"/>
              </a:spcBef>
              <a:spcAft>
                <a:spcPts val="0"/>
              </a:spcAft>
              <a:buFont typeface="Arial" panose="020B0604020202020204" pitchFamily="34" charset="0"/>
              <a:buChar char="•"/>
            </a:pPr>
            <a:r>
              <a:rPr lang="en-US" sz="2200" dirty="0">
                <a:solidFill>
                  <a:srgbClr val="0E101A"/>
                </a:solidFill>
                <a:effectLst/>
              </a:rPr>
              <a:t>If the renegotiation is required, the measurement instance(s) and the negotiation in which the agreed parameters/attributes are used shall be terminated and the new negotiation and measurement instance shall be initiated </a:t>
            </a:r>
          </a:p>
          <a:p>
            <a:pPr marL="284163" indent="-284163">
              <a:buFont typeface="Arial" panose="020B0604020202020204" pitchFamily="34" charset="0"/>
              <a:buChar char="•"/>
            </a:pPr>
            <a:r>
              <a:rPr lang="en-US" sz="2200" dirty="0">
                <a:solidFill>
                  <a:schemeClr val="tx1"/>
                </a:solidFill>
              </a:rPr>
              <a:t>The measurement instances  may belong to different sets of the operational parameters/attributes negotiated at any time, independent of the previous negotiations</a:t>
            </a:r>
          </a:p>
          <a:p>
            <a:pPr marL="284163" indent="-284163">
              <a:buFont typeface="Arial" panose="020B0604020202020204" pitchFamily="34" charset="0"/>
              <a:buChar char="•"/>
            </a:pPr>
            <a:r>
              <a:rPr lang="en-US" sz="2200" dirty="0">
                <a:solidFill>
                  <a:schemeClr val="tx1"/>
                </a:solidFill>
              </a:rPr>
              <a:t>The identifications of the sensing measurement exchange helps to keep the integrity of different phases in the measurement exchange </a:t>
            </a:r>
          </a:p>
        </p:txBody>
      </p:sp>
    </p:spTree>
    <p:extLst>
      <p:ext uri="{BB962C8B-B14F-4D97-AF65-F5344CB8AC3E}">
        <p14:creationId xmlns:p14="http://schemas.microsoft.com/office/powerpoint/2010/main" val="4094792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2B9F6-0BC1-4FF1-9A90-BC24CB00FA91}"/>
              </a:ext>
            </a:extLst>
          </p:cNvPr>
          <p:cNvSpPr>
            <a:spLocks noGrp="1"/>
          </p:cNvSpPr>
          <p:nvPr>
            <p:ph type="title"/>
          </p:nvPr>
        </p:nvSpPr>
        <p:spPr>
          <a:xfrm>
            <a:off x="671945" y="763587"/>
            <a:ext cx="8001000" cy="838199"/>
          </a:xfrm>
        </p:spPr>
        <p:txBody>
          <a:bodyPr/>
          <a:lstStyle/>
          <a:p>
            <a:r>
              <a:rPr lang="en-US" dirty="0"/>
              <a:t> Measurement Setup ID</a:t>
            </a:r>
          </a:p>
        </p:txBody>
      </p:sp>
      <p:sp>
        <p:nvSpPr>
          <p:cNvPr id="3" name="Content Placeholder 2">
            <a:extLst>
              <a:ext uri="{FF2B5EF4-FFF2-40B4-BE49-F238E27FC236}">
                <a16:creationId xmlns:a16="http://schemas.microsoft.com/office/drawing/2014/main" id="{0FF63ECF-D27E-4605-B341-33440050182A}"/>
              </a:ext>
            </a:extLst>
          </p:cNvPr>
          <p:cNvSpPr>
            <a:spLocks noGrp="1"/>
          </p:cNvSpPr>
          <p:nvPr>
            <p:ph idx="1"/>
          </p:nvPr>
        </p:nvSpPr>
        <p:spPr>
          <a:xfrm>
            <a:off x="696912" y="1758948"/>
            <a:ext cx="7770813" cy="4032252"/>
          </a:xfrm>
        </p:spPr>
        <p:txBody>
          <a:bodyPr/>
          <a:lstStyle/>
          <a:p>
            <a:pPr>
              <a:buFont typeface="Arial" panose="020B0604020202020204" pitchFamily="34" charset="0"/>
              <a:buChar char="•"/>
            </a:pPr>
            <a:r>
              <a:rPr lang="en-US" sz="2200" b="0" dirty="0"/>
              <a:t>The Measurement Setup ID may be used to identify attributes used in the sensing measurement instance  </a:t>
            </a:r>
          </a:p>
          <a:p>
            <a:pPr>
              <a:buFont typeface="Arial" panose="020B0604020202020204" pitchFamily="34" charset="0"/>
              <a:buChar char="•"/>
            </a:pPr>
            <a:r>
              <a:rPr lang="en-US" sz="2200" b="0" dirty="0"/>
              <a:t>The measurement setup is provided separately to each responder at the negotiation phase </a:t>
            </a:r>
          </a:p>
          <a:p>
            <a:pPr>
              <a:buFont typeface="Arial" panose="020B0604020202020204" pitchFamily="34" charset="0"/>
              <a:buChar char="•"/>
            </a:pPr>
            <a:r>
              <a:rPr lang="en-US" sz="2200" b="0" dirty="0"/>
              <a:t>The Measurement Setup ID is set to the same value among the responders that share the same measurement instances  </a:t>
            </a:r>
          </a:p>
        </p:txBody>
      </p:sp>
      <p:sp>
        <p:nvSpPr>
          <p:cNvPr id="4" name="Date Placeholder 3">
            <a:extLst>
              <a:ext uri="{FF2B5EF4-FFF2-40B4-BE49-F238E27FC236}">
                <a16:creationId xmlns:a16="http://schemas.microsoft.com/office/drawing/2014/main" id="{65D2183E-D91D-4705-A9FB-35458E506B1A}"/>
              </a:ext>
            </a:extLst>
          </p:cNvPr>
          <p:cNvSpPr>
            <a:spLocks noGrp="1"/>
          </p:cNvSpPr>
          <p:nvPr>
            <p:ph type="dt" idx="10"/>
          </p:nvPr>
        </p:nvSpPr>
        <p:spPr/>
        <p:txBody>
          <a:bodyPr/>
          <a:lstStyle/>
          <a:p>
            <a:r>
              <a:rPr lang="en-US"/>
              <a:t>May 2021</a:t>
            </a:r>
            <a:endParaRPr lang="en-GB" dirty="0"/>
          </a:p>
        </p:txBody>
      </p:sp>
      <p:sp>
        <p:nvSpPr>
          <p:cNvPr id="5" name="Footer Placeholder 4">
            <a:extLst>
              <a:ext uri="{FF2B5EF4-FFF2-40B4-BE49-F238E27FC236}">
                <a16:creationId xmlns:a16="http://schemas.microsoft.com/office/drawing/2014/main" id="{27E9860F-69AE-4468-AB4E-4ABD7A080C99}"/>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2CFB201A-62E9-40F9-AE41-3832338FEC18}"/>
              </a:ext>
            </a:extLst>
          </p:cNvPr>
          <p:cNvSpPr>
            <a:spLocks noGrp="1"/>
          </p:cNvSpPr>
          <p:nvPr>
            <p:ph type="sldNum" idx="12"/>
          </p:nvPr>
        </p:nvSpPr>
        <p:spPr/>
        <p:txBody>
          <a:bodyPr/>
          <a:lstStyle/>
          <a:p>
            <a:r>
              <a:rPr lang="en-GB"/>
              <a:t>Slide </a:t>
            </a:r>
            <a:fld id="{D09C756B-EB39-4236-ADBB-73052B179AE4}" type="slidenum">
              <a:rPr lang="en-GB" smtClean="0"/>
              <a:pPr/>
              <a:t>9</a:t>
            </a:fld>
            <a:endParaRPr lang="en-GB" dirty="0"/>
          </a:p>
        </p:txBody>
      </p:sp>
    </p:spTree>
    <p:extLst>
      <p:ext uri="{BB962C8B-B14F-4D97-AF65-F5344CB8AC3E}">
        <p14:creationId xmlns:p14="http://schemas.microsoft.com/office/powerpoint/2010/main" val="112095812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(9)</Template>
  <TotalTime>59153</TotalTime>
  <Words>981</Words>
  <Application>Microsoft Office PowerPoint</Application>
  <PresentationFormat>On-screen Show (4:3)</PresentationFormat>
  <Paragraphs>115</Paragraphs>
  <Slides>14</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9" baseType="lpstr">
      <vt:lpstr>Arial</vt:lpstr>
      <vt:lpstr>Symbol</vt:lpstr>
      <vt:lpstr>Times New Roman</vt:lpstr>
      <vt:lpstr>Office Theme</vt:lpstr>
      <vt:lpstr>Document</vt:lpstr>
      <vt:lpstr>Sensing session and measurement exchange identification</vt:lpstr>
      <vt:lpstr>Abstract</vt:lpstr>
      <vt:lpstr>Observation of the coverage</vt:lpstr>
      <vt:lpstr> Sensing session</vt:lpstr>
      <vt:lpstr>Sensing session identification</vt:lpstr>
      <vt:lpstr>Sensing measurement exchange</vt:lpstr>
      <vt:lpstr>Sensing measurement exchange (cont. 1)</vt:lpstr>
      <vt:lpstr>Sensing measurement exchange (cont. 2)</vt:lpstr>
      <vt:lpstr> Measurement Setup ID</vt:lpstr>
      <vt:lpstr> Measurement Instance ID</vt:lpstr>
      <vt:lpstr>Example of the sensing measurement  </vt:lpstr>
      <vt:lpstr>Example of the sensing measurement timeline</vt:lpstr>
      <vt:lpstr>SP1</vt:lpstr>
      <vt:lpstr> SP2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Analysis of SENS approaches</dc:title>
  <dc:creator>Solomon Trainin</dc:creator>
  <cp:lastModifiedBy>Solomon Trainin</cp:lastModifiedBy>
  <cp:revision>584</cp:revision>
  <cp:lastPrinted>1601-01-01T00:00:00Z</cp:lastPrinted>
  <dcterms:created xsi:type="dcterms:W3CDTF">2020-11-09T11:09:06Z</dcterms:created>
  <dcterms:modified xsi:type="dcterms:W3CDTF">2021-05-10T18:34:42Z</dcterms:modified>
</cp:coreProperties>
</file>