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0"/>
  </p:notesMasterIdLst>
  <p:sldIdLst>
    <p:sldId id="256" r:id="rId2"/>
    <p:sldId id="257" r:id="rId3"/>
    <p:sldId id="258" r:id="rId4"/>
    <p:sldId id="259" r:id="rId5"/>
    <p:sldId id="261" r:id="rId6"/>
    <p:sldId id="269" r:id="rId7"/>
    <p:sldId id="262" r:id="rId8"/>
    <p:sldId id="271" r:id="rId9"/>
    <p:sldId id="289" r:id="rId10"/>
    <p:sldId id="266" r:id="rId11"/>
    <p:sldId id="290" r:id="rId12"/>
    <p:sldId id="283" r:id="rId13"/>
    <p:sldId id="288" r:id="rId14"/>
    <p:sldId id="292" r:id="rId15"/>
    <p:sldId id="294" r:id="rId16"/>
    <p:sldId id="295" r:id="rId17"/>
    <p:sldId id="293" r:id="rId18"/>
    <p:sldId id="267" r:id="rId19"/>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BDB"/>
          </a:solidFill>
        </a:fill>
      </a:tcStyle>
    </a:wholeTbl>
    <a:band2H>
      <a:tcTxStyle/>
      <a:tcStyle>
        <a:tcBdr/>
        <a:fill>
          <a:solidFill>
            <a:srgbClr val="EEEE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E6"/>
          </a:solidFill>
        </a:fill>
      </a:tcStyle>
    </a:wholeTbl>
    <a:band2H>
      <a:tcTxStyle/>
      <a:tcStyle>
        <a:tcBdr/>
        <a:fill>
          <a:solidFill>
            <a:srgbClr val="E7E7F3"/>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351"/>
    <p:restoredTop sz="94792"/>
  </p:normalViewPr>
  <p:slideViewPr>
    <p:cSldViewPr snapToGrid="0" snapToObjects="1">
      <p:cViewPr varScale="1">
        <p:scale>
          <a:sx n="139" d="100"/>
          <a:sy n="139" d="100"/>
        </p:scale>
        <p:origin x="1888"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D0BFD967-5EE8-DE41-B187-15F7673F4117}" type="presOf" srcId="{E34A5937-51EC-8D43-BB77-DAB59D9E385E}" destId="{66938D0C-9A21-1F4A-A60A-8FE90FD4AF1D}" srcOrd="0" destOrd="0"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9" y="36149"/>
        <a:ext cx="5274104" cy="1161926"/>
      </dsp:txXfrm>
    </dsp:sp>
    <dsp:sp modelId="{7064C985-DF20-5245-844B-7AE3D022FAD3}">
      <dsp:nvSpPr>
        <dsp:cNvPr id="0" name=""/>
        <dsp:cNvSpPr/>
      </dsp:nvSpPr>
      <dsp:spPr>
        <a:xfrm>
          <a:off x="582875" y="1439928"/>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619024" y="1476077"/>
        <a:ext cx="5148508" cy="1161926"/>
      </dsp:txXfrm>
    </dsp:sp>
    <dsp:sp modelId="{3EAB7F97-7588-C94B-9C7B-EB77FE124974}">
      <dsp:nvSpPr>
        <dsp:cNvPr id="0" name=""/>
        <dsp:cNvSpPr/>
      </dsp:nvSpPr>
      <dsp:spPr>
        <a:xfrm>
          <a:off x="1165751" y="2879856"/>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201900" y="2916005"/>
        <a:ext cx="5148508" cy="1161926"/>
      </dsp:txXfrm>
    </dsp:sp>
    <dsp:sp modelId="{DB9FE80C-61B6-9E42-952D-DDA131F441A6}">
      <dsp:nvSpPr>
        <dsp:cNvPr id="0" name=""/>
        <dsp:cNvSpPr/>
      </dsp:nvSpPr>
      <dsp:spPr>
        <a:xfrm>
          <a:off x="5803682" y="9359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5984187" y="935953"/>
        <a:ext cx="441235" cy="603689"/>
      </dsp:txXfrm>
    </dsp:sp>
    <dsp:sp modelId="{66938D0C-9A21-1F4A-A60A-8FE90FD4AF1D}">
      <dsp:nvSpPr>
        <dsp:cNvPr id="0" name=""/>
        <dsp:cNvSpPr/>
      </dsp:nvSpPr>
      <dsp:spPr>
        <a:xfrm>
          <a:off x="6386558" y="23676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6567063" y="2367653"/>
        <a:ext cx="441235" cy="603689"/>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0" name="Shape 50"/>
          <p:cNvSpPr>
            <a:spLocks noGrp="1" noRot="1" noChangeAspect="1"/>
          </p:cNvSpPr>
          <p:nvPr>
            <p:ph type="sldImg"/>
          </p:nvPr>
        </p:nvSpPr>
        <p:spPr>
          <a:xfrm>
            <a:off x="1143000" y="685800"/>
            <a:ext cx="4572000" cy="3429000"/>
          </a:xfrm>
          <a:prstGeom prst="rect">
            <a:avLst/>
          </a:prstGeom>
        </p:spPr>
        <p:txBody>
          <a:bodyPr/>
          <a:lstStyle/>
          <a:p>
            <a:endParaRPr/>
          </a:p>
        </p:txBody>
      </p:sp>
      <p:sp>
        <p:nvSpPr>
          <p:cNvPr id="51" name="Shape 51"/>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Helvetica Neue"/>
      </a:defRPr>
    </a:lvl1pPr>
    <a:lvl2pPr indent="228600" latinLnBrk="0">
      <a:defRPr sz="1200">
        <a:latin typeface="+mj-lt"/>
        <a:ea typeface="+mj-ea"/>
        <a:cs typeface="+mj-cs"/>
        <a:sym typeface="Helvetica Neue"/>
      </a:defRPr>
    </a:lvl2pPr>
    <a:lvl3pPr indent="457200" latinLnBrk="0">
      <a:defRPr sz="1200">
        <a:latin typeface="+mj-lt"/>
        <a:ea typeface="+mj-ea"/>
        <a:cs typeface="+mj-cs"/>
        <a:sym typeface="Helvetica Neue"/>
      </a:defRPr>
    </a:lvl3pPr>
    <a:lvl4pPr indent="685800" latinLnBrk="0">
      <a:defRPr sz="1200">
        <a:latin typeface="+mj-lt"/>
        <a:ea typeface="+mj-ea"/>
        <a:cs typeface="+mj-cs"/>
        <a:sym typeface="Helvetica Neue"/>
      </a:defRPr>
    </a:lvl4pPr>
    <a:lvl5pPr indent="914400" latinLnBrk="0">
      <a:defRPr sz="1200">
        <a:latin typeface="+mj-lt"/>
        <a:ea typeface="+mj-ea"/>
        <a:cs typeface="+mj-cs"/>
        <a:sym typeface="Helvetica Neue"/>
      </a:defRPr>
    </a:lvl5pPr>
    <a:lvl6pPr indent="1143000" latinLnBrk="0">
      <a:defRPr sz="1200">
        <a:latin typeface="+mj-lt"/>
        <a:ea typeface="+mj-ea"/>
        <a:cs typeface="+mj-cs"/>
        <a:sym typeface="Helvetica Neue"/>
      </a:defRPr>
    </a:lvl6pPr>
    <a:lvl7pPr indent="1371600" latinLnBrk="0">
      <a:defRPr sz="1200">
        <a:latin typeface="+mj-lt"/>
        <a:ea typeface="+mj-ea"/>
        <a:cs typeface="+mj-cs"/>
        <a:sym typeface="Helvetica Neue"/>
      </a:defRPr>
    </a:lvl7pPr>
    <a:lvl8pPr indent="1600200" latinLnBrk="0">
      <a:defRPr sz="1200">
        <a:latin typeface="+mj-lt"/>
        <a:ea typeface="+mj-ea"/>
        <a:cs typeface="+mj-cs"/>
        <a:sym typeface="Helvetica Neue"/>
      </a:defRPr>
    </a:lvl8pPr>
    <a:lvl9pPr indent="1828800" latinLnBrk="0">
      <a:defRPr sz="1200">
        <a:latin typeface="+mj-lt"/>
        <a:ea typeface="+mj-ea"/>
        <a:cs typeface="+mj-cs"/>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r>
              <a:rPr lang="en-US" dirty="0"/>
              <a:t>Agenda item 2.1.2.1</a:t>
            </a:r>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10</a:t>
            </a:fld>
            <a:endParaRPr lang="en-US"/>
          </a:p>
        </p:txBody>
      </p:sp>
    </p:spTree>
    <p:extLst>
      <p:ext uri="{BB962C8B-B14F-4D97-AF65-F5344CB8AC3E}">
        <p14:creationId xmlns:p14="http://schemas.microsoft.com/office/powerpoint/2010/main" val="10823716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11</a:t>
            </a:fld>
            <a:endParaRPr lang="en-US"/>
          </a:p>
        </p:txBody>
      </p:sp>
    </p:spTree>
    <p:extLst>
      <p:ext uri="{BB962C8B-B14F-4D97-AF65-F5344CB8AC3E}">
        <p14:creationId xmlns:p14="http://schemas.microsoft.com/office/powerpoint/2010/main" val="7914024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Blank Slide">
    <p:spTree>
      <p:nvGrpSpPr>
        <p:cNvPr id="1" name=""/>
        <p:cNvGrpSpPr/>
        <p:nvPr/>
      </p:nvGrpSpPr>
      <p:grpSpPr>
        <a:xfrm>
          <a:off x="0" y="0"/>
          <a:ext cx="0" cy="0"/>
          <a:chOff x="0" y="0"/>
          <a:chExt cx="0" cy="0"/>
        </a:xfrm>
      </p:grpSpPr>
      <p:sp>
        <p:nvSpPr>
          <p:cNvPr id="17"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24" name="Title Text"/>
          <p:cNvSpPr txBox="1">
            <a:spLocks noGrp="1"/>
          </p:cNvSpPr>
          <p:nvPr>
            <p:ph type="title"/>
          </p:nvPr>
        </p:nvSpPr>
        <p:spPr>
          <a:prstGeom prst="rect">
            <a:avLst/>
          </a:prstGeom>
        </p:spPr>
        <p:txBody>
          <a:bodyPr/>
          <a:lstStyle/>
          <a:p>
            <a:r>
              <a:t>Title Text</a:t>
            </a:r>
          </a:p>
        </p:txBody>
      </p:sp>
      <p:sp>
        <p:nvSpPr>
          <p:cNvPr id="25"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6"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33" name="Title Text"/>
          <p:cNvSpPr txBox="1">
            <a:spLocks noGrp="1"/>
          </p:cNvSpPr>
          <p:nvPr>
            <p:ph type="title"/>
          </p:nvPr>
        </p:nvSpPr>
        <p:spPr>
          <a:prstGeom prst="rect">
            <a:avLst/>
          </a:prstGeom>
        </p:spPr>
        <p:txBody>
          <a:bodyPr/>
          <a:lstStyle/>
          <a:p>
            <a:r>
              <a:t>Title Text</a:t>
            </a:r>
          </a:p>
        </p:txBody>
      </p:sp>
      <p:sp>
        <p:nvSpPr>
          <p:cNvPr id="34" name="Body Level One…"/>
          <p:cNvSpPr txBox="1">
            <a:spLocks noGrp="1"/>
          </p:cNvSpPr>
          <p:nvPr>
            <p:ph type="body" idx="1" hasCustomPrompt="1"/>
          </p:nvPr>
        </p:nvSpPr>
        <p:spPr>
          <a:prstGeom prst="rect">
            <a:avLst/>
          </a:prstGeom>
        </p:spPr>
        <p:txBody>
          <a:bodyPr anchor="t"/>
          <a:lstStyle>
            <a:lvl2pPr marL="274320" indent="-457200">
              <a:defRPr/>
            </a:lvl2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35"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42" name="Title Text"/>
          <p:cNvSpPr txBox="1">
            <a:spLocks noGrp="1"/>
          </p:cNvSpPr>
          <p:nvPr>
            <p:ph type="title"/>
          </p:nvPr>
        </p:nvSpPr>
        <p:spPr>
          <a:prstGeom prst="rect">
            <a:avLst/>
          </a:prstGeom>
        </p:spPr>
        <p:txBody>
          <a:bodyPr/>
          <a:lstStyle>
            <a:lvl1pPr algn="l">
              <a:defRPr sz="1800" b="0" spc="0">
                <a:latin typeface="+mn-lt"/>
                <a:ea typeface="+mn-ea"/>
                <a:cs typeface="+mn-cs"/>
                <a:sym typeface="Helvetica"/>
              </a:defRPr>
            </a:lvl1pPr>
          </a:lstStyle>
          <a:p>
            <a:r>
              <a:t>Title Text</a:t>
            </a:r>
          </a:p>
        </p:txBody>
      </p:sp>
      <p:sp>
        <p:nvSpPr>
          <p:cNvPr id="43"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4"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6553200" y="6079352"/>
            <a:ext cx="859210" cy="276999"/>
          </a:xfrm>
          <a:prstGeom prst="rect">
            <a:avLst/>
          </a:prstGeo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
        <p:nvSpPr>
          <p:cNvPr id="12" name="Rectangle 3"/>
          <p:cNvSpPr>
            <a:spLocks noGrp="1" noChangeArrowheads="1"/>
          </p:cNvSpPr>
          <p:nvPr>
            <p:ph type="dt" idx="15"/>
          </p:nvPr>
        </p:nvSpPr>
        <p:spPr bwMode="auto">
          <a:xfrm>
            <a:off x="696913"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US"/>
              <a:t>January 2021</a:t>
            </a:r>
            <a:endParaRPr lang="en-GB" dirty="0"/>
          </a:p>
        </p:txBody>
      </p:sp>
    </p:spTree>
    <p:extLst>
      <p:ext uri="{BB962C8B-B14F-4D97-AF65-F5344CB8AC3E}">
        <p14:creationId xmlns:p14="http://schemas.microsoft.com/office/powerpoint/2010/main" val="118540492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CustomShape 1"/>
          <p:cNvSpPr txBox="1"/>
          <p:nvPr/>
        </p:nvSpPr>
        <p:spPr>
          <a:xfrm>
            <a:off x="521639" y="331761"/>
            <a:ext cx="967188"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lvl1pPr>
              <a:defRPr b="1" spc="-1">
                <a:latin typeface="Times New Roman"/>
                <a:ea typeface="Times New Roman"/>
                <a:cs typeface="Times New Roman"/>
                <a:sym typeface="Times New Roman"/>
              </a:defRPr>
            </a:lvl1pPr>
          </a:lstStyle>
          <a:p>
            <a:r>
              <a:rPr lang="en-US" dirty="0"/>
              <a:t>May </a:t>
            </a:r>
            <a:r>
              <a:rPr dirty="0"/>
              <a:t>202</a:t>
            </a:r>
            <a:r>
              <a:rPr lang="en-US" dirty="0"/>
              <a:t>1</a:t>
            </a:r>
            <a:endParaRPr dirty="0"/>
          </a:p>
        </p:txBody>
      </p:sp>
      <p:sp>
        <p:nvSpPr>
          <p:cNvPr id="3" name="Line 2"/>
          <p:cNvSpPr/>
          <p:nvPr/>
        </p:nvSpPr>
        <p:spPr>
          <a:xfrm>
            <a:off x="685440" y="609119"/>
            <a:ext cx="7772760" cy="362"/>
          </a:xfrm>
          <a:prstGeom prst="line">
            <a:avLst/>
          </a:prstGeom>
          <a:ln w="12600">
            <a:solidFill>
              <a:srgbClr val="000000"/>
            </a:solidFill>
          </a:ln>
        </p:spPr>
        <p:txBody>
          <a:bodyPr lIns="45718" tIns="45718" rIns="45718" bIns="45718"/>
          <a:lstStyle/>
          <a:p>
            <a:endParaRPr/>
          </a:p>
        </p:txBody>
      </p:sp>
      <p:sp>
        <p:nvSpPr>
          <p:cNvPr id="4" name="CustomShape 3"/>
          <p:cNvSpPr txBox="1"/>
          <p:nvPr/>
        </p:nvSpPr>
        <p:spPr>
          <a:xfrm>
            <a:off x="698399" y="6475319"/>
            <a:ext cx="485883" cy="18402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spAutoFit/>
          </a:bodyPr>
          <a:lstStyle>
            <a:lvl1pPr>
              <a:defRPr sz="1200" spc="-1">
                <a:latin typeface="Times New Roman"/>
                <a:ea typeface="Times New Roman"/>
                <a:cs typeface="Times New Roman"/>
                <a:sym typeface="Times New Roman"/>
              </a:defRPr>
            </a:lvl1pPr>
          </a:lstStyle>
          <a:p>
            <a:r>
              <a:t>Agenda</a:t>
            </a:r>
          </a:p>
        </p:txBody>
      </p:sp>
      <p:sp>
        <p:nvSpPr>
          <p:cNvPr id="5" name="CustomShape 4"/>
          <p:cNvSpPr txBox="1"/>
          <p:nvPr/>
        </p:nvSpPr>
        <p:spPr>
          <a:xfrm>
            <a:off x="5378795" y="331762"/>
            <a:ext cx="2830647"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p>
            <a:pPr algn="r">
              <a:defRPr b="1" spc="-1">
                <a:latin typeface="Times New Roman"/>
                <a:ea typeface="Times New Roman"/>
                <a:cs typeface="Times New Roman"/>
                <a:sym typeface="Times New Roman"/>
              </a:defRPr>
            </a:pPr>
            <a:r>
              <a:rPr dirty="0"/>
              <a:t>doc.: IEEE 802.11-2</a:t>
            </a:r>
            <a:r>
              <a:rPr lang="en-US" dirty="0"/>
              <a:t>1</a:t>
            </a:r>
            <a:r>
              <a:rPr dirty="0"/>
              <a:t>/</a:t>
            </a:r>
            <a:r>
              <a:rPr lang="en-US" dirty="0"/>
              <a:t>0642r2</a:t>
            </a:r>
            <a:endParaRPr dirty="0"/>
          </a:p>
        </p:txBody>
      </p:sp>
      <p:sp>
        <p:nvSpPr>
          <p:cNvPr id="6" name="Line 5"/>
          <p:cNvSpPr/>
          <p:nvPr/>
        </p:nvSpPr>
        <p:spPr>
          <a:xfrm>
            <a:off x="685079" y="6476760"/>
            <a:ext cx="7849082" cy="2"/>
          </a:xfrm>
          <a:prstGeom prst="line">
            <a:avLst/>
          </a:prstGeom>
          <a:ln w="12600">
            <a:solidFill>
              <a:srgbClr val="000000"/>
            </a:solidFill>
          </a:ln>
        </p:spPr>
        <p:txBody>
          <a:bodyPr lIns="45718" tIns="45718" rIns="45718" bIns="45718"/>
          <a:lstStyle/>
          <a:p>
            <a:endParaRPr/>
          </a:p>
        </p:txBody>
      </p:sp>
      <p:sp>
        <p:nvSpPr>
          <p:cNvPr id="7" name="CustomShape 6"/>
          <p:cNvSpPr txBox="1"/>
          <p:nvPr/>
        </p:nvSpPr>
        <p:spPr>
          <a:xfrm>
            <a:off x="7174240" y="6475693"/>
            <a:ext cx="1187121" cy="18466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lvl1pPr algn="r">
              <a:defRPr sz="1200" spc="-1">
                <a:latin typeface="Times New Roman"/>
                <a:ea typeface="Times New Roman"/>
                <a:cs typeface="Times New Roman"/>
                <a:sym typeface="Times New Roman"/>
              </a:defRPr>
            </a:lvl1pPr>
          </a:lstStyle>
          <a:p>
            <a:r>
              <a:rPr dirty="0"/>
              <a:t>Carol Ansley,  </a:t>
            </a:r>
            <a:r>
              <a:rPr lang="en-US" dirty="0"/>
              <a:t>Cox</a:t>
            </a:r>
            <a:endParaRPr dirty="0"/>
          </a:p>
        </p:txBody>
      </p:sp>
      <p:sp>
        <p:nvSpPr>
          <p:cNvPr id="8" name="Title Text"/>
          <p:cNvSpPr txBox="1">
            <a:spLocks noGrp="1"/>
          </p:cNvSpPr>
          <p:nvPr>
            <p:ph type="title"/>
          </p:nvPr>
        </p:nvSpPr>
        <p:spPr>
          <a:xfrm>
            <a:off x="685800" y="685800"/>
            <a:ext cx="7771680" cy="106596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normAutofit/>
          </a:bodyPr>
          <a:lstStyle/>
          <a:p>
            <a:r>
              <a:t>Title Text</a:t>
            </a:r>
          </a:p>
        </p:txBody>
      </p:sp>
      <p:sp>
        <p:nvSpPr>
          <p:cNvPr id="9" name="Body Level One…"/>
          <p:cNvSpPr txBox="1">
            <a:spLocks noGrp="1"/>
          </p:cNvSpPr>
          <p:nvPr>
            <p:ph type="body" idx="1"/>
          </p:nvPr>
        </p:nvSpPr>
        <p:spPr>
          <a:xfrm>
            <a:off x="685800" y="1981080"/>
            <a:ext cx="7771680" cy="411408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normAutofit/>
          </a:bodyPr>
          <a:lstStyle/>
          <a:p>
            <a:r>
              <a:rPr dirty="0"/>
              <a:t>Body Level One</a:t>
            </a:r>
          </a:p>
          <a:p>
            <a:pPr lvl="3"/>
            <a:r>
              <a:rPr dirty="0"/>
              <a:t>Body Level Two</a:t>
            </a:r>
          </a:p>
          <a:p>
            <a:pPr lvl="2"/>
            <a:r>
              <a:rPr dirty="0"/>
              <a:t>Body Level Three</a:t>
            </a:r>
          </a:p>
          <a:p>
            <a:pPr lvl="3"/>
            <a:r>
              <a:rPr dirty="0"/>
              <a:t>Body Level Four</a:t>
            </a:r>
          </a:p>
          <a:p>
            <a:pPr lvl="4"/>
            <a:r>
              <a:rPr dirty="0"/>
              <a:t>Body Level Five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Lst>
  <p:transition spd="med"/>
  <p:txStyles>
    <p:titleStyle>
      <a:lvl1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1pPr>
      <a:lvl2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2pPr>
      <a:lvl3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3pPr>
      <a:lvl4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4pPr>
      <a:lvl5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5pPr>
      <a:lvl6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6pPr>
      <a:lvl7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7pPr>
      <a:lvl8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8pPr>
      <a:lvl9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9pPr>
    </p:titleStyle>
    <p:body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tab pos="457200" algn="l"/>
          <a:tab pos="914400" algn="l"/>
        </a:tabLst>
        <a:defRPr sz="1800" b="0" i="0" u="none" strike="noStrike" cap="none" spc="0" baseline="0">
          <a:solidFill>
            <a:srgbClr val="000000"/>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9pPr>
    </p:bodyStyle>
    <p:other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arol@ansley.com" TargetMode="Externa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1.xml"/><Relationship Id="rId1" Type="http://schemas.openxmlformats.org/officeDocument/2006/relationships/slideLayout" Target="../slideLayouts/slideLayout5.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2.xml"/><Relationship Id="rId1" Type="http://schemas.openxmlformats.org/officeDocument/2006/relationships/slideLayout" Target="../slideLayouts/slideLayout5.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5.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21/11-21-0641-01-00bi-proposed-issues.pptx" TargetMode="External"/><Relationship Id="rId2" Type="http://schemas.openxmlformats.org/officeDocument/2006/relationships/hyperlink" Target="https://mentor.ieee.org/802.11/dcn/20/11-20-0940-00-0rcm-introduction-to-p802e.pptx" TargetMode="Externa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3.xml"/><Relationship Id="rId4" Type="http://schemas.openxmlformats.org/officeDocument/2006/relationships/hyperlink" Target="http://www.ieee802.org/devdocs.shtml"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CustomShape 1"/>
          <p:cNvSpPr txBox="1"/>
          <p:nvPr/>
        </p:nvSpPr>
        <p:spPr>
          <a:xfrm>
            <a:off x="685800" y="925848"/>
            <a:ext cx="7771680" cy="5855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EDP – </a:t>
            </a:r>
            <a:r>
              <a:rPr lang="en-US" dirty="0" err="1"/>
              <a:t>TGbi</a:t>
            </a:r>
            <a:r>
              <a:rPr lang="en-US" dirty="0"/>
              <a:t> </a:t>
            </a:r>
            <a:r>
              <a:rPr dirty="0"/>
              <a:t>-Agenda-</a:t>
            </a:r>
            <a:r>
              <a:rPr lang="en-US" dirty="0"/>
              <a:t> May 2021</a:t>
            </a:r>
            <a:endParaRPr dirty="0"/>
          </a:p>
        </p:txBody>
      </p:sp>
      <p:sp>
        <p:nvSpPr>
          <p:cNvPr id="54" name="CustomShape 2"/>
          <p:cNvSpPr txBox="1"/>
          <p:nvPr/>
        </p:nvSpPr>
        <p:spPr>
          <a:xfrm>
            <a:off x="685800" y="1981080"/>
            <a:ext cx="7771680" cy="40083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0920" indent="-340201" algn="ctr">
              <a:spcBef>
                <a:spcPts val="400"/>
              </a:spcBef>
              <a:defRPr sz="2000" b="1" spc="-1">
                <a:latin typeface="Times New Roman"/>
                <a:ea typeface="Times New Roman"/>
                <a:cs typeface="Times New Roman"/>
                <a:sym typeface="Times New Roman"/>
              </a:defRPr>
            </a:pPr>
            <a:r>
              <a:rPr dirty="0"/>
              <a:t>Date:</a:t>
            </a:r>
            <a:r>
              <a:rPr b="0" dirty="0"/>
              <a:t> 202</a:t>
            </a:r>
            <a:r>
              <a:rPr lang="en-US" b="0" dirty="0"/>
              <a:t>1-05-12</a:t>
            </a:r>
            <a:endParaRPr b="0" dirty="0"/>
          </a:p>
        </p:txBody>
      </p:sp>
      <p:sp>
        <p:nvSpPr>
          <p:cNvPr id="55" name="CustomShape 3"/>
          <p:cNvSpPr txBox="1"/>
          <p:nvPr/>
        </p:nvSpPr>
        <p:spPr>
          <a:xfrm>
            <a:off x="579599" y="1940038"/>
            <a:ext cx="1355043" cy="37346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lvl1pPr marL="340920" indent="-340201">
              <a:spcBef>
                <a:spcPts val="400"/>
              </a:spcBef>
              <a:defRPr sz="2000" b="1" spc="-1">
                <a:latin typeface="Times New Roman"/>
                <a:ea typeface="Times New Roman"/>
                <a:cs typeface="Times New Roman"/>
                <a:sym typeface="Times New Roman"/>
              </a:defRPr>
            </a:lvl1pPr>
          </a:lstStyle>
          <a:p>
            <a:r>
              <a:t>Authors:</a:t>
            </a:r>
          </a:p>
        </p:txBody>
      </p:sp>
      <p:graphicFrame>
        <p:nvGraphicFramePr>
          <p:cNvPr id="56" name="Table 4"/>
          <p:cNvGraphicFramePr/>
          <p:nvPr>
            <p:extLst>
              <p:ext uri="{D42A27DB-BD31-4B8C-83A1-F6EECF244321}">
                <p14:modId xmlns:p14="http://schemas.microsoft.com/office/powerpoint/2010/main" val="2607916740"/>
              </p:ext>
            </p:extLst>
          </p:nvPr>
        </p:nvGraphicFramePr>
        <p:xfrm>
          <a:off x="725400" y="2500558"/>
          <a:ext cx="7387920" cy="2255400"/>
        </p:xfrm>
        <a:graphic>
          <a:graphicData uri="http://schemas.openxmlformats.org/drawingml/2006/table">
            <a:tbl>
              <a:tblPr>
                <a:tableStyleId>{4C3C2611-4C71-4FC5-86AE-919BDF0F9419}</a:tableStyleId>
              </a:tblPr>
              <a:tblGrid>
                <a:gridCol w="1365480">
                  <a:extLst>
                    <a:ext uri="{9D8B030D-6E8A-4147-A177-3AD203B41FA5}">
                      <a16:colId xmlns:a16="http://schemas.microsoft.com/office/drawing/2014/main" val="20000"/>
                    </a:ext>
                  </a:extLst>
                </a:gridCol>
                <a:gridCol w="1589400">
                  <a:extLst>
                    <a:ext uri="{9D8B030D-6E8A-4147-A177-3AD203B41FA5}">
                      <a16:colId xmlns:a16="http://schemas.microsoft.com/office/drawing/2014/main" val="20001"/>
                    </a:ext>
                  </a:extLst>
                </a:gridCol>
                <a:gridCol w="1477440">
                  <a:extLst>
                    <a:ext uri="{9D8B030D-6E8A-4147-A177-3AD203B41FA5}">
                      <a16:colId xmlns:a16="http://schemas.microsoft.com/office/drawing/2014/main" val="20002"/>
                    </a:ext>
                  </a:extLst>
                </a:gridCol>
                <a:gridCol w="1477440">
                  <a:extLst>
                    <a:ext uri="{9D8B030D-6E8A-4147-A177-3AD203B41FA5}">
                      <a16:colId xmlns:a16="http://schemas.microsoft.com/office/drawing/2014/main" val="20003"/>
                    </a:ext>
                  </a:extLst>
                </a:gridCol>
                <a:gridCol w="1478160">
                  <a:extLst>
                    <a:ext uri="{9D8B030D-6E8A-4147-A177-3AD203B41FA5}">
                      <a16:colId xmlns:a16="http://schemas.microsoft.com/office/drawing/2014/main" val="20004"/>
                    </a:ext>
                  </a:extLst>
                </a:gridCol>
              </a:tblGrid>
              <a:tr h="538560">
                <a:tc>
                  <a:txBody>
                    <a:bodyPr/>
                    <a:lstStyle/>
                    <a:p>
                      <a:r>
                        <a:rPr sz="1400" b="1" spc="-1">
                          <a:latin typeface="Times New Roman"/>
                          <a:ea typeface="Times New Roman"/>
                          <a:cs typeface="Times New Roman"/>
                          <a:sym typeface="Times New Roman"/>
                        </a:rPr>
                        <a:t>Name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Affiliations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Address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Phone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Email</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extLst>
                  <a:ext uri="{0D108BD9-81ED-4DB2-BD59-A6C34878D82A}">
                    <a16:rowId xmlns:a16="http://schemas.microsoft.com/office/drawing/2014/main" val="10000"/>
                  </a:ext>
                </a:extLst>
              </a:tr>
              <a:tr h="639720">
                <a:tc>
                  <a:txBody>
                    <a:bodyPr/>
                    <a:lstStyle/>
                    <a:p>
                      <a:r>
                        <a:rPr sz="1400" spc="-1">
                          <a:latin typeface="Times New Roman"/>
                          <a:ea typeface="Times New Roman"/>
                          <a:cs typeface="Times New Roman"/>
                          <a:sym typeface="Times New Roman"/>
                        </a:rPr>
                        <a:t>Carol Ansley</a:t>
                      </a:r>
                    </a:p>
                  </a:txBody>
                  <a:tcPr marL="0" marR="0" marT="0" marB="0" horzOverflow="overflow">
                    <a:lnL w="12240">
                      <a:solidFill>
                        <a:srgbClr val="000000"/>
                      </a:solidFill>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lang="en-US" sz="1400" spc="-1" dirty="0">
                          <a:latin typeface="Times New Roman"/>
                          <a:ea typeface="Times New Roman"/>
                          <a:cs typeface="Times New Roman"/>
                          <a:sym typeface="Times New Roman"/>
                        </a:rPr>
                        <a:t>Cox Communications</a:t>
                      </a:r>
                      <a:endParaRPr sz="1400" spc="-1" dirty="0">
                        <a:latin typeface="Times New Roman"/>
                        <a:ea typeface="Times New Roman"/>
                        <a:cs typeface="Times New Roman"/>
                        <a:sym typeface="Times New Roman"/>
                      </a:endParaRP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spc="-1">
                          <a:latin typeface="Times New Roman"/>
                          <a:ea typeface="Times New Roman"/>
                          <a:cs typeface="Times New Roman"/>
                          <a:sym typeface="Times New Roman"/>
                        </a:defRPr>
                      </a:pPr>
                      <a:endParaRPr dirty="0"/>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sz="1400" spc="-1">
                          <a:latin typeface="Times New Roman"/>
                          <a:ea typeface="Times New Roman"/>
                          <a:cs typeface="Times New Roman"/>
                          <a:sym typeface="Times New Roman"/>
                        </a:rPr>
                        <a:t>+1-404-229-1672</a:t>
                      </a: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u="sng" spc="-1">
                          <a:solidFill>
                            <a:srgbClr val="0000FF"/>
                          </a:solidFill>
                          <a:uFill>
                            <a:solidFill>
                              <a:srgbClr val="0000FF"/>
                            </a:solidFill>
                          </a:uFill>
                          <a:latin typeface="Times New Roman"/>
                          <a:ea typeface="Times New Roman"/>
                          <a:cs typeface="Times New Roman"/>
                          <a:sym typeface="Times New Roman"/>
                        </a:defRPr>
                      </a:pPr>
                      <a:r>
                        <a:rPr lang="en-US" dirty="0">
                          <a:hlinkClick r:id="rId2"/>
                        </a:rPr>
                        <a:t>c</a:t>
                      </a:r>
                      <a:r>
                        <a:rPr dirty="0">
                          <a:hlinkClick r:id="rId2"/>
                        </a:rPr>
                        <a:t>arol</a:t>
                      </a:r>
                      <a:r>
                        <a:rPr lang="en-US" dirty="0">
                          <a:hlinkClick r:id="rId2"/>
                        </a:rPr>
                        <a:t>@</a:t>
                      </a:r>
                      <a:r>
                        <a:rPr dirty="0">
                          <a:hlinkClick r:id="rId2"/>
                        </a:rPr>
                        <a:t>ansley.com</a:t>
                      </a:r>
                    </a:p>
                  </a:txBody>
                  <a:tcPr marL="0" marR="0" marT="0" marB="0" horzOverflow="overflow">
                    <a:lnL w="12240" cap="flat" cmpd="sng" algn="ctr">
                      <a:solidFill>
                        <a:srgbClr val="000000"/>
                      </a:solidFill>
                      <a:prstDash val="solid"/>
                      <a:round/>
                      <a:headEnd type="none" w="med" len="med"/>
                      <a:tailEnd type="none" w="med" len="med"/>
                    </a:lnL>
                    <a:lnR w="12240">
                      <a:solidFill>
                        <a:srgbClr val="000000"/>
                      </a:solidFill>
                    </a:lnR>
                    <a:lnT w="38160" cap="flat" cmpd="sng" algn="ctr">
                      <a:solidFill>
                        <a:srgbClr val="000000"/>
                      </a:solidFill>
                      <a:prstDash val="solid"/>
                      <a:round/>
                      <a:headEnd type="none" w="med" len="med"/>
                      <a:tailEnd type="none" w="med" len="med"/>
                    </a:lnT>
                    <a:lnB w="12240">
                      <a:solidFill>
                        <a:srgbClr val="000000"/>
                      </a:solidFill>
                    </a:lnB>
                    <a:noFill/>
                  </a:tcPr>
                </a:tc>
                <a:extLst>
                  <a:ext uri="{0D108BD9-81ED-4DB2-BD59-A6C34878D82A}">
                    <a16:rowId xmlns:a16="http://schemas.microsoft.com/office/drawing/2014/main" val="10002"/>
                  </a:ext>
                </a:extLst>
              </a:tr>
              <a:tr h="538560">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3"/>
                  </a:ext>
                </a:extLst>
              </a:tr>
              <a:tr h="538560">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4"/>
                  </a:ext>
                </a:extLst>
              </a:tr>
            </a:tbl>
          </a:graphicData>
        </a:graphic>
      </p:graphicFrame>
      <p:sp>
        <p:nvSpPr>
          <p:cNvPr id="2" name="TextBox 1">
            <a:extLst>
              <a:ext uri="{FF2B5EF4-FFF2-40B4-BE49-F238E27FC236}">
                <a16:creationId xmlns:a16="http://schemas.microsoft.com/office/drawing/2014/main" id="{A8711941-F746-194D-BA49-225264BDC70A}"/>
              </a:ext>
            </a:extLst>
          </p:cNvPr>
          <p:cNvSpPr txBox="1"/>
          <p:nvPr/>
        </p:nvSpPr>
        <p:spPr>
          <a:xfrm>
            <a:off x="7805057" y="511629"/>
            <a:ext cx="65"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Policy Documents</a:t>
            </a:r>
          </a:p>
        </p:txBody>
      </p:sp>
      <p:sp>
        <p:nvSpPr>
          <p:cNvPr id="3" name="Content Placeholder 2"/>
          <p:cNvSpPr>
            <a:spLocks noGrp="1"/>
          </p:cNvSpPr>
          <p:nvPr>
            <p:ph idx="1"/>
          </p:nvPr>
        </p:nvSpPr>
        <p:spPr>
          <a:xfrm>
            <a:off x="685801" y="2083118"/>
            <a:ext cx="7770813" cy="3630693"/>
          </a:xfrm>
        </p:spPr>
        <p:txBody>
          <a:bodyPr/>
          <a:lstStyle/>
          <a:p>
            <a:r>
              <a:rPr lang="en-US" dirty="0"/>
              <a:t>IEEE Code of Ethics</a:t>
            </a:r>
          </a:p>
          <a:p>
            <a:pPr lvl="1"/>
            <a:r>
              <a:rPr lang="en-US" dirty="0">
                <a:hlinkClick r:id="rId3"/>
              </a:rPr>
              <a:t>http://www.ieee.org/about/corporate/governance/p7-8.html</a:t>
            </a:r>
            <a:r>
              <a:rPr lang="en-US" dirty="0"/>
              <a:t> </a:t>
            </a:r>
          </a:p>
          <a:p>
            <a:r>
              <a:rPr lang="en-US" dirty="0"/>
              <a:t>IEEE Standards Association (IEEE-SA) Affiliation FAQ</a:t>
            </a:r>
          </a:p>
          <a:p>
            <a:pPr lvl="1"/>
            <a:r>
              <a:rPr lang="en-US" dirty="0">
                <a:hlinkClick r:id="rId4"/>
              </a:rPr>
              <a:t>http://standards.ieee.org/faqs/affiliation.html</a:t>
            </a:r>
            <a:r>
              <a:rPr lang="en-US" dirty="0"/>
              <a:t> </a:t>
            </a:r>
          </a:p>
          <a:p>
            <a:r>
              <a:rPr lang="en-US" dirty="0"/>
              <a:t>Antitrust and Competition Policy</a:t>
            </a:r>
          </a:p>
          <a:p>
            <a:pPr lvl="1"/>
            <a:r>
              <a:rPr lang="en-US" dirty="0">
                <a:hlinkClick r:id="rId5"/>
              </a:rPr>
              <a:t>http://standards.ieee.org/resources/antitrust-guidelines.pdf</a:t>
            </a:r>
            <a:r>
              <a:rPr lang="en-US" dirty="0"/>
              <a:t>  </a:t>
            </a:r>
            <a:endParaRPr lang="en-US" dirty="0">
              <a:hlinkClick r:id="rId6"/>
            </a:endParaRPr>
          </a:p>
          <a:p>
            <a:r>
              <a:rPr lang="en-US" dirty="0"/>
              <a:t>Letter of Assurance Form</a:t>
            </a:r>
          </a:p>
          <a:p>
            <a:pPr lvl="1"/>
            <a:r>
              <a:rPr lang="en-US" dirty="0">
                <a:hlinkClick r:id="rId7"/>
              </a:rPr>
              <a:t>http://standards.ieee.org/develop/policies/bylaws/sect6-7.html#loa</a:t>
            </a:r>
            <a:r>
              <a:rPr lang="en-US" dirty="0"/>
              <a:t> </a:t>
            </a:r>
          </a:p>
          <a:p>
            <a:pPr lvl="1"/>
            <a:r>
              <a:rPr lang="en-US" dirty="0">
                <a:hlinkClick r:id="rId6"/>
              </a:rPr>
              <a:t>https://development.standards.ieee.org/myproject/Public//mytools/mob/loa.pdf</a:t>
            </a:r>
          </a:p>
          <a:p>
            <a:r>
              <a:rPr lang="en-US" dirty="0"/>
              <a:t>IEEE-SA Patent Committee FAQ &amp; Patent slides</a:t>
            </a:r>
          </a:p>
          <a:p>
            <a:pPr lvl="1"/>
            <a:r>
              <a:rPr lang="en-US" dirty="0">
                <a:hlinkClick r:id="rId8"/>
              </a:rPr>
              <a:t>http://standards.ieee.org/board/pat/faq.pdf</a:t>
            </a:r>
            <a:r>
              <a:rPr lang="en-US" dirty="0"/>
              <a:t> and </a:t>
            </a:r>
            <a:r>
              <a:rPr lang="en-US" dirty="0">
                <a:hlinkClick r:id="rId6"/>
              </a:rPr>
              <a:t>http://standards.ieee.org/board/pat/pat-slideset.ppt</a:t>
            </a:r>
            <a:r>
              <a:rPr lang="en-US" dirty="0"/>
              <a:t> </a:t>
            </a:r>
          </a:p>
          <a:p>
            <a:pPr>
              <a:buNone/>
            </a:pPr>
            <a:endParaRPr lang="en-GB" sz="900" dirty="0"/>
          </a:p>
        </p:txBody>
      </p:sp>
    </p:spTree>
    <p:extLst>
      <p:ext uri="{BB962C8B-B14F-4D97-AF65-F5344CB8AC3E}">
        <p14:creationId xmlns:p14="http://schemas.microsoft.com/office/powerpoint/2010/main" val="40948678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p:txBody>
          <a:bodyPr/>
          <a:lstStyle/>
          <a:p>
            <a:endParaRPr lang="en-US" dirty="0"/>
          </a:p>
          <a:p>
            <a:r>
              <a:rPr lang="en-US" dirty="0"/>
              <a:t>The current version of the IEEE-SA Standards Board Bylaws is available at: </a:t>
            </a:r>
          </a:p>
          <a:p>
            <a:pPr lvl="1">
              <a:buNone/>
            </a:pPr>
            <a:r>
              <a:rPr lang="en-US" sz="1350" dirty="0">
                <a:hlinkClick r:id="rId3"/>
              </a:rPr>
              <a:t>http://standards.ieee.org/develop/policies/bylaws/index.html</a:t>
            </a:r>
            <a:r>
              <a:rPr lang="en-US" sz="1350" dirty="0"/>
              <a:t> (HTML version) </a:t>
            </a:r>
          </a:p>
          <a:p>
            <a:pPr lvl="1">
              <a:buNone/>
            </a:pPr>
            <a:r>
              <a:rPr lang="en-US" sz="1350" dirty="0">
                <a:hlinkClick r:id="rId4"/>
              </a:rPr>
              <a:t>http://standards.ieee.org/develop/policies/bylaws/sb_bylaws.pdf</a:t>
            </a:r>
            <a:r>
              <a:rPr lang="en-US" sz="1350" dirty="0"/>
              <a:t> (PDF version)</a:t>
            </a:r>
            <a:r>
              <a:rPr lang="en-US" sz="1050" dirty="0"/>
              <a:t> </a:t>
            </a:r>
          </a:p>
          <a:p>
            <a:pPr>
              <a:buNone/>
            </a:pPr>
            <a:br>
              <a:rPr lang="en-US" sz="1200" dirty="0"/>
            </a:br>
            <a:endParaRPr lang="en-US" sz="1200" dirty="0"/>
          </a:p>
          <a:p>
            <a:r>
              <a:rPr lang="en-US" dirty="0"/>
              <a:t>The current version of the IEEE-SA Standards Board Operations Manual is available at: </a:t>
            </a:r>
          </a:p>
          <a:p>
            <a:pPr lvl="1">
              <a:buNone/>
            </a:pPr>
            <a:r>
              <a:rPr lang="en-US" sz="1350" dirty="0">
                <a:hlinkClick r:id="rId5"/>
              </a:rPr>
              <a:t>http://standards.ieee.org/develop/policies/opman/index.html</a:t>
            </a:r>
            <a:r>
              <a:rPr lang="en-US" sz="1350" dirty="0"/>
              <a:t> (HTML version) </a:t>
            </a:r>
          </a:p>
          <a:p>
            <a:pPr lvl="1">
              <a:buNone/>
            </a:pPr>
            <a:r>
              <a:rPr lang="en-US" sz="1350" dirty="0">
                <a:hlinkClick r:id="rId6"/>
              </a:rPr>
              <a:t>http://standards.ieee.org/develop/policies/opman/sb_om.pdf</a:t>
            </a:r>
            <a:r>
              <a:rPr lang="en-US" sz="1350" dirty="0"/>
              <a:t> (PDF version) </a:t>
            </a:r>
            <a:endParaRPr lang="en-US" sz="1200" dirty="0"/>
          </a:p>
          <a:p>
            <a:pPr>
              <a:buNone/>
            </a:pPr>
            <a:endParaRPr lang="en-GB" sz="900" dirty="0"/>
          </a:p>
        </p:txBody>
      </p:sp>
    </p:spTree>
    <p:extLst>
      <p:ext uri="{BB962C8B-B14F-4D97-AF65-F5344CB8AC3E}">
        <p14:creationId xmlns:p14="http://schemas.microsoft.com/office/powerpoint/2010/main" val="28780215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31137"/>
            <a:ext cx="7771680" cy="4264023"/>
          </a:xfrm>
        </p:spPr>
        <p:txBody>
          <a:bodyPr>
            <a:normAutofit/>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41998514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685801" y="867976"/>
            <a:ext cx="7771680" cy="457200"/>
          </a:xfrm>
        </p:spPr>
        <p:txBody>
          <a:bodyPr>
            <a:normAutofit fontScale="90000"/>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1" y="2231570"/>
            <a:ext cx="7856537" cy="3483429"/>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endParaRPr lang="en-US" altLang="en-US" sz="11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6950078" y="817345"/>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1331087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 name="CustomShape 1"/>
          <p:cNvSpPr txBox="1"/>
          <p:nvPr/>
        </p:nvSpPr>
        <p:spPr>
          <a:xfrm>
            <a:off x="685800" y="620929"/>
            <a:ext cx="7771680" cy="5855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err="1"/>
              <a:t>TGbi</a:t>
            </a:r>
            <a:r>
              <a:rPr lang="en-US" dirty="0"/>
              <a:t> </a:t>
            </a:r>
            <a:r>
              <a:rPr dirty="0"/>
              <a:t>Agenda – </a:t>
            </a:r>
            <a:r>
              <a:rPr lang="en-US" dirty="0"/>
              <a:t>May</a:t>
            </a:r>
            <a:r>
              <a:rPr dirty="0"/>
              <a:t> 202</a:t>
            </a:r>
            <a:r>
              <a:rPr lang="en-US" dirty="0"/>
              <a:t>1</a:t>
            </a:r>
            <a:endParaRPr dirty="0"/>
          </a:p>
        </p:txBody>
      </p:sp>
      <p:sp>
        <p:nvSpPr>
          <p:cNvPr id="82" name="CustomShape 2"/>
          <p:cNvSpPr txBox="1"/>
          <p:nvPr/>
        </p:nvSpPr>
        <p:spPr>
          <a:xfrm>
            <a:off x="342900" y="1287125"/>
            <a:ext cx="8457480" cy="566548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a:lnSpc>
                <a:spcPct val="81000"/>
              </a:lnSpc>
              <a:spcBef>
                <a:spcPts val="200"/>
              </a:spcBef>
              <a:defRPr sz="2200" b="1" spc="-1">
                <a:latin typeface="Times New Roman"/>
                <a:ea typeface="Times New Roman"/>
                <a:cs typeface="Times New Roman"/>
                <a:sym typeface="Times New Roman"/>
              </a:defRPr>
            </a:pPr>
            <a:r>
              <a:rPr lang="en-US" dirty="0">
                <a:solidFill>
                  <a:schemeClr val="bg2">
                    <a:lumMod val="60000"/>
                    <a:lumOff val="40000"/>
                  </a:schemeClr>
                </a:solidFill>
              </a:rPr>
              <a:t>Thursday May 6, 10:00EDT</a:t>
            </a:r>
            <a:endParaRPr dirty="0">
              <a:solidFill>
                <a:schemeClr val="bg2">
                  <a:lumMod val="60000"/>
                  <a:lumOff val="40000"/>
                </a:schemeClr>
              </a:solidFill>
            </a:endParaRPr>
          </a:p>
          <a:p>
            <a:pPr>
              <a:lnSpc>
                <a:spcPct val="81000"/>
              </a:lnSpc>
              <a:spcBef>
                <a:spcPts val="200"/>
              </a:spcBef>
              <a:defRPr sz="2200" spc="-1">
                <a:latin typeface="Arial"/>
                <a:ea typeface="Arial"/>
                <a:cs typeface="Arial"/>
                <a:sym typeface="Arial"/>
              </a:defRPr>
            </a:pPr>
            <a:endParaRPr dirty="0">
              <a:solidFill>
                <a:schemeClr val="bg2">
                  <a:lumMod val="60000"/>
                  <a:lumOff val="40000"/>
                </a:schemeClr>
              </a:solidFill>
            </a:endParaRPr>
          </a:p>
          <a:p>
            <a:pPr marL="719">
              <a:lnSpc>
                <a:spcPct val="81000"/>
              </a:lnSpc>
              <a:spcBef>
                <a:spcPts val="200"/>
              </a:spcBef>
              <a:buClr>
                <a:srgbClr val="000000"/>
              </a:buClr>
              <a:buSzPct val="100000"/>
              <a:defRPr sz="1500" b="1" spc="-1">
                <a:latin typeface="Times New Roman"/>
                <a:ea typeface="Times New Roman"/>
                <a:cs typeface="Times New Roman"/>
                <a:sym typeface="Times New Roman"/>
              </a:defRPr>
            </a:pPr>
            <a:r>
              <a:rPr sz="2000" dirty="0">
                <a:solidFill>
                  <a:schemeClr val="bg2">
                    <a:lumMod val="60000"/>
                    <a:lumOff val="40000"/>
                  </a:schemeClr>
                </a:solidFill>
              </a:rPr>
              <a:t>Administrative</a:t>
            </a:r>
            <a:endParaRPr lang="en-US" sz="2000" dirty="0">
              <a:solidFill>
                <a:schemeClr val="bg2">
                  <a:lumMod val="60000"/>
                  <a:lumOff val="40000"/>
                </a:schemeClr>
              </a:solidFill>
            </a:endParaRPr>
          </a:p>
          <a:p>
            <a:pPr marL="343619" indent="-342900">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solidFill>
                  <a:schemeClr val="bg2">
                    <a:lumMod val="60000"/>
                    <a:lumOff val="40000"/>
                  </a:schemeClr>
                </a:solidFill>
              </a:rPr>
              <a:t>Note: Plenary session and teleconference minutes to be motioned during Interim session (docs 21/638, 21/732, 21/437 and 21/436)</a:t>
            </a:r>
            <a:endParaRPr sz="2000" dirty="0">
              <a:solidFill>
                <a:schemeClr val="bg2">
                  <a:lumMod val="60000"/>
                  <a:lumOff val="40000"/>
                </a:schemeClr>
              </a:solidFill>
            </a:endParaRPr>
          </a:p>
          <a:p>
            <a:pPr>
              <a:defRPr sz="1500" spc="-1">
                <a:latin typeface="Arial"/>
                <a:ea typeface="Arial"/>
                <a:cs typeface="Arial"/>
                <a:sym typeface="Arial"/>
              </a:defRPr>
            </a:pPr>
            <a:endParaRPr sz="2000" dirty="0">
              <a:solidFill>
                <a:schemeClr val="bg2">
                  <a:lumMod val="60000"/>
                  <a:lumOff val="40000"/>
                </a:schemeClr>
              </a:solidFill>
            </a:endParaRPr>
          </a:p>
          <a:p>
            <a:pPr marL="719" lvl="1">
              <a:lnSpc>
                <a:spcPct val="81000"/>
              </a:lnSpc>
              <a:spcBef>
                <a:spcPts val="200"/>
              </a:spcBef>
              <a:buClr>
                <a:srgbClr val="000000"/>
              </a:buClr>
              <a:buSzPct val="100000"/>
              <a:defRPr sz="1500" spc="-1">
                <a:latin typeface="Times New Roman"/>
                <a:ea typeface="Times New Roman"/>
                <a:cs typeface="Times New Roman"/>
                <a:sym typeface="Times New Roman"/>
              </a:defRPr>
            </a:pPr>
            <a:r>
              <a:rPr sz="2000" b="1" dirty="0">
                <a:solidFill>
                  <a:schemeClr val="bg2">
                    <a:lumMod val="60000"/>
                    <a:lumOff val="40000"/>
                  </a:schemeClr>
                </a:solidFill>
              </a:rPr>
              <a:t>Discussion</a:t>
            </a:r>
            <a:endParaRPr lang="en-US" sz="2000" b="1" dirty="0">
              <a:solidFill>
                <a:schemeClr val="bg2">
                  <a:lumMod val="60000"/>
                  <a:lumOff val="40000"/>
                </a:schemeClr>
              </a:solidFill>
            </a:endParaRPr>
          </a:p>
          <a:p>
            <a:pPr marL="342900" indent="-342900">
              <a:buFont typeface="Arial" panose="020B0604020202020204" pitchFamily="34" charset="0"/>
              <a:buChar char="•"/>
              <a:defRPr sz="1500" spc="-1">
                <a:latin typeface="Arial"/>
                <a:ea typeface="Arial"/>
                <a:cs typeface="Arial"/>
                <a:sym typeface="Arial"/>
              </a:defRPr>
            </a:pPr>
            <a:r>
              <a:rPr lang="en-US" sz="2000" b="1" dirty="0">
                <a:solidFill>
                  <a:schemeClr val="bg2">
                    <a:lumMod val="60000"/>
                    <a:lumOff val="40000"/>
                  </a:schemeClr>
                </a:solidFill>
                <a:latin typeface="Times New Roman" panose="02020603050405020304" pitchFamily="18" charset="0"/>
                <a:cs typeface="Times New Roman" panose="02020603050405020304" pitchFamily="18" charset="0"/>
              </a:rPr>
              <a:t>9am to 10amEDT Thursday was agreed upon in the last session for May to July</a:t>
            </a:r>
          </a:p>
          <a:p>
            <a:pPr marL="342900" indent="-342900">
              <a:buFont typeface="Arial" panose="020B0604020202020204" pitchFamily="34" charset="0"/>
              <a:buChar char="•"/>
              <a:defRPr sz="1500" spc="-1">
                <a:latin typeface="Arial"/>
                <a:ea typeface="Arial"/>
                <a:cs typeface="Arial"/>
                <a:sym typeface="Arial"/>
              </a:defRPr>
            </a:pPr>
            <a:r>
              <a:rPr lang="en-US" sz="2000" b="1" dirty="0">
                <a:solidFill>
                  <a:schemeClr val="bg2">
                    <a:lumMod val="60000"/>
                    <a:lumOff val="40000"/>
                  </a:schemeClr>
                </a:solidFill>
                <a:latin typeface="Times New Roman" panose="02020603050405020304" pitchFamily="18" charset="0"/>
                <a:cs typeface="Times New Roman" panose="02020603050405020304" pitchFamily="18" charset="0"/>
              </a:rPr>
              <a:t>Proposing the following dates: 5/20, 6/3, 6/17, 7/1</a:t>
            </a:r>
          </a:p>
          <a:p>
            <a:pPr marL="342900" indent="-342900">
              <a:buFont typeface="Arial" panose="020B0604020202020204" pitchFamily="34" charset="0"/>
              <a:buChar char="•"/>
              <a:defRPr sz="1500" spc="-1">
                <a:latin typeface="Arial"/>
                <a:ea typeface="Arial"/>
                <a:cs typeface="Arial"/>
                <a:sym typeface="Arial"/>
              </a:defRPr>
            </a:pPr>
            <a:endParaRPr lang="en-US" sz="2000" b="1" dirty="0">
              <a:solidFill>
                <a:schemeClr val="bg2">
                  <a:lumMod val="60000"/>
                  <a:lumOff val="40000"/>
                </a:schemeClr>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defRPr sz="1500" spc="-1">
                <a:latin typeface="Arial"/>
                <a:ea typeface="Arial"/>
                <a:cs typeface="Arial"/>
                <a:sym typeface="Arial"/>
              </a:defRPr>
            </a:pPr>
            <a:r>
              <a:rPr lang="en-US" sz="2000" b="1" dirty="0">
                <a:solidFill>
                  <a:schemeClr val="bg2">
                    <a:lumMod val="60000"/>
                    <a:lumOff val="40000"/>
                  </a:schemeClr>
                </a:solidFill>
                <a:latin typeface="Times New Roman" panose="02020603050405020304" pitchFamily="18" charset="0"/>
                <a:cs typeface="Times New Roman" panose="02020603050405020304" pitchFamily="18" charset="0"/>
              </a:rPr>
              <a:t>Review call for submissions: any submissions ready for next week?</a:t>
            </a:r>
          </a:p>
          <a:p>
            <a:pPr marL="342900" indent="-342900">
              <a:buFont typeface="Arial" panose="020B0604020202020204" pitchFamily="34" charset="0"/>
              <a:buChar char="•"/>
              <a:defRPr sz="1500" spc="-1">
                <a:latin typeface="Arial"/>
                <a:ea typeface="Arial"/>
                <a:cs typeface="Arial"/>
                <a:sym typeface="Arial"/>
              </a:defRPr>
            </a:pPr>
            <a:r>
              <a:rPr lang="en-US" sz="2000" b="1" dirty="0">
                <a:solidFill>
                  <a:schemeClr val="bg2">
                    <a:lumMod val="60000"/>
                    <a:lumOff val="40000"/>
                  </a:schemeClr>
                </a:solidFill>
                <a:latin typeface="Times New Roman" panose="02020603050405020304" pitchFamily="18" charset="0"/>
                <a:cs typeface="Times New Roman" panose="02020603050405020304" pitchFamily="18" charset="0"/>
              </a:rPr>
              <a:t>1 submission for Wednesday(Jerome) + Use Case template, </a:t>
            </a:r>
          </a:p>
          <a:p>
            <a:pPr marL="342900" indent="-342900">
              <a:buFont typeface="Arial" panose="020B0604020202020204" pitchFamily="34" charset="0"/>
              <a:buChar char="•"/>
              <a:defRPr sz="1500" spc="-1">
                <a:latin typeface="Arial"/>
                <a:ea typeface="Arial"/>
                <a:cs typeface="Arial"/>
                <a:sym typeface="Arial"/>
              </a:defRPr>
            </a:pPr>
            <a:r>
              <a:rPr lang="en-US" sz="2000" b="1" dirty="0">
                <a:solidFill>
                  <a:schemeClr val="bg2">
                    <a:lumMod val="60000"/>
                    <a:lumOff val="40000"/>
                  </a:schemeClr>
                </a:solidFill>
                <a:latin typeface="Times New Roman" panose="02020603050405020304" pitchFamily="18" charset="0"/>
                <a:cs typeface="Times New Roman" panose="02020603050405020304" pitchFamily="18" charset="0"/>
              </a:rPr>
              <a:t>2 submissions for Friday(Antonio, Po-Kai)</a:t>
            </a:r>
          </a:p>
          <a:p>
            <a:pPr marL="342900" indent="-342900">
              <a:buFont typeface="Arial" panose="020B0604020202020204" pitchFamily="34" charset="0"/>
              <a:buChar char="•"/>
              <a:defRPr sz="1500" spc="-1">
                <a:latin typeface="Arial"/>
                <a:ea typeface="Arial"/>
                <a:cs typeface="Arial"/>
                <a:sym typeface="Arial"/>
              </a:defRPr>
            </a:pPr>
            <a:r>
              <a:rPr lang="en-US" sz="2000" b="1" dirty="0">
                <a:solidFill>
                  <a:schemeClr val="bg2">
                    <a:lumMod val="60000"/>
                    <a:lumOff val="40000"/>
                  </a:schemeClr>
                </a:solidFill>
                <a:latin typeface="Times New Roman" panose="02020603050405020304" pitchFamily="18" charset="0"/>
                <a:cs typeface="Times New Roman" panose="02020603050405020304" pitchFamily="18" charset="0"/>
              </a:rPr>
              <a:t>Brainstorming for other avenues to generate submissions</a:t>
            </a:r>
          </a:p>
          <a:p>
            <a:pPr marL="342900" lvl="1" indent="-342900">
              <a:buFont typeface="Arial" panose="020B0604020202020204" pitchFamily="34" charset="0"/>
              <a:buChar char="•"/>
              <a:defRPr sz="1500" spc="-1">
                <a:latin typeface="Arial"/>
                <a:ea typeface="Arial"/>
                <a:cs typeface="Arial"/>
                <a:sym typeface="Arial"/>
              </a:defRPr>
            </a:pPr>
            <a:r>
              <a:rPr lang="en-US" sz="2000" b="1" dirty="0">
                <a:solidFill>
                  <a:schemeClr val="bg2">
                    <a:lumMod val="60000"/>
                    <a:lumOff val="40000"/>
                  </a:schemeClr>
                </a:solidFill>
                <a:latin typeface="Times New Roman" panose="02020603050405020304" pitchFamily="18" charset="0"/>
                <a:cs typeface="Times New Roman" panose="02020603050405020304" pitchFamily="18" charset="0"/>
              </a:rPr>
              <a:t>Liaisons to other groups – response(s) next week, July(WBA)</a:t>
            </a:r>
          </a:p>
          <a:p>
            <a:pPr marL="342900" indent="-342900">
              <a:buFont typeface="Arial" panose="020B0604020202020204" pitchFamily="34" charset="0"/>
              <a:buChar char="•"/>
              <a:defRPr sz="1500" spc="-1">
                <a:latin typeface="Arial"/>
                <a:ea typeface="Arial"/>
                <a:cs typeface="Arial"/>
                <a:sym typeface="Arial"/>
              </a:defRPr>
            </a:pPr>
            <a:endParaRPr lang="en-US" sz="2000" b="1" dirty="0">
              <a:solidFill>
                <a:schemeClr val="bg2">
                  <a:lumMod val="60000"/>
                  <a:lumOff val="40000"/>
                </a:schemeClr>
              </a:solidFill>
              <a:latin typeface="Times New Roman" panose="02020603050405020304" pitchFamily="18" charset="0"/>
              <a:cs typeface="Times New Roman" panose="02020603050405020304" pitchFamily="18" charset="0"/>
            </a:endParaRPr>
          </a:p>
          <a:p>
            <a:pPr>
              <a:defRPr sz="1500" spc="-1">
                <a:latin typeface="Arial"/>
                <a:ea typeface="Arial"/>
                <a:cs typeface="Arial"/>
                <a:sym typeface="Arial"/>
              </a:defRPr>
            </a:pPr>
            <a:r>
              <a:rPr lang="en-US" sz="2000" b="1" dirty="0">
                <a:solidFill>
                  <a:schemeClr val="bg2">
                    <a:lumMod val="60000"/>
                    <a:lumOff val="40000"/>
                  </a:schemeClr>
                </a:solidFill>
                <a:latin typeface="Times New Roman" panose="02020603050405020304" pitchFamily="18" charset="0"/>
                <a:cs typeface="Times New Roman" panose="02020603050405020304" pitchFamily="18" charset="0"/>
              </a:rPr>
              <a:t>Adjourn</a:t>
            </a:r>
            <a:endParaRPr sz="2000" b="1" dirty="0">
              <a:solidFill>
                <a:schemeClr val="bg2">
                  <a:lumMod val="60000"/>
                  <a:lumOff val="40000"/>
                </a:schemeClr>
              </a:solidFill>
              <a:latin typeface="Times New Roman" panose="02020603050405020304" pitchFamily="18" charset="0"/>
              <a:cs typeface="Times New Roman" panose="02020603050405020304" pitchFamily="18" charset="0"/>
            </a:endParaRPr>
          </a:p>
          <a:p>
            <a:pPr>
              <a:defRPr sz="1500" spc="-1">
                <a:latin typeface="Arial"/>
                <a:ea typeface="Arial"/>
                <a:cs typeface="Arial"/>
                <a:sym typeface="Arial"/>
              </a:defRPr>
            </a:pPr>
            <a:endParaRPr dirty="0">
              <a:solidFill>
                <a:schemeClr val="bg2">
                  <a:lumMod val="60000"/>
                  <a:lumOff val="40000"/>
                </a:schemeClr>
              </a:solidFill>
            </a:endParaRPr>
          </a:p>
        </p:txBody>
      </p:sp>
    </p:spTree>
    <p:extLst>
      <p:ext uri="{BB962C8B-B14F-4D97-AF65-F5344CB8AC3E}">
        <p14:creationId xmlns:p14="http://schemas.microsoft.com/office/powerpoint/2010/main" val="4187012998"/>
      </p:ext>
    </p:extLst>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 name="CustomShape 1"/>
          <p:cNvSpPr txBox="1"/>
          <p:nvPr/>
        </p:nvSpPr>
        <p:spPr>
          <a:xfrm>
            <a:off x="685800" y="620929"/>
            <a:ext cx="7771680" cy="5855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err="1"/>
              <a:t>TGbi</a:t>
            </a:r>
            <a:r>
              <a:rPr lang="en-US" dirty="0"/>
              <a:t> </a:t>
            </a:r>
            <a:r>
              <a:rPr dirty="0"/>
              <a:t>Agenda – </a:t>
            </a:r>
            <a:r>
              <a:rPr lang="en-US" dirty="0"/>
              <a:t>May</a:t>
            </a:r>
            <a:r>
              <a:rPr dirty="0"/>
              <a:t> 202</a:t>
            </a:r>
            <a:r>
              <a:rPr lang="en-US" dirty="0"/>
              <a:t>1</a:t>
            </a:r>
            <a:endParaRPr dirty="0"/>
          </a:p>
        </p:txBody>
      </p:sp>
      <p:sp>
        <p:nvSpPr>
          <p:cNvPr id="82" name="CustomShape 2"/>
          <p:cNvSpPr txBox="1"/>
          <p:nvPr/>
        </p:nvSpPr>
        <p:spPr>
          <a:xfrm>
            <a:off x="342900" y="1287125"/>
            <a:ext cx="8457480" cy="545721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a:lnSpc>
                <a:spcPct val="81000"/>
              </a:lnSpc>
              <a:spcBef>
                <a:spcPts val="200"/>
              </a:spcBef>
              <a:defRPr sz="2200" b="1" spc="-1">
                <a:latin typeface="Times New Roman"/>
                <a:ea typeface="Times New Roman"/>
                <a:cs typeface="Times New Roman"/>
                <a:sym typeface="Times New Roman"/>
              </a:defRPr>
            </a:pPr>
            <a:r>
              <a:rPr lang="en-US" dirty="0">
                <a:solidFill>
                  <a:schemeClr val="bg1">
                    <a:lumMod val="65000"/>
                  </a:schemeClr>
                </a:solidFill>
              </a:rPr>
              <a:t>Wednesday May 12, 11:15 EDT</a:t>
            </a:r>
            <a:endParaRPr dirty="0">
              <a:solidFill>
                <a:schemeClr val="bg1">
                  <a:lumMod val="65000"/>
                </a:schemeClr>
              </a:solidFill>
            </a:endParaRPr>
          </a:p>
          <a:p>
            <a:pPr>
              <a:lnSpc>
                <a:spcPct val="81000"/>
              </a:lnSpc>
              <a:spcBef>
                <a:spcPts val="200"/>
              </a:spcBef>
              <a:defRPr sz="2200" spc="-1">
                <a:latin typeface="Arial"/>
                <a:ea typeface="Arial"/>
                <a:cs typeface="Arial"/>
                <a:sym typeface="Arial"/>
              </a:defRPr>
            </a:pPr>
            <a:endParaRPr dirty="0">
              <a:solidFill>
                <a:schemeClr val="bg1">
                  <a:lumMod val="65000"/>
                </a:schemeClr>
              </a:solidFill>
            </a:endParaRPr>
          </a:p>
          <a:p>
            <a:pPr marL="719">
              <a:lnSpc>
                <a:spcPct val="81000"/>
              </a:lnSpc>
              <a:spcBef>
                <a:spcPts val="200"/>
              </a:spcBef>
              <a:buClr>
                <a:srgbClr val="000000"/>
              </a:buClr>
              <a:buSzPct val="100000"/>
              <a:defRPr sz="1500" b="1" spc="-1">
                <a:latin typeface="Times New Roman"/>
                <a:ea typeface="Times New Roman"/>
                <a:cs typeface="Times New Roman"/>
                <a:sym typeface="Times New Roman"/>
              </a:defRPr>
            </a:pPr>
            <a:r>
              <a:rPr sz="2000" dirty="0">
                <a:solidFill>
                  <a:schemeClr val="bg1">
                    <a:lumMod val="65000"/>
                  </a:schemeClr>
                </a:solidFill>
              </a:rPr>
              <a:t>Administrative</a:t>
            </a:r>
            <a:endParaRPr lang="en-US" sz="2000" dirty="0">
              <a:solidFill>
                <a:schemeClr val="bg1">
                  <a:lumMod val="65000"/>
                </a:schemeClr>
              </a:solidFill>
            </a:endParaRPr>
          </a:p>
          <a:p>
            <a:pPr marL="343619" indent="-342900">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solidFill>
                  <a:schemeClr val="bg1">
                    <a:lumMod val="65000"/>
                  </a:schemeClr>
                </a:solidFill>
              </a:rPr>
              <a:t>Plenary session and teleconference minutes motion for approval (docs 21/638, 21/732, 21/437 and 21/436)</a:t>
            </a:r>
          </a:p>
          <a:p>
            <a:pPr marL="343619" indent="-342900">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solidFill>
                  <a:schemeClr val="bg1">
                    <a:lumMod val="65000"/>
                  </a:schemeClr>
                </a:solidFill>
              </a:rPr>
              <a:t>Motion #1 to approve the minutes documents listed above:</a:t>
            </a:r>
          </a:p>
          <a:p>
            <a:pPr marL="343619" indent="-342900">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solidFill>
                  <a:schemeClr val="bg1">
                    <a:lumMod val="65000"/>
                  </a:schemeClr>
                </a:solidFill>
              </a:rPr>
              <a:t>Moved: Mike </a:t>
            </a:r>
            <a:r>
              <a:rPr lang="en-US" sz="2000" dirty="0" err="1">
                <a:solidFill>
                  <a:schemeClr val="bg1">
                    <a:lumMod val="65000"/>
                  </a:schemeClr>
                </a:solidFill>
              </a:rPr>
              <a:t>Montemurro</a:t>
            </a:r>
            <a:endParaRPr lang="en-US" sz="2000" dirty="0">
              <a:solidFill>
                <a:schemeClr val="bg1">
                  <a:lumMod val="65000"/>
                </a:schemeClr>
              </a:solidFill>
            </a:endParaRPr>
          </a:p>
          <a:p>
            <a:pPr marL="343619" indent="-342900">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solidFill>
                  <a:schemeClr val="bg1">
                    <a:lumMod val="65000"/>
                  </a:schemeClr>
                </a:solidFill>
              </a:rPr>
              <a:t>Seconded: Stuart Kerry</a:t>
            </a:r>
          </a:p>
          <a:p>
            <a:pPr marL="343619" indent="-342900">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solidFill>
                  <a:schemeClr val="bg1">
                    <a:lumMod val="65000"/>
                  </a:schemeClr>
                </a:solidFill>
              </a:rPr>
              <a:t>Approved by unanimous consent</a:t>
            </a:r>
            <a:endParaRPr sz="2000" dirty="0">
              <a:solidFill>
                <a:schemeClr val="bg1">
                  <a:lumMod val="65000"/>
                </a:schemeClr>
              </a:solidFill>
            </a:endParaRPr>
          </a:p>
          <a:p>
            <a:pPr>
              <a:defRPr sz="1500" spc="-1">
                <a:latin typeface="Arial"/>
                <a:ea typeface="Arial"/>
                <a:cs typeface="Arial"/>
                <a:sym typeface="Arial"/>
              </a:defRPr>
            </a:pPr>
            <a:endParaRPr sz="2000" dirty="0">
              <a:solidFill>
                <a:schemeClr val="bg1">
                  <a:lumMod val="65000"/>
                </a:schemeClr>
              </a:solidFill>
            </a:endParaRPr>
          </a:p>
          <a:p>
            <a:pPr marL="719" lvl="1">
              <a:lnSpc>
                <a:spcPct val="81000"/>
              </a:lnSpc>
              <a:spcBef>
                <a:spcPts val="200"/>
              </a:spcBef>
              <a:buClr>
                <a:srgbClr val="000000"/>
              </a:buClr>
              <a:buSzPct val="100000"/>
              <a:defRPr sz="1500" spc="-1">
                <a:latin typeface="Times New Roman"/>
                <a:ea typeface="Times New Roman"/>
                <a:cs typeface="Times New Roman"/>
                <a:sym typeface="Times New Roman"/>
              </a:defRPr>
            </a:pPr>
            <a:r>
              <a:rPr sz="2000" b="1" dirty="0">
                <a:solidFill>
                  <a:schemeClr val="bg1">
                    <a:lumMod val="65000"/>
                  </a:schemeClr>
                </a:solidFill>
              </a:rPr>
              <a:t>Discussion</a:t>
            </a:r>
            <a:endParaRPr lang="en-US" sz="2000" b="1" dirty="0">
              <a:solidFill>
                <a:schemeClr val="bg1">
                  <a:lumMod val="65000"/>
                </a:schemeClr>
              </a:solidFill>
            </a:endParaRPr>
          </a:p>
          <a:p>
            <a:pPr marL="342900" indent="-342900">
              <a:buFont typeface="Arial" panose="020B0604020202020204" pitchFamily="34" charset="0"/>
              <a:buChar char="•"/>
              <a:defRPr sz="1500" spc="-1">
                <a:latin typeface="Arial"/>
                <a:ea typeface="Arial"/>
                <a:cs typeface="Arial"/>
                <a:sym typeface="Arial"/>
              </a:defRPr>
            </a:pPr>
            <a:r>
              <a:rPr lang="en-US" sz="2000" b="1" dirty="0">
                <a:solidFill>
                  <a:schemeClr val="bg1">
                    <a:lumMod val="65000"/>
                  </a:schemeClr>
                </a:solidFill>
                <a:latin typeface="Times New Roman" panose="02020603050405020304" pitchFamily="18" charset="0"/>
                <a:cs typeface="Times New Roman" panose="02020603050405020304" pitchFamily="18" charset="0"/>
              </a:rPr>
              <a:t>Two presentations for today:</a:t>
            </a:r>
          </a:p>
          <a:p>
            <a:pPr marL="457200" indent="-457200">
              <a:buFont typeface="+mj-lt"/>
              <a:buAutoNum type="arabicPeriod"/>
              <a:defRPr sz="1500" spc="-1">
                <a:latin typeface="Arial"/>
                <a:ea typeface="Arial"/>
                <a:cs typeface="Arial"/>
                <a:sym typeface="Arial"/>
              </a:defRPr>
            </a:pPr>
            <a:r>
              <a:rPr lang="en-US" sz="2000" b="1" dirty="0">
                <a:solidFill>
                  <a:schemeClr val="bg1">
                    <a:lumMod val="65000"/>
                  </a:schemeClr>
                </a:solidFill>
                <a:latin typeface="Times New Roman" panose="02020603050405020304" pitchFamily="18" charset="0"/>
                <a:cs typeface="Times New Roman" panose="02020603050405020304" pitchFamily="18" charset="0"/>
              </a:rPr>
              <a:t>Doc </a:t>
            </a:r>
            <a:r>
              <a:rPr lang="en-US" sz="2000" b="1" spc="-1" dirty="0">
                <a:solidFill>
                  <a:schemeClr val="bg1">
                    <a:lumMod val="65000"/>
                  </a:schemeClr>
                </a:solidFill>
                <a:latin typeface="Times New Roman" panose="02020603050405020304" pitchFamily="18" charset="0"/>
                <a:cs typeface="Times New Roman" panose="02020603050405020304" pitchFamily="18" charset="0"/>
                <a:sym typeface="Arial"/>
              </a:rPr>
              <a:t> 11-20-0940-00 (introduction to 802E),  </a:t>
            </a:r>
          </a:p>
          <a:p>
            <a:pPr marL="342900" lvl="1" indent="-342900">
              <a:buFont typeface="Arial" panose="020B0604020202020204" pitchFamily="34" charset="0"/>
              <a:buChar char="•"/>
              <a:defRPr sz="1500" spc="-1">
                <a:latin typeface="Arial"/>
                <a:ea typeface="Arial"/>
                <a:cs typeface="Arial"/>
                <a:sym typeface="Arial"/>
              </a:defRPr>
            </a:pPr>
            <a:r>
              <a:rPr lang="en-US" sz="1500" u="sng" dirty="0">
                <a:solidFill>
                  <a:schemeClr val="bg1">
                    <a:lumMod val="65000"/>
                  </a:schemeClr>
                </a:solidFill>
                <a:sym typeface="Arial"/>
                <a:hlinkClick r:id="rId2">
                  <a:extLst>
                    <a:ext uri="{A12FA001-AC4F-418D-AE19-62706E023703}">
                      <ahyp:hlinkClr xmlns:ahyp="http://schemas.microsoft.com/office/drawing/2018/hyperlinkcolor" val="tx"/>
                    </a:ext>
                  </a:extLst>
                </a:hlinkClick>
              </a:rPr>
              <a:t>https://mentor.ieee.org/802.11/dcn/20/11-20-0940-00-0rcm-introduction-to-p802e.pptx</a:t>
            </a:r>
            <a:r>
              <a:rPr lang="en-US" sz="2000" b="1" dirty="0">
                <a:solidFill>
                  <a:schemeClr val="bg1">
                    <a:lumMod val="65000"/>
                  </a:schemeClr>
                </a:solidFill>
                <a:latin typeface="Times New Roman" panose="02020603050405020304" pitchFamily="18" charset="0"/>
                <a:cs typeface="Times New Roman" panose="02020603050405020304" pitchFamily="18" charset="0"/>
              </a:rPr>
              <a:t>, </a:t>
            </a:r>
          </a:p>
          <a:p>
            <a:pPr marL="457200" indent="-457200">
              <a:buFont typeface="+mj-lt"/>
              <a:buAutoNum type="arabicPeriod"/>
              <a:defRPr sz="1500" spc="-1">
                <a:latin typeface="Arial"/>
                <a:ea typeface="Arial"/>
                <a:cs typeface="Arial"/>
                <a:sym typeface="Arial"/>
              </a:defRPr>
            </a:pPr>
            <a:r>
              <a:rPr lang="en-US" sz="2000" b="1" dirty="0">
                <a:solidFill>
                  <a:schemeClr val="bg1">
                    <a:lumMod val="65000"/>
                  </a:schemeClr>
                </a:solidFill>
                <a:latin typeface="Times New Roman" panose="02020603050405020304" pitchFamily="18" charset="0"/>
                <a:cs typeface="Times New Roman" panose="02020603050405020304" pitchFamily="18" charset="0"/>
              </a:rPr>
              <a:t>Doc 11-20-0641-01 (proposed issues),</a:t>
            </a:r>
          </a:p>
          <a:p>
            <a:pPr marL="342900" lvl="1" indent="-342900">
              <a:buFont typeface="Arial" panose="020B0604020202020204" pitchFamily="34" charset="0"/>
              <a:buChar char="•"/>
              <a:defRPr sz="1500" spc="-1">
                <a:latin typeface="Arial"/>
                <a:ea typeface="Arial"/>
                <a:cs typeface="Arial"/>
                <a:sym typeface="Arial"/>
              </a:defRPr>
            </a:pPr>
            <a:r>
              <a:rPr lang="en-US" sz="1500" u="sng" spc="-1" dirty="0">
                <a:solidFill>
                  <a:schemeClr val="bg1">
                    <a:lumMod val="65000"/>
                  </a:schemeClr>
                </a:solidFill>
                <a:latin typeface="Arial"/>
                <a:cs typeface="Arial"/>
                <a:hlinkClick r:id="rId3">
                  <a:extLst>
                    <a:ext uri="{A12FA001-AC4F-418D-AE19-62706E023703}">
                      <ahyp:hlinkClr xmlns:ahyp="http://schemas.microsoft.com/office/drawing/2018/hyperlinkcolor" val="tx"/>
                    </a:ext>
                  </a:extLst>
                </a:hlinkClick>
              </a:rPr>
              <a:t>https://mentor.ieee.org/802.11/dcn/21/11-21-0641-01-00bi-proposed-issues.pptx</a:t>
            </a:r>
            <a:endParaRPr lang="en-US" sz="1500" u="sng" spc="-1" dirty="0">
              <a:solidFill>
                <a:schemeClr val="bg1">
                  <a:lumMod val="65000"/>
                </a:schemeClr>
              </a:solidFill>
              <a:latin typeface="Arial"/>
              <a:cs typeface="Arial"/>
            </a:endParaRPr>
          </a:p>
          <a:p>
            <a:pPr lvl="1">
              <a:defRPr sz="1500" spc="-1">
                <a:latin typeface="Arial"/>
                <a:ea typeface="Arial"/>
                <a:cs typeface="Arial"/>
                <a:sym typeface="Arial"/>
              </a:defRPr>
            </a:pPr>
            <a:endParaRPr lang="en-US" sz="2000" b="1" dirty="0">
              <a:solidFill>
                <a:schemeClr val="bg1">
                  <a:lumMod val="65000"/>
                </a:schemeClr>
              </a:solidFill>
              <a:latin typeface="Times New Roman" panose="02020603050405020304" pitchFamily="18" charset="0"/>
              <a:cs typeface="Times New Roman" panose="02020603050405020304" pitchFamily="18" charset="0"/>
            </a:endParaRPr>
          </a:p>
          <a:p>
            <a:pPr>
              <a:defRPr sz="1500" spc="-1">
                <a:latin typeface="Arial"/>
                <a:ea typeface="Arial"/>
                <a:cs typeface="Arial"/>
                <a:sym typeface="Arial"/>
              </a:defRPr>
            </a:pPr>
            <a:r>
              <a:rPr lang="en-US" sz="2000" b="1" dirty="0">
                <a:solidFill>
                  <a:schemeClr val="bg1">
                    <a:lumMod val="65000"/>
                  </a:schemeClr>
                </a:solidFill>
                <a:latin typeface="Times New Roman" panose="02020603050405020304" pitchFamily="18" charset="0"/>
                <a:cs typeface="Times New Roman" panose="02020603050405020304" pitchFamily="18" charset="0"/>
              </a:rPr>
              <a:t>Recess</a:t>
            </a:r>
            <a:endParaRPr sz="2000" b="1" dirty="0">
              <a:solidFill>
                <a:schemeClr val="bg1">
                  <a:lumMod val="65000"/>
                </a:schemeClr>
              </a:solidFill>
              <a:latin typeface="Times New Roman" panose="02020603050405020304" pitchFamily="18" charset="0"/>
              <a:cs typeface="Times New Roman" panose="02020603050405020304" pitchFamily="18" charset="0"/>
            </a:endParaRPr>
          </a:p>
          <a:p>
            <a:pPr>
              <a:defRPr sz="1500" spc="-1">
                <a:latin typeface="Arial"/>
                <a:ea typeface="Arial"/>
                <a:cs typeface="Arial"/>
                <a:sym typeface="Arial"/>
              </a:defRPr>
            </a:pPr>
            <a:endParaRPr dirty="0">
              <a:solidFill>
                <a:schemeClr val="bg1">
                  <a:lumMod val="65000"/>
                </a:schemeClr>
              </a:solidFill>
            </a:endParaRPr>
          </a:p>
        </p:txBody>
      </p:sp>
    </p:spTree>
    <p:extLst>
      <p:ext uri="{BB962C8B-B14F-4D97-AF65-F5344CB8AC3E}">
        <p14:creationId xmlns:p14="http://schemas.microsoft.com/office/powerpoint/2010/main" val="1187602075"/>
      </p:ext>
    </p:extLst>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 name="CustomShape 1"/>
          <p:cNvSpPr txBox="1"/>
          <p:nvPr/>
        </p:nvSpPr>
        <p:spPr>
          <a:xfrm>
            <a:off x="685800" y="620929"/>
            <a:ext cx="7771680" cy="5855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pPr marL="0" marR="0" lvl="0" indent="0" algn="ctr" defTabSz="914400" rtl="0" eaLnBrk="1" fontAlgn="auto" latinLnBrk="0" hangingPunct="0">
              <a:lnSpc>
                <a:spcPct val="100000"/>
              </a:lnSpc>
              <a:spcBef>
                <a:spcPts val="0"/>
              </a:spcBef>
              <a:spcAft>
                <a:spcPts val="0"/>
              </a:spcAft>
              <a:buClrTx/>
              <a:buSzTx/>
              <a:buFontTx/>
              <a:buNone/>
              <a:tabLst/>
              <a:defRPr/>
            </a:pPr>
            <a:r>
              <a:rPr kumimoji="0" lang="en-US" sz="3200" b="1" i="0" u="none" strike="noStrike" kern="0" cap="none" spc="-1" normalizeH="0" baseline="0" noProof="0" dirty="0" err="1">
                <a:ln>
                  <a:noFill/>
                </a:ln>
                <a:solidFill>
                  <a:srgbClr val="000000"/>
                </a:solidFill>
                <a:effectLst/>
                <a:uLnTx/>
                <a:uFillTx/>
                <a:latin typeface="Times New Roman"/>
                <a:cs typeface="Times New Roman"/>
                <a:sym typeface="Times New Roman"/>
              </a:rPr>
              <a:t>TGbi</a:t>
            </a:r>
            <a:r>
              <a:rPr kumimoji="0" lang="en-US" sz="3200" b="1" i="0" u="none" strike="noStrike" kern="0" cap="none" spc="-1" normalizeH="0" baseline="0" noProof="0" dirty="0">
                <a:ln>
                  <a:noFill/>
                </a:ln>
                <a:solidFill>
                  <a:srgbClr val="000000"/>
                </a:solidFill>
                <a:effectLst/>
                <a:uLnTx/>
                <a:uFillTx/>
                <a:latin typeface="Times New Roman"/>
                <a:cs typeface="Times New Roman"/>
                <a:sym typeface="Times New Roman"/>
              </a:rPr>
              <a:t> </a:t>
            </a:r>
            <a:r>
              <a:rPr kumimoji="0" sz="3200" b="1" i="0" u="none" strike="noStrike" kern="0" cap="none" spc="-1" normalizeH="0" baseline="0" noProof="0" dirty="0">
                <a:ln>
                  <a:noFill/>
                </a:ln>
                <a:solidFill>
                  <a:srgbClr val="000000"/>
                </a:solidFill>
                <a:effectLst/>
                <a:uLnTx/>
                <a:uFillTx/>
                <a:latin typeface="Times New Roman"/>
                <a:cs typeface="Times New Roman"/>
                <a:sym typeface="Times New Roman"/>
              </a:rPr>
              <a:t>Agenda – </a:t>
            </a:r>
            <a:r>
              <a:rPr kumimoji="0" lang="en-US" sz="3200" b="1" i="0" u="none" strike="noStrike" kern="0" cap="none" spc="-1" normalizeH="0" baseline="0" noProof="0" dirty="0">
                <a:ln>
                  <a:noFill/>
                </a:ln>
                <a:solidFill>
                  <a:srgbClr val="000000"/>
                </a:solidFill>
                <a:effectLst/>
                <a:uLnTx/>
                <a:uFillTx/>
                <a:latin typeface="Times New Roman"/>
                <a:cs typeface="Times New Roman"/>
                <a:sym typeface="Times New Roman"/>
              </a:rPr>
              <a:t>May</a:t>
            </a:r>
            <a:r>
              <a:rPr kumimoji="0" sz="3200" b="1" i="0" u="none" strike="noStrike" kern="0" cap="none" spc="-1" normalizeH="0" baseline="0" noProof="0" dirty="0">
                <a:ln>
                  <a:noFill/>
                </a:ln>
                <a:solidFill>
                  <a:srgbClr val="000000"/>
                </a:solidFill>
                <a:effectLst/>
                <a:uLnTx/>
                <a:uFillTx/>
                <a:latin typeface="Times New Roman"/>
                <a:cs typeface="Times New Roman"/>
                <a:sym typeface="Times New Roman"/>
              </a:rPr>
              <a:t> 202</a:t>
            </a:r>
            <a:r>
              <a:rPr kumimoji="0" lang="en-US" sz="3200" b="1" i="0" u="none" strike="noStrike" kern="0" cap="none" spc="-1" normalizeH="0" baseline="0" noProof="0" dirty="0">
                <a:ln>
                  <a:noFill/>
                </a:ln>
                <a:solidFill>
                  <a:srgbClr val="000000"/>
                </a:solidFill>
                <a:effectLst/>
                <a:uLnTx/>
                <a:uFillTx/>
                <a:latin typeface="Times New Roman"/>
                <a:cs typeface="Times New Roman"/>
                <a:sym typeface="Times New Roman"/>
              </a:rPr>
              <a:t>1</a:t>
            </a:r>
            <a:endParaRPr kumimoji="0" sz="3200" b="1" i="0" u="none" strike="noStrike" kern="0" cap="none" spc="-1" normalizeH="0" baseline="0" noProof="0" dirty="0">
              <a:ln>
                <a:noFill/>
              </a:ln>
              <a:solidFill>
                <a:srgbClr val="000000"/>
              </a:solidFill>
              <a:effectLst/>
              <a:uLnTx/>
              <a:uFillTx/>
              <a:latin typeface="Times New Roman"/>
              <a:cs typeface="Times New Roman"/>
              <a:sym typeface="Times New Roman"/>
            </a:endParaRPr>
          </a:p>
        </p:txBody>
      </p:sp>
      <p:sp>
        <p:nvSpPr>
          <p:cNvPr id="82" name="CustomShape 2"/>
          <p:cNvSpPr txBox="1"/>
          <p:nvPr/>
        </p:nvSpPr>
        <p:spPr>
          <a:xfrm>
            <a:off x="342900" y="1287125"/>
            <a:ext cx="8457480" cy="521920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0" marR="0" lvl="0" indent="0" algn="l" defTabSz="914400" rtl="0" eaLnBrk="1" fontAlgn="auto" latinLnBrk="0" hangingPunct="0">
              <a:lnSpc>
                <a:spcPct val="81000"/>
              </a:lnSpc>
              <a:spcBef>
                <a:spcPts val="200"/>
              </a:spcBef>
              <a:spcAft>
                <a:spcPts val="0"/>
              </a:spcAft>
              <a:buClrTx/>
              <a:buSzTx/>
              <a:buFontTx/>
              <a:buNone/>
              <a:tabLst/>
              <a:defRPr sz="2200" b="1" spc="-1">
                <a:latin typeface="Times New Roman"/>
                <a:ea typeface="Times New Roman"/>
                <a:cs typeface="Times New Roman"/>
                <a:sym typeface="Times New Roman"/>
              </a:defRPr>
            </a:pPr>
            <a:r>
              <a:rPr kumimoji="0" lang="en-US" sz="2200" b="1" i="0" u="none" strike="noStrike" kern="0" cap="none" spc="-1" normalizeH="0" baseline="0" noProof="0" dirty="0">
                <a:ln>
                  <a:noFill/>
                </a:ln>
                <a:solidFill>
                  <a:srgbClr val="000000"/>
                </a:solidFill>
                <a:effectLst/>
                <a:uLnTx/>
                <a:uFillTx/>
                <a:latin typeface="Times New Roman"/>
                <a:cs typeface="Times New Roman"/>
                <a:sym typeface="Times New Roman"/>
              </a:rPr>
              <a:t>Friday May 14, 11:15 EDT</a:t>
            </a:r>
            <a:endParaRPr kumimoji="0" sz="2200" b="1" i="0" u="none" strike="noStrike" kern="0" cap="none" spc="-1" normalizeH="0" baseline="0" noProof="0" dirty="0">
              <a:ln>
                <a:noFill/>
              </a:ln>
              <a:solidFill>
                <a:srgbClr val="000000"/>
              </a:solidFill>
              <a:effectLst/>
              <a:uLnTx/>
              <a:uFillTx/>
              <a:latin typeface="Times New Roman"/>
              <a:cs typeface="Times New Roman"/>
              <a:sym typeface="Times New Roman"/>
            </a:endParaRPr>
          </a:p>
          <a:p>
            <a:pPr marL="0" marR="0" lvl="0" indent="0" algn="l" defTabSz="914400" rtl="0" eaLnBrk="1" fontAlgn="auto" latinLnBrk="0" hangingPunct="0">
              <a:lnSpc>
                <a:spcPct val="81000"/>
              </a:lnSpc>
              <a:spcBef>
                <a:spcPts val="200"/>
              </a:spcBef>
              <a:spcAft>
                <a:spcPts val="0"/>
              </a:spcAft>
              <a:buClrTx/>
              <a:buSzTx/>
              <a:buFontTx/>
              <a:buNone/>
              <a:tabLst/>
              <a:defRPr sz="2200" spc="-1">
                <a:latin typeface="Arial"/>
                <a:ea typeface="Arial"/>
                <a:cs typeface="Arial"/>
                <a:sym typeface="Arial"/>
              </a:defRPr>
            </a:pPr>
            <a:endParaRPr kumimoji="0" sz="2200" b="0" i="0" u="none" strike="noStrike" kern="0" cap="none" spc="-1" normalizeH="0" baseline="0" noProof="0" dirty="0">
              <a:ln>
                <a:noFill/>
              </a:ln>
              <a:solidFill>
                <a:srgbClr val="000000"/>
              </a:solidFill>
              <a:effectLst/>
              <a:uLnTx/>
              <a:uFillTx/>
              <a:latin typeface="Arial"/>
              <a:cs typeface="Arial"/>
              <a:sym typeface="Arial"/>
            </a:endParaRPr>
          </a:p>
          <a:p>
            <a:pPr marL="719" marR="0" lvl="0" indent="0" algn="l" defTabSz="914400" rtl="0" eaLnBrk="1" fontAlgn="auto" latinLnBrk="0" hangingPunct="0">
              <a:lnSpc>
                <a:spcPct val="81000"/>
              </a:lnSpc>
              <a:spcBef>
                <a:spcPts val="200"/>
              </a:spcBef>
              <a:spcAft>
                <a:spcPts val="0"/>
              </a:spcAft>
              <a:buClr>
                <a:srgbClr val="000000"/>
              </a:buClr>
              <a:buSzPct val="100000"/>
              <a:buFontTx/>
              <a:buNone/>
              <a:tabLst/>
              <a:defRPr sz="1500" b="1" spc="-1">
                <a:latin typeface="Times New Roman"/>
                <a:ea typeface="Times New Roman"/>
                <a:cs typeface="Times New Roman"/>
                <a:sym typeface="Times New Roman"/>
              </a:defRPr>
            </a:pPr>
            <a:r>
              <a:rPr kumimoji="0" sz="2000" b="1" i="0" u="none" strike="noStrike" kern="0" cap="none" spc="-1" normalizeH="0" baseline="0" noProof="0" dirty="0">
                <a:ln>
                  <a:noFill/>
                </a:ln>
                <a:solidFill>
                  <a:srgbClr val="000000"/>
                </a:solidFill>
                <a:effectLst/>
                <a:uLnTx/>
                <a:uFillTx/>
                <a:latin typeface="Times New Roman"/>
                <a:cs typeface="Times New Roman"/>
                <a:sym typeface="Times New Roman"/>
              </a:rPr>
              <a:t>Administrative</a:t>
            </a:r>
            <a:endParaRPr kumimoji="0" lang="en-US" sz="2000" b="1" i="0" u="none" strike="noStrike" kern="0" cap="none" spc="-1" normalizeH="0" baseline="0" noProof="0" dirty="0">
              <a:ln>
                <a:noFill/>
              </a:ln>
              <a:solidFill>
                <a:srgbClr val="000000"/>
              </a:solidFill>
              <a:effectLst/>
              <a:uLnTx/>
              <a:uFillTx/>
              <a:latin typeface="Times New Roman"/>
              <a:cs typeface="Times New Roman"/>
              <a:sym typeface="Times New Roman"/>
            </a:endParaRPr>
          </a:p>
          <a:p>
            <a:pPr marL="343619" indent="-342900">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kumimoji="0" lang="en-US" sz="2000" b="1" i="0" u="none" strike="noStrike" kern="0" cap="none" spc="-1" normalizeH="0" baseline="0" noProof="0" dirty="0">
                <a:ln>
                  <a:noFill/>
                </a:ln>
                <a:solidFill>
                  <a:srgbClr val="000000"/>
                </a:solidFill>
                <a:effectLst/>
                <a:uLnTx/>
                <a:uFillTx/>
                <a:latin typeface="Times New Roman"/>
                <a:cs typeface="Times New Roman"/>
                <a:sym typeface="Times New Roman"/>
              </a:rPr>
              <a:t>Approval is needed for the May 6 teleconference minutes, doc 21/817</a:t>
            </a:r>
          </a:p>
          <a:p>
            <a:pPr marL="343619" indent="-342900">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b="1" spc="-1" dirty="0">
                <a:latin typeface="Times New Roman"/>
                <a:cs typeface="Times New Roman"/>
                <a:sym typeface="Times New Roman"/>
              </a:rPr>
              <a:t>Motion #2: </a:t>
            </a:r>
            <a:r>
              <a:rPr lang="en-US" sz="2000" b="1" spc="-1" dirty="0">
                <a:solidFill>
                  <a:schemeClr val="tx1"/>
                </a:solidFill>
                <a:latin typeface="Times New Roman"/>
                <a:cs typeface="Times New Roman"/>
                <a:sym typeface="Times New Roman"/>
              </a:rPr>
              <a:t>A</a:t>
            </a:r>
            <a:r>
              <a:rPr lang="en-US" sz="2000" dirty="0">
                <a:solidFill>
                  <a:schemeClr val="tx1"/>
                </a:solidFill>
              </a:rPr>
              <a:t>pprove the minutes document listed above:</a:t>
            </a:r>
          </a:p>
          <a:p>
            <a:pPr marL="343619" indent="-342900">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solidFill>
                  <a:schemeClr val="tx1"/>
                </a:solidFill>
              </a:rPr>
              <a:t>Moved: </a:t>
            </a:r>
          </a:p>
          <a:p>
            <a:pPr marL="343619" indent="-342900">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solidFill>
                  <a:schemeClr val="tx1"/>
                </a:solidFill>
              </a:rPr>
              <a:t>Seconded: </a:t>
            </a:r>
          </a:p>
          <a:p>
            <a:pPr marL="343619" indent="-342900">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strike="sngStrike" dirty="0">
                <a:solidFill>
                  <a:schemeClr val="tx1"/>
                </a:solidFill>
              </a:rPr>
              <a:t>Approved by unanimous consent</a:t>
            </a:r>
          </a:p>
          <a:p>
            <a:pPr marL="343619" indent="-342900">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endParaRPr kumimoji="0" lang="en-US" sz="2000" b="1" i="0" u="none" strike="noStrike" kern="0" cap="none" spc="-1" normalizeH="0" baseline="0" noProof="0" dirty="0">
              <a:ln>
                <a:noFill/>
              </a:ln>
              <a:solidFill>
                <a:srgbClr val="000000"/>
              </a:solidFill>
              <a:effectLst/>
              <a:uLnTx/>
              <a:uFillTx/>
              <a:latin typeface="Times New Roman"/>
              <a:cs typeface="Times New Roman"/>
              <a:sym typeface="Times New Roman"/>
            </a:endParaRPr>
          </a:p>
          <a:p>
            <a:pPr marL="343619" indent="-342900">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kumimoji="0" lang="en-US" sz="2000" b="1" i="0" u="none" strike="noStrike" kern="0" cap="none" spc="-1" normalizeH="0" baseline="0" noProof="0" dirty="0">
                <a:ln>
                  <a:noFill/>
                </a:ln>
                <a:solidFill>
                  <a:srgbClr val="000000"/>
                </a:solidFill>
                <a:effectLst/>
                <a:uLnTx/>
                <a:uFillTx/>
                <a:latin typeface="Times New Roman"/>
                <a:cs typeface="Times New Roman"/>
                <a:sym typeface="Times New Roman"/>
              </a:rPr>
              <a:t>Reminder of upcoming </a:t>
            </a:r>
            <a:r>
              <a:rPr kumimoji="0" lang="en-US" sz="2000" b="1" i="0" u="none" strike="noStrike" kern="0" cap="none" spc="-1" normalizeH="0" baseline="0" noProof="0" dirty="0">
                <a:ln>
                  <a:noFill/>
                </a:ln>
                <a:solidFill>
                  <a:schemeClr val="tx1"/>
                </a:solidFill>
                <a:effectLst/>
                <a:uLnTx/>
                <a:uFillTx/>
                <a:latin typeface="Times New Roman"/>
                <a:cs typeface="Times New Roman"/>
                <a:sym typeface="Times New Roman"/>
              </a:rPr>
              <a:t>teleconferences: </a:t>
            </a:r>
            <a:r>
              <a:rPr lang="en-US" sz="2000" b="1" dirty="0">
                <a:solidFill>
                  <a:schemeClr val="tx1"/>
                </a:solidFill>
                <a:latin typeface="Times New Roman" panose="02020603050405020304" pitchFamily="18" charset="0"/>
                <a:cs typeface="Times New Roman" panose="02020603050405020304" pitchFamily="18" charset="0"/>
              </a:rPr>
              <a:t>5/20, 6/3, 6/17, 7/1</a:t>
            </a:r>
            <a:endParaRPr kumimoji="0" lang="en-US" sz="2000" b="1" i="0" u="none" strike="noStrike" kern="0" cap="none" spc="-1" normalizeH="0" baseline="0" noProof="0" dirty="0">
              <a:ln>
                <a:noFill/>
              </a:ln>
              <a:solidFill>
                <a:schemeClr val="tx1"/>
              </a:solidFill>
              <a:effectLst/>
              <a:uLnTx/>
              <a:uFillTx/>
              <a:latin typeface="Times New Roman"/>
              <a:cs typeface="Times New Roman"/>
              <a:sym typeface="Times New Roman"/>
            </a:endParaRPr>
          </a:p>
          <a:p>
            <a:pPr marL="0" marR="0" lvl="0" indent="0" algn="l" defTabSz="914400" rtl="0" eaLnBrk="1" fontAlgn="auto" latinLnBrk="0" hangingPunct="0">
              <a:lnSpc>
                <a:spcPct val="100000"/>
              </a:lnSpc>
              <a:spcBef>
                <a:spcPts val="0"/>
              </a:spcBef>
              <a:spcAft>
                <a:spcPts val="0"/>
              </a:spcAft>
              <a:buClrTx/>
              <a:buSzTx/>
              <a:buFontTx/>
              <a:buNone/>
              <a:tabLst/>
              <a:defRPr sz="1500" spc="-1">
                <a:latin typeface="Arial"/>
                <a:ea typeface="Arial"/>
                <a:cs typeface="Arial"/>
                <a:sym typeface="Arial"/>
              </a:defRPr>
            </a:pPr>
            <a:endParaRPr kumimoji="0" sz="2000" b="0" i="0" u="none" strike="noStrike" kern="0" cap="none" spc="-1" normalizeH="0" baseline="0" noProof="0" dirty="0">
              <a:ln>
                <a:noFill/>
              </a:ln>
              <a:solidFill>
                <a:srgbClr val="000000"/>
              </a:solidFill>
              <a:effectLst/>
              <a:uLnTx/>
              <a:uFillTx/>
              <a:latin typeface="Arial"/>
              <a:cs typeface="Arial"/>
              <a:sym typeface="Arial"/>
            </a:endParaRPr>
          </a:p>
          <a:p>
            <a:pPr marL="719" marR="0" lvl="1" indent="0" algn="l" defTabSz="914400" rtl="0" eaLnBrk="1" fontAlgn="auto" latinLnBrk="0" hangingPunct="0">
              <a:lnSpc>
                <a:spcPct val="81000"/>
              </a:lnSpc>
              <a:spcBef>
                <a:spcPts val="200"/>
              </a:spcBef>
              <a:spcAft>
                <a:spcPts val="0"/>
              </a:spcAft>
              <a:buClr>
                <a:srgbClr val="000000"/>
              </a:buClr>
              <a:buSzPct val="100000"/>
              <a:buFontTx/>
              <a:buNone/>
              <a:tabLst/>
              <a:defRPr sz="1500" spc="-1">
                <a:latin typeface="Times New Roman"/>
                <a:ea typeface="Times New Roman"/>
                <a:cs typeface="Times New Roman"/>
                <a:sym typeface="Times New Roman"/>
              </a:defRPr>
            </a:pPr>
            <a:r>
              <a:rPr kumimoji="0" sz="2000" b="1" i="0" u="none" strike="noStrike" kern="0" cap="none" spc="-1" normalizeH="0" baseline="0" noProof="0" dirty="0">
                <a:ln>
                  <a:noFill/>
                </a:ln>
                <a:solidFill>
                  <a:srgbClr val="000000"/>
                </a:solidFill>
                <a:effectLst/>
                <a:uLnTx/>
                <a:uFillTx/>
                <a:latin typeface="Times New Roman"/>
                <a:cs typeface="Times New Roman"/>
                <a:sym typeface="Times New Roman"/>
              </a:rPr>
              <a:t>Discussion</a:t>
            </a:r>
            <a:endParaRPr kumimoji="0" lang="en-US" sz="2000" b="1" i="0" u="none" strike="noStrike" kern="0" cap="none" spc="-1" normalizeH="0" baseline="0" noProof="0" dirty="0">
              <a:ln>
                <a:noFill/>
              </a:ln>
              <a:solidFill>
                <a:srgbClr val="000000"/>
              </a:solidFill>
              <a:effectLst/>
              <a:uLnTx/>
              <a:uFillTx/>
              <a:latin typeface="Times New Roman"/>
              <a:cs typeface="Times New Roman"/>
              <a:sym typeface="Times New Roman"/>
            </a:endParaRPr>
          </a:p>
          <a:p>
            <a:pPr marL="342900" marR="0" lvl="0" indent="-342900" algn="l" defTabSz="914400" rtl="0" eaLnBrk="1" fontAlgn="auto" latinLnBrk="0" hangingPunct="0">
              <a:lnSpc>
                <a:spcPct val="100000"/>
              </a:lnSpc>
              <a:spcBef>
                <a:spcPts val="0"/>
              </a:spcBef>
              <a:spcAft>
                <a:spcPts val="0"/>
              </a:spcAft>
              <a:buClrTx/>
              <a:buSzTx/>
              <a:buFont typeface="Arial" panose="020B0604020202020204" pitchFamily="34" charset="0"/>
              <a:buChar char="•"/>
              <a:tabLst/>
              <a:defRPr sz="1500" spc="-1">
                <a:latin typeface="Arial"/>
                <a:ea typeface="Arial"/>
                <a:cs typeface="Arial"/>
                <a:sym typeface="Arial"/>
              </a:defRPr>
            </a:pPr>
            <a:endParaRPr kumimoji="0" lang="en-US" sz="2000" b="1" i="0" u="none" strike="noStrike" kern="0" cap="none" spc="-1"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sym typeface="Arial"/>
            </a:endParaRPr>
          </a:p>
          <a:p>
            <a:pPr marL="342900" indent="-342900">
              <a:buFont typeface="Arial" panose="020B0604020202020204" pitchFamily="34" charset="0"/>
              <a:buChar char="•"/>
              <a:defRPr sz="1500" spc="-1">
                <a:latin typeface="Arial"/>
                <a:ea typeface="Arial"/>
                <a:cs typeface="Arial"/>
                <a:sym typeface="Arial"/>
              </a:defRPr>
            </a:pPr>
            <a:r>
              <a:rPr lang="en-US" sz="2000" b="1" spc="-1" dirty="0">
                <a:latin typeface="Times New Roman" panose="02020603050405020304" pitchFamily="18" charset="0"/>
                <a:cs typeface="Times New Roman" panose="02020603050405020304" pitchFamily="18" charset="0"/>
                <a:sym typeface="Arial"/>
              </a:rPr>
              <a:t>Doc 21/839r0    (Po-Kai Huang) </a:t>
            </a:r>
          </a:p>
          <a:p>
            <a:pPr marL="342900" indent="-342900">
              <a:buFont typeface="Arial" panose="020B0604020202020204" pitchFamily="34" charset="0"/>
              <a:buChar char="•"/>
              <a:defRPr sz="1500" spc="-1">
                <a:latin typeface="Arial"/>
                <a:ea typeface="Arial"/>
                <a:cs typeface="Arial"/>
                <a:sym typeface="Arial"/>
              </a:defRPr>
            </a:pPr>
            <a:r>
              <a:rPr lang="en-US" sz="2000" b="1" spc="-1" dirty="0">
                <a:latin typeface="Times New Roman" panose="02020603050405020304" pitchFamily="18" charset="0"/>
                <a:cs typeface="Times New Roman" panose="02020603050405020304" pitchFamily="18" charset="0"/>
                <a:sym typeface="Arial"/>
              </a:rPr>
              <a:t>Doc Num TBD (Antonio De La Olivera)</a:t>
            </a:r>
            <a:endParaRPr kumimoji="0" lang="en-US" sz="2000" b="1" i="0" u="none" strike="noStrike" kern="0" cap="none" spc="-1"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sym typeface="Arial"/>
            </a:endParaRPr>
          </a:p>
          <a:p>
            <a:pPr marL="342900" marR="0" lvl="0" indent="-342900" algn="l" defTabSz="914400" rtl="0" eaLnBrk="1" fontAlgn="auto" latinLnBrk="0" hangingPunct="0">
              <a:lnSpc>
                <a:spcPct val="100000"/>
              </a:lnSpc>
              <a:spcBef>
                <a:spcPts val="0"/>
              </a:spcBef>
              <a:spcAft>
                <a:spcPts val="0"/>
              </a:spcAft>
              <a:buClrTx/>
              <a:buSzTx/>
              <a:buFont typeface="Arial" panose="020B0604020202020204" pitchFamily="34" charset="0"/>
              <a:buChar char="•"/>
              <a:tabLst/>
              <a:defRPr sz="1500" spc="-1">
                <a:latin typeface="Arial"/>
                <a:ea typeface="Arial"/>
                <a:cs typeface="Arial"/>
                <a:sym typeface="Arial"/>
              </a:defRPr>
            </a:pPr>
            <a:endParaRPr kumimoji="0" lang="en-US" sz="2000" b="1" i="0" u="none" strike="noStrike" kern="0" cap="none" spc="-1"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sym typeface="Arial"/>
            </a:endParaRPr>
          </a:p>
          <a:p>
            <a:pPr marL="0" marR="0" lvl="0" indent="0" algn="l" defTabSz="914400" rtl="0" eaLnBrk="1" fontAlgn="auto" latinLnBrk="0" hangingPunct="0">
              <a:lnSpc>
                <a:spcPct val="100000"/>
              </a:lnSpc>
              <a:spcBef>
                <a:spcPts val="0"/>
              </a:spcBef>
              <a:spcAft>
                <a:spcPts val="0"/>
              </a:spcAft>
              <a:buClrTx/>
              <a:buSzTx/>
              <a:buFontTx/>
              <a:buNone/>
              <a:tabLst/>
              <a:defRPr sz="1500" spc="-1">
                <a:latin typeface="Arial"/>
                <a:ea typeface="Arial"/>
                <a:cs typeface="Arial"/>
                <a:sym typeface="Arial"/>
              </a:defRPr>
            </a:pPr>
            <a:r>
              <a:rPr lang="en-US" sz="2000" b="1" spc="-1" dirty="0">
                <a:latin typeface="Times New Roman" panose="02020603050405020304" pitchFamily="18" charset="0"/>
                <a:cs typeface="Times New Roman" panose="02020603050405020304" pitchFamily="18" charset="0"/>
                <a:sym typeface="Arial"/>
              </a:rPr>
              <a:t>Adjourn</a:t>
            </a:r>
            <a:endParaRPr kumimoji="0" sz="2000" b="1" i="0" u="none" strike="noStrike" kern="0" cap="none" spc="-1"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sym typeface="Arial"/>
            </a:endParaRPr>
          </a:p>
          <a:p>
            <a:pPr marL="0" marR="0" lvl="0" indent="0" algn="l" defTabSz="914400" rtl="0" eaLnBrk="1" fontAlgn="auto" latinLnBrk="0" hangingPunct="0">
              <a:lnSpc>
                <a:spcPct val="100000"/>
              </a:lnSpc>
              <a:spcBef>
                <a:spcPts val="0"/>
              </a:spcBef>
              <a:spcAft>
                <a:spcPts val="0"/>
              </a:spcAft>
              <a:buClrTx/>
              <a:buSzTx/>
              <a:buFontTx/>
              <a:buNone/>
              <a:tabLst/>
              <a:defRPr sz="1500" spc="-1">
                <a:latin typeface="Arial"/>
                <a:ea typeface="Arial"/>
                <a:cs typeface="Arial"/>
                <a:sym typeface="Arial"/>
              </a:defRPr>
            </a:pPr>
            <a:endParaRPr kumimoji="0" sz="1500" b="0" i="0" u="none" strike="noStrike" kern="0" cap="none" spc="-1" normalizeH="0" baseline="0" noProof="0" dirty="0">
              <a:ln>
                <a:noFill/>
              </a:ln>
              <a:solidFill>
                <a:srgbClr val="000000"/>
              </a:solidFill>
              <a:effectLst/>
              <a:uLnTx/>
              <a:uFillTx/>
              <a:latin typeface="Arial"/>
              <a:cs typeface="Arial"/>
              <a:sym typeface="Arial"/>
            </a:endParaRPr>
          </a:p>
        </p:txBody>
      </p:sp>
    </p:spTree>
    <p:extLst>
      <p:ext uri="{BB962C8B-B14F-4D97-AF65-F5344CB8AC3E}">
        <p14:creationId xmlns:p14="http://schemas.microsoft.com/office/powerpoint/2010/main" val="3916382648"/>
      </p:ext>
    </p:extLst>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EBDD9E-AB20-1649-8FA3-E10A5DC56526}"/>
              </a:ext>
            </a:extLst>
          </p:cNvPr>
          <p:cNvSpPr>
            <a:spLocks noGrp="1"/>
          </p:cNvSpPr>
          <p:nvPr>
            <p:ph type="title"/>
          </p:nvPr>
        </p:nvSpPr>
        <p:spPr/>
        <p:txBody>
          <a:bodyPr/>
          <a:lstStyle/>
          <a:p>
            <a:r>
              <a:rPr lang="en-US" dirty="0"/>
              <a:t>Organizing Plan</a:t>
            </a:r>
          </a:p>
        </p:txBody>
      </p:sp>
      <p:graphicFrame>
        <p:nvGraphicFramePr>
          <p:cNvPr id="4" name="Diagram 3">
            <a:extLst>
              <a:ext uri="{FF2B5EF4-FFF2-40B4-BE49-F238E27FC236}">
                <a16:creationId xmlns:a16="http://schemas.microsoft.com/office/drawing/2014/main" id="{CDD45EA2-6A75-1A4B-AD6E-94AAD70785CE}"/>
              </a:ext>
            </a:extLst>
          </p:cNvPr>
          <p:cNvGraphicFramePr/>
          <p:nvPr>
            <p:extLst>
              <p:ext uri="{D42A27DB-BD31-4B8C-83A1-F6EECF244321}">
                <p14:modId xmlns:p14="http://schemas.microsoft.com/office/powerpoint/2010/main" val="3284386206"/>
              </p:ext>
            </p:extLst>
          </p:nvPr>
        </p:nvGraphicFramePr>
        <p:xfrm>
          <a:off x="685800" y="1981080"/>
          <a:ext cx="7771680" cy="4114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27123767"/>
      </p:ext>
    </p:extLst>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685800" y="972559"/>
            <a:ext cx="7771680" cy="49244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algn="ctr">
              <a:defRPr sz="3200" b="1" spc="-100">
                <a:latin typeface="Times New Roman"/>
                <a:ea typeface="Times New Roman"/>
                <a:cs typeface="Times New Roman"/>
                <a:sym typeface="Times New Roman"/>
              </a:defRPr>
            </a:lvl1pPr>
          </a:lstStyle>
          <a:p>
            <a:r>
              <a:rPr dirty="0"/>
              <a:t>Amendment Title</a:t>
            </a:r>
          </a:p>
        </p:txBody>
      </p:sp>
      <p:sp>
        <p:nvSpPr>
          <p:cNvPr id="87" name="TextShape 2"/>
          <p:cNvSpPr txBox="1"/>
          <p:nvPr/>
        </p:nvSpPr>
        <p:spPr>
          <a:xfrm>
            <a:off x="685800" y="1981079"/>
            <a:ext cx="7771680" cy="13849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marL="180360" indent="-179999">
              <a:spcBef>
                <a:spcPts val="1100"/>
              </a:spcBef>
              <a:buClr>
                <a:srgbClr val="000000"/>
              </a:buClr>
              <a:buSzPct val="100000"/>
              <a:buFont typeface="Symbol"/>
              <a:buChar char="·"/>
              <a:defRPr spc="-1">
                <a:latin typeface="Times New Roman"/>
                <a:ea typeface="Times New Roman"/>
                <a:cs typeface="Times New Roman"/>
                <a:sym typeface="Times New Roman"/>
              </a:defRPr>
            </a:pPr>
            <a:r>
              <a:rPr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Abstract</a:t>
            </a:r>
          </a:p>
        </p:txBody>
      </p:sp>
      <p:sp>
        <p:nvSpPr>
          <p:cNvPr id="59" name="CustomShape 2"/>
          <p:cNvSpPr txBox="1"/>
          <p:nvPr/>
        </p:nvSpPr>
        <p:spPr>
          <a:xfrm>
            <a:off x="685800" y="1981080"/>
            <a:ext cx="7771680" cy="130364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0920" indent="-340201" algn="ctr">
              <a:spcBef>
                <a:spcPts val="400"/>
              </a:spcBef>
              <a:defRPr sz="2400" b="1" spc="-1">
                <a:latin typeface="Times New Roman"/>
                <a:ea typeface="Times New Roman"/>
                <a:cs typeface="Times New Roman"/>
                <a:sym typeface="Times New Roman"/>
              </a:defRPr>
            </a:pPr>
            <a:r>
              <a:rPr dirty="0"/>
              <a:t>Agenda for:</a:t>
            </a:r>
          </a:p>
          <a:p>
            <a:pPr marL="340920" indent="-340201" algn="ctr">
              <a:spcBef>
                <a:spcPts val="400"/>
              </a:spcBef>
              <a:defRPr sz="2400" spc="-1">
                <a:latin typeface="Arial"/>
                <a:ea typeface="Arial"/>
                <a:cs typeface="Arial"/>
                <a:sym typeface="Arial"/>
              </a:defRPr>
            </a:pPr>
            <a:endParaRPr dirty="0"/>
          </a:p>
          <a:p>
            <a:pPr marL="340920" indent="-340201" algn="ctr">
              <a:spcBef>
                <a:spcPts val="400"/>
              </a:spcBef>
              <a:defRPr sz="2400" b="1" spc="-1">
                <a:latin typeface="Times New Roman"/>
                <a:ea typeface="Times New Roman"/>
                <a:cs typeface="Times New Roman"/>
                <a:sym typeface="Times New Roman"/>
              </a:defRPr>
            </a:pPr>
            <a:r>
              <a:rPr lang="en-US" dirty="0" err="1"/>
              <a:t>TGbi</a:t>
            </a:r>
            <a:r>
              <a:rPr lang="en-US" dirty="0"/>
              <a:t> teleconferences and Interim session, May</a:t>
            </a:r>
            <a:r>
              <a:rPr dirty="0"/>
              <a:t> 202</a:t>
            </a:r>
            <a:r>
              <a:rPr lang="en-US" dirty="0"/>
              <a:t>1</a:t>
            </a:r>
            <a:endParaRPr dirty="0"/>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CustomShape 1"/>
          <p:cNvSpPr txBox="1"/>
          <p:nvPr/>
        </p:nvSpPr>
        <p:spPr>
          <a:xfrm>
            <a:off x="685800" y="2025031"/>
            <a:ext cx="7771680" cy="92405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p>
            <a:pPr algn="ctr">
              <a:defRPr sz="2700" b="1" spc="-1">
                <a:latin typeface="Times New Roman"/>
                <a:ea typeface="Times New Roman"/>
                <a:cs typeface="Times New Roman"/>
                <a:sym typeface="Times New Roman"/>
              </a:defRPr>
            </a:pPr>
            <a:r>
              <a:rPr dirty="0"/>
              <a:t>IEEE 802.11  </a:t>
            </a:r>
            <a:br>
              <a:rPr dirty="0"/>
            </a:br>
            <a:r>
              <a:rPr lang="en-US" dirty="0"/>
              <a:t>Enhanced Data Privacy Task Group</a:t>
            </a:r>
            <a:endParaRPr dirty="0"/>
          </a:p>
        </p:txBody>
      </p:sp>
      <p:sp>
        <p:nvSpPr>
          <p:cNvPr id="62" name="CustomShape 2"/>
          <p:cNvSpPr txBox="1"/>
          <p:nvPr/>
        </p:nvSpPr>
        <p:spPr>
          <a:xfrm>
            <a:off x="1371598" y="3581279"/>
            <a:ext cx="6400084" cy="166271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algn="ctr">
              <a:spcBef>
                <a:spcPts val="400"/>
              </a:spcBef>
              <a:defRPr sz="2400" b="1" spc="-1">
                <a:latin typeface="Times New Roman"/>
                <a:ea typeface="Times New Roman"/>
                <a:cs typeface="Times New Roman"/>
                <a:sym typeface="Times New Roman"/>
              </a:defRPr>
            </a:pPr>
            <a:r>
              <a:rPr dirty="0"/>
              <a:t>Agenda</a:t>
            </a:r>
          </a:p>
          <a:p>
            <a:pPr algn="ctr">
              <a:spcBef>
                <a:spcPts val="400"/>
              </a:spcBef>
              <a:defRPr sz="2400" b="1" spc="-1">
                <a:latin typeface="Times New Roman"/>
                <a:ea typeface="Times New Roman"/>
                <a:cs typeface="Times New Roman"/>
                <a:sym typeface="Times New Roman"/>
              </a:defRPr>
            </a:pPr>
            <a:r>
              <a:rPr lang="en-US" dirty="0"/>
              <a:t>May teleconferences and Interim session</a:t>
            </a:r>
            <a:endParaRPr dirty="0"/>
          </a:p>
          <a:p>
            <a:pPr algn="ctr">
              <a:spcBef>
                <a:spcPts val="400"/>
              </a:spcBef>
              <a:defRPr sz="2400" spc="-1">
                <a:latin typeface="Arial"/>
                <a:ea typeface="Arial"/>
                <a:cs typeface="Arial"/>
                <a:sym typeface="Arial"/>
              </a:defRPr>
            </a:pPr>
            <a:endParaRPr dirty="0"/>
          </a:p>
          <a:p>
            <a:pPr algn="ctr">
              <a:spcBef>
                <a:spcPts val="400"/>
              </a:spcBef>
              <a:defRPr sz="2000" b="1" spc="-1">
                <a:latin typeface="Times New Roman"/>
                <a:ea typeface="Times New Roman"/>
                <a:cs typeface="Times New Roman"/>
                <a:sym typeface="Times New Roman"/>
              </a:defRPr>
            </a:pPr>
            <a:r>
              <a:rPr dirty="0"/>
              <a:t>Chair: Carol Ansley (</a:t>
            </a:r>
            <a:r>
              <a:rPr lang="en-US" dirty="0"/>
              <a:t>Cox</a:t>
            </a:r>
            <a:r>
              <a:rPr dirty="0"/>
              <a:t>)</a:t>
            </a:r>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CustomShape 1"/>
          <p:cNvSpPr txBox="1"/>
          <p:nvPr/>
        </p:nvSpPr>
        <p:spPr>
          <a:xfrm>
            <a:off x="685800" y="2572130"/>
            <a:ext cx="7771680" cy="5855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Friday May 14</a:t>
            </a:r>
            <a:r>
              <a:rPr dirty="0"/>
              <a:t>, 202</a:t>
            </a:r>
            <a:r>
              <a:rPr lang="en-US" dirty="0"/>
              <a:t>1</a:t>
            </a:r>
            <a:endParaRPr dirty="0"/>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Attendance, etc.</a:t>
            </a:r>
          </a:p>
        </p:txBody>
      </p:sp>
      <p:sp>
        <p:nvSpPr>
          <p:cNvPr id="70" name="CustomShape 2"/>
          <p:cNvSpPr txBox="1"/>
          <p:nvPr/>
        </p:nvSpPr>
        <p:spPr>
          <a:xfrm>
            <a:off x="685800" y="1981080"/>
            <a:ext cx="7771680" cy="166671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t>Sign in for attendance tracking in minutes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t>No recordings</a:t>
            </a:r>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685800" y="685800"/>
            <a:ext cx="7771680" cy="561109"/>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a:xfrm>
            <a:off x="685800" y="1246909"/>
            <a:ext cx="7771680" cy="4848251"/>
          </a:xfrm>
        </p:spPr>
        <p:txBody>
          <a:bodyPr>
            <a:normAutofit fontScale="92500" lnSpcReduction="20000"/>
          </a:bodyPr>
          <a:lstStyle/>
          <a:p>
            <a:pPr marL="285750" lvl="1" indent="-285750">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285750" lvl="1" indent="-285750">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342900" lvl="1" algn="ctr">
              <a:defRPr/>
            </a:pPr>
            <a:r>
              <a:rPr lang="en-US" altLang="en-US" sz="24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pPr marL="342900" lvl="1" algn="ctr">
              <a:defRPr/>
            </a:pPr>
            <a:endParaRPr lang="en-US" altLang="en-US" sz="2400" b="1" dirty="0">
              <a:solidFill>
                <a:schemeClr val="tx1"/>
              </a:solidFill>
              <a:latin typeface="Calibri" panose="020F0502020204030204" pitchFamily="34" charset="0"/>
              <a:cs typeface="Calibri" panose="020F0502020204030204" pitchFamily="34" charset="0"/>
            </a:endParaRPr>
          </a:p>
          <a:p>
            <a:pPr marL="342900" lvl="1" algn="ctr">
              <a:defRPr/>
            </a:pPr>
            <a:r>
              <a:rPr lang="en-US" altLang="en-US" sz="2400" b="1" u="sng" dirty="0">
                <a:solidFill>
                  <a:schemeClr val="tx1"/>
                </a:solidFill>
                <a:latin typeface="Calibri" panose="020F0502020204030204" pitchFamily="34" charset="0"/>
                <a:cs typeface="Calibri" panose="020F0502020204030204" pitchFamily="34" charset="0"/>
              </a:rPr>
              <a:t>Ways To Inform The IEEE </a:t>
            </a:r>
          </a:p>
          <a:p>
            <a:pPr marL="342900" lvl="1" algn="ctr">
              <a:defRPr/>
            </a:pPr>
            <a:endParaRPr lang="en-US" altLang="en-US" sz="2400" b="1" dirty="0">
              <a:solidFill>
                <a:schemeClr val="tx1"/>
              </a:solidFill>
              <a:latin typeface="Calibri" panose="020F0502020204030204" pitchFamily="34" charset="0"/>
              <a:cs typeface="Calibri" panose="020F0502020204030204" pitchFamily="34" charset="0"/>
            </a:endParaRPr>
          </a:p>
          <a:p>
            <a:pPr marL="285750" indent="-285750">
              <a:buSzPct val="150000"/>
              <a:buFont typeface="Arial" panose="020B0604020202020204" pitchFamily="34" charset="0"/>
              <a:buChar char="•"/>
              <a:defRPr/>
            </a:pPr>
            <a:r>
              <a:rPr lang="en-US" altLang="en-US" sz="1500" dirty="0">
                <a:solidFill>
                  <a:schemeClr val="tx1"/>
                </a:solidFill>
                <a:latin typeface="Calibri" pitchFamily="34" charset="0"/>
                <a:cs typeface="Calibri" pitchFamily="34" charset="0"/>
              </a:rPr>
              <a:t>Cause an LOA to be submitted to the IEEE-SA (</a:t>
            </a:r>
            <a:r>
              <a:rPr lang="en-US" altLang="en-US" sz="1500" dirty="0" err="1">
                <a:solidFill>
                  <a:schemeClr val="tx1"/>
                </a:solidFill>
                <a:latin typeface="Calibri" pitchFamily="34" charset="0"/>
                <a:cs typeface="Calibri" pitchFamily="34" charset="0"/>
              </a:rPr>
              <a:t>patcom@ieee.org</a:t>
            </a:r>
            <a:r>
              <a:rPr lang="en-US" altLang="en-US" sz="1500" dirty="0">
                <a:solidFill>
                  <a:schemeClr val="tx1"/>
                </a:solidFill>
                <a:latin typeface="Calibri" pitchFamily="34" charset="0"/>
                <a:cs typeface="Calibri" pitchFamily="34" charset="0"/>
              </a:rPr>
              <a:t>); or</a:t>
            </a:r>
          </a:p>
          <a:p>
            <a:pPr>
              <a:buSzPct val="150000"/>
              <a:defRPr/>
            </a:pPr>
            <a:endParaRPr lang="en-US" altLang="en-US" sz="1500" dirty="0">
              <a:solidFill>
                <a:schemeClr val="tx1"/>
              </a:solidFill>
              <a:latin typeface="Calibri" pitchFamily="34" charset="0"/>
              <a:cs typeface="Calibri" pitchFamily="34" charset="0"/>
            </a:endParaRPr>
          </a:p>
          <a:p>
            <a:pPr marL="285750" indent="-285750">
              <a:buSzPct val="150000"/>
              <a:buFont typeface="Arial" panose="020B0604020202020204" pitchFamily="34" charset="0"/>
              <a:buChar char="•"/>
              <a:defRPr/>
            </a:pPr>
            <a:r>
              <a:rPr lang="en-US" altLang="en-US" sz="1500" dirty="0">
                <a:solidFill>
                  <a:schemeClr val="tx1"/>
                </a:solidFill>
                <a:latin typeface="Calibri" pitchFamily="34" charset="0"/>
                <a:cs typeface="Calibri" pitchFamily="34" charset="0"/>
              </a:rPr>
              <a:t>Provide the chair of this group with the identity of the holder(s) of any and all such claims as soon as possible; or</a:t>
            </a:r>
          </a:p>
          <a:p>
            <a:pPr>
              <a:buSzPct val="150000"/>
              <a:defRPr/>
            </a:pPr>
            <a:endParaRPr lang="en-US" altLang="en-US" sz="1500" dirty="0">
              <a:solidFill>
                <a:schemeClr val="tx1"/>
              </a:solidFill>
              <a:latin typeface="Calibri" pitchFamily="34" charset="0"/>
              <a:cs typeface="Calibri" pitchFamily="34" charset="0"/>
            </a:endParaRPr>
          </a:p>
          <a:p>
            <a:pPr marL="285750" indent="-285750">
              <a:buSzPct val="150000"/>
              <a:buFont typeface="Arial" panose="020B0604020202020204" pitchFamily="34" charset="0"/>
              <a:buChar char="•"/>
              <a:defRPr/>
            </a:pPr>
            <a:r>
              <a:rPr lang="en-US" altLang="en-US" sz="1500" dirty="0">
                <a:solidFill>
                  <a:schemeClr val="tx1"/>
                </a:solidFill>
                <a:latin typeface="Calibri" pitchFamily="34" charset="0"/>
                <a:cs typeface="Calibri" pitchFamily="34" charset="0"/>
              </a:rPr>
              <a:t>Speak up now and respond to this Call for Potentially Essential Patents</a:t>
            </a:r>
          </a:p>
          <a:p>
            <a:pPr marL="458788" indent="-458788">
              <a:defRPr/>
            </a:pPr>
            <a:r>
              <a:rPr lang="en-US" altLang="en-US" sz="1500" dirty="0">
                <a:solidFill>
                  <a:schemeClr val="tx1"/>
                </a:solidFill>
                <a:latin typeface="Calibri" pitchFamily="34" charset="0"/>
                <a:cs typeface="Calibri" pitchFamily="34" charset="0"/>
              </a:rPr>
              <a:t>	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endParaRPr lang="en-US" altLang="en-US" sz="2400" b="1" dirty="0">
              <a:solidFill>
                <a:schemeClr val="tx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122508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CustomShape 1"/>
          <p:cNvSpPr txBox="1"/>
          <p:nvPr/>
        </p:nvSpPr>
        <p:spPr>
          <a:xfrm>
            <a:off x="685800" y="916321"/>
            <a:ext cx="7771680" cy="54623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798" tIns="46798" rIns="46798" bIns="46798" anchor="ctr">
            <a:spAutoFit/>
          </a:bodyPr>
          <a:lstStyle>
            <a:lvl1pPr algn="ctr">
              <a:defRPr sz="3200" b="1" spc="-1">
                <a:latin typeface="Times New Roman"/>
                <a:ea typeface="Times New Roman"/>
                <a:cs typeface="Times New Roman"/>
                <a:sym typeface="Times New Roman"/>
              </a:defRPr>
            </a:lvl1pPr>
          </a:lstStyle>
          <a:p>
            <a:r>
              <a:t>Participation in IEEE 802 Meetings</a:t>
            </a:r>
          </a:p>
        </p:txBody>
      </p:sp>
      <p:sp>
        <p:nvSpPr>
          <p:cNvPr id="73" name="CustomShape 2"/>
          <p:cNvSpPr txBox="1"/>
          <p:nvPr/>
        </p:nvSpPr>
        <p:spPr>
          <a:xfrm>
            <a:off x="609480" y="1523880"/>
            <a:ext cx="7923959" cy="469578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18239" indent="-314278">
              <a:spcBef>
                <a:spcPts val="600"/>
              </a:spcBef>
              <a:defRPr sz="1600" b="1" spc="-1">
                <a:latin typeface="Times New Roman"/>
                <a:ea typeface="Times New Roman"/>
                <a:cs typeface="Times New Roman"/>
                <a:sym typeface="Times New Roman"/>
              </a:defRPr>
            </a:pPr>
            <a:r>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t>•     </a:t>
            </a:r>
            <a:r>
              <a:rPr i="0"/>
              <a:t>Participants in the IEEE standards development individual process shall act based on their qualifications and experience. (</a:t>
            </a:r>
            <a:r>
              <a:rPr i="0" u="sng">
                <a:solidFill>
                  <a:srgbClr val="0000FF"/>
                </a:solidFill>
                <a:uFill>
                  <a:solidFill>
                    <a:srgbClr val="0000FF"/>
                  </a:solidFill>
                </a:uFill>
                <a:hlinkClick r:id="rId2"/>
              </a:rPr>
              <a:t>https://standards.ieee.org/develop/policies/bylaws/sb_bylaws.pdf</a:t>
            </a:r>
            <a:r>
              <a:rPr i="0" u="sng">
                <a:solidFill>
                  <a:srgbClr val="CCCCFF"/>
                </a:solidFill>
              </a:rPr>
              <a:t> </a:t>
            </a:r>
            <a:r>
              <a:rPr i="0"/>
              <a:t>section 5.2.1)</a:t>
            </a:r>
          </a:p>
          <a:p>
            <a:pPr marL="318239" indent="-314278">
              <a:spcBef>
                <a:spcPts val="600"/>
              </a:spcBef>
              <a:defRPr sz="1400" b="1" spc="-1">
                <a:latin typeface="Times New Roman"/>
                <a:ea typeface="Times New Roman"/>
                <a:cs typeface="Times New Roman"/>
                <a:sym typeface="Times New Roman"/>
              </a:defRPr>
            </a:pPr>
            <a: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t>•    Participants shall not direct the actions or votes of any other member of an IEEE 802 Working Group or retaliate against any other member for their actions or votes within IEEE 802 Working Group meetings, see </a:t>
            </a:r>
            <a:r>
              <a:rPr u="sng">
                <a:solidFill>
                  <a:srgbClr val="0000FF"/>
                </a:solidFill>
                <a:uFill>
                  <a:solidFill>
                    <a:srgbClr val="0000FF"/>
                  </a:solidFill>
                </a:uFill>
                <a:hlinkClick r:id="rId3"/>
              </a:rPr>
              <a:t>https://standards.ieee.org/develop/policies/bylaws/sb_bylaws.pdf </a:t>
            </a:r>
            <a:r>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t>(Latest revision of IEEE 802 LMSC Working Group Policies and Procedures: </a:t>
            </a:r>
            <a:r>
              <a:rPr u="sng">
                <a:solidFill>
                  <a:srgbClr val="0000FF"/>
                </a:solidFill>
                <a:uFill>
                  <a:solidFill>
                    <a:srgbClr val="0000FF"/>
                  </a:solidFill>
                </a:uFill>
                <a:hlinkClick r:id="rId4"/>
              </a:rPr>
              <a:t>http://www.ieee802.org/devdocs.shtml</a:t>
            </a:r>
            <a:r>
              <a:t>)</a:t>
            </a:r>
          </a:p>
        </p:txBody>
      </p:sp>
    </p:spTree>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685801" y="1625600"/>
            <a:ext cx="7770813" cy="4334687"/>
          </a:xfrm>
        </p:spPr>
        <p:txBody>
          <a:bodyPr>
            <a:normAutofit/>
          </a:bodyPr>
          <a:lstStyle/>
          <a:p>
            <a:pPr>
              <a:lnSpc>
                <a:spcPct val="80000"/>
              </a:lnSpc>
              <a:spcAft>
                <a:spcPct val="40000"/>
              </a:spcAft>
              <a:buSzPct val="150000"/>
              <a:defRPr/>
            </a:pPr>
            <a:r>
              <a:rPr lang="en-US" altLang="en-US"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defRPr/>
            </a:pPr>
            <a:r>
              <a:rPr lang="en-US" altLang="en-US"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defRPr/>
            </a:pPr>
            <a:r>
              <a:rPr lang="en-US" altLang="en-US"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defRPr/>
            </a:pPr>
            <a:r>
              <a:rPr lang="en-GB" altLang="en-US" sz="24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24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defRPr/>
            </a:pPr>
            <a:r>
              <a:rPr lang="en-US" altLang="en-US"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defRPr/>
            </a:pPr>
            <a:r>
              <a:rPr lang="en-US" altLang="en-US"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defRPr/>
            </a:pPr>
            <a:r>
              <a:rPr lang="en-US" altLang="en-US"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lvl="1">
              <a:lnSpc>
                <a:spcPct val="80000"/>
              </a:lnSpc>
              <a:spcAft>
                <a:spcPct val="40000"/>
              </a:spcAft>
              <a:buSzPct val="150000"/>
              <a:buFont typeface="Arial" panose="020B0604020202020204" pitchFamily="34" charset="0"/>
              <a:buChar char="•"/>
              <a:defRPr/>
            </a:pPr>
            <a:endParaRPr lang="en-US" altLang="en-US" sz="16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endParaRPr lang="en-US" altLang="en-US" sz="1600" b="1"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900" dirty="0">
                <a:solidFill>
                  <a:schemeClr val="tx1"/>
                </a:solidFill>
                <a:latin typeface="Calibri" panose="020F0502020204030204" pitchFamily="34" charset="0"/>
                <a:cs typeface="Calibri" panose="020F0502020204030204" pitchFamily="34" charset="0"/>
              </a:rPr>
              <a:t>---------------------------------------------------------------   </a:t>
            </a:r>
            <a:endParaRPr lang="en-US" altLang="en-US" sz="12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200" dirty="0">
                <a:solidFill>
                  <a:schemeClr val="tx1"/>
                </a:solidFill>
                <a:latin typeface="Calibri" panose="020F0502020204030204" pitchFamily="34" charset="0"/>
                <a:cs typeface="Calibri" panose="020F0502020204030204" pitchFamily="34" charset="0"/>
              </a:rPr>
              <a:t>For more details, see </a:t>
            </a:r>
            <a:r>
              <a:rPr lang="en-US" altLang="en-US" sz="12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200" dirty="0">
                <a:solidFill>
                  <a:schemeClr val="tx1"/>
                </a:solidFill>
                <a:latin typeface="Calibri" panose="020F0502020204030204" pitchFamily="34" charset="0"/>
                <a:cs typeface="Calibri" panose="020F0502020204030204" pitchFamily="34" charset="0"/>
              </a:rPr>
              <a:t>, clause 5.3.10 and </a:t>
            </a:r>
            <a:br>
              <a:rPr lang="en-US" altLang="en-US" sz="1200" dirty="0">
                <a:solidFill>
                  <a:schemeClr val="tx1"/>
                </a:solidFill>
                <a:latin typeface="Calibri" panose="020F0502020204030204" pitchFamily="34" charset="0"/>
                <a:cs typeface="Calibri" panose="020F0502020204030204" pitchFamily="34" charset="0"/>
              </a:rPr>
            </a:br>
            <a:r>
              <a:rPr lang="en-US" altLang="en-US" sz="12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200" dirty="0">
                <a:solidFill>
                  <a:schemeClr val="tx1"/>
                </a:solidFill>
                <a:latin typeface="Calibri" panose="020F0502020204030204" pitchFamily="34" charset="0"/>
                <a:cs typeface="Calibri" panose="020F0502020204030204" pitchFamily="34" charset="0"/>
              </a:rPr>
              <a:t>at http://standards.ieee.org/develop/policies/antitrust.pdf</a:t>
            </a:r>
          </a:p>
        </p:txBody>
      </p:sp>
    </p:spTree>
    <p:extLst>
      <p:ext uri="{BB962C8B-B14F-4D97-AF65-F5344CB8AC3E}">
        <p14:creationId xmlns:p14="http://schemas.microsoft.com/office/powerpoint/2010/main" val="21372443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55586"/>
            <a:ext cx="7771680" cy="1065962"/>
          </a:xfrm>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544004666"/>
      </p:ext>
    </p:extLst>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emplate/>
  <TotalTime>8597</TotalTime>
  <Words>1952</Words>
  <Application>Microsoft Macintosh PowerPoint</Application>
  <PresentationFormat>On-screen Show (4:3)</PresentationFormat>
  <Paragraphs>176</Paragraphs>
  <Slides>18</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18</vt:i4>
      </vt:variant>
    </vt:vector>
  </HeadingPairs>
  <TitlesOfParts>
    <vt:vector size="26" baseType="lpstr">
      <vt:lpstr>Arial</vt:lpstr>
      <vt:lpstr>Calibri</vt:lpstr>
      <vt:lpstr>Helvetica</vt:lpstr>
      <vt:lpstr>Helvetica Neue</vt:lpstr>
      <vt:lpstr>Monotype Sorts</vt:lpstr>
      <vt:lpstr>Symbol</vt:lpstr>
      <vt:lpstr>Times New Roman</vt:lpstr>
      <vt:lpstr>Office Theme</vt:lpstr>
      <vt:lpstr>PowerPoint Presentation</vt:lpstr>
      <vt:lpstr>PowerPoint Presentation</vt:lpstr>
      <vt:lpstr>PowerPoint Presentation</vt:lpstr>
      <vt:lpstr>PowerPoint Presentation</vt:lpstr>
      <vt:lpstr>PowerPoint Presentation</vt:lpstr>
      <vt:lpstr>Participants have a duty to inform the IEEE</vt:lpstr>
      <vt:lpstr>PowerPoint Presentation</vt:lpstr>
      <vt:lpstr>Other guidelines for IEEE WG meetings</vt:lpstr>
      <vt:lpstr>IEEE-SA standards activities shall allow the fair &amp; equitable consideration of all viewpoints</vt:lpstr>
      <vt:lpstr>IEEE SA Policy Documents</vt:lpstr>
      <vt:lpstr>IEEE SA Rules Documents</vt:lpstr>
      <vt:lpstr>IEEE SA Copyright Policy</vt:lpstr>
      <vt:lpstr>IEEE SA Copyright Policy</vt:lpstr>
      <vt:lpstr>PowerPoint Presentation</vt:lpstr>
      <vt:lpstr>PowerPoint Presentation</vt:lpstr>
      <vt:lpstr>PowerPoint Presentation</vt:lpstr>
      <vt:lpstr>Organizing Plan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Microsoft Office User</cp:lastModifiedBy>
  <cp:revision>90</cp:revision>
  <dcterms:modified xsi:type="dcterms:W3CDTF">2021-05-13T17:11:24Z</dcterms:modified>
</cp:coreProperties>
</file>