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1" r:id="rId6"/>
    <p:sldId id="269" r:id="rId7"/>
    <p:sldId id="262" r:id="rId8"/>
    <p:sldId id="271" r:id="rId9"/>
    <p:sldId id="289" r:id="rId10"/>
    <p:sldId id="266" r:id="rId11"/>
    <p:sldId id="290" r:id="rId12"/>
    <p:sldId id="283" r:id="rId13"/>
    <p:sldId id="288" r:id="rId14"/>
    <p:sldId id="292" r:id="rId15"/>
    <p:sldId id="293" r:id="rId16"/>
    <p:sldId id="267" r:id="rId1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78"/>
    <p:restoredTop sz="94830"/>
  </p:normalViewPr>
  <p:slideViewPr>
    <p:cSldViewPr snapToGrid="0" snapToObjects="1">
      <p:cViewPr varScale="1">
        <p:scale>
          <a:sx n="117" d="100"/>
          <a:sy n="117" d="100"/>
        </p:scale>
        <p:origin x="209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6718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May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378795" y="33176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0642r0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3"/>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25848"/>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April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1-05-06</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4115560442"/>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May</a:t>
            </a:r>
            <a:r>
              <a:rPr dirty="0"/>
              <a:t> 202</a:t>
            </a:r>
            <a:r>
              <a:rPr lang="en-US" dirty="0"/>
              <a:t>1</a:t>
            </a:r>
            <a:endParaRPr dirty="0"/>
          </a:p>
        </p:txBody>
      </p:sp>
      <p:sp>
        <p:nvSpPr>
          <p:cNvPr id="82" name="CustomShape 2"/>
          <p:cNvSpPr txBox="1"/>
          <p:nvPr/>
        </p:nvSpPr>
        <p:spPr>
          <a:xfrm>
            <a:off x="342900" y="1287125"/>
            <a:ext cx="8457480" cy="504992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Thursday May 6, 10:00EDT</a:t>
            </a:r>
            <a:endParaRPr dirty="0"/>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Note: Plenary session and teleconference minutes to be motioned during Interim session (docs 21/638, 21/732, 21/437 and 21/436)</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342900" indent="-342900">
              <a:buFont typeface="Arial" panose="020B0604020202020204" pitchFamily="34" charset="0"/>
              <a:buChar cha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9am to 10amEDT Thursday was agreed upon in the last session for May to July</a:t>
            </a:r>
          </a:p>
          <a:p>
            <a:pPr marL="342900" indent="-342900">
              <a:buFont typeface="Arial" panose="020B0604020202020204" pitchFamily="34" charset="0"/>
              <a:buChar cha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Proposing the following dates: 5/20, 6/3, 6/17, 7/1</a:t>
            </a:r>
          </a:p>
          <a:p>
            <a:pPr marL="342900" indent="-342900">
              <a:buFont typeface="Arial" panose="020B0604020202020204" pitchFamily="34" charset="0"/>
              <a:buChar char="•"/>
              <a:defRPr sz="1500" spc="-1">
                <a:latin typeface="Arial"/>
                <a:ea typeface="Arial"/>
                <a:cs typeface="Arial"/>
                <a:sym typeface="Arial"/>
              </a:defRPr>
            </a:pPr>
            <a:endParaRPr lang="en-US"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Review call for submissions: any submissions ready for next week?</a:t>
            </a:r>
          </a:p>
          <a:p>
            <a:pPr marL="342900" indent="-342900">
              <a:buFont typeface="Arial" panose="020B0604020202020204" pitchFamily="34" charset="0"/>
              <a:buChar cha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Brainstorming for other avenues to generate submissions</a:t>
            </a:r>
          </a:p>
          <a:p>
            <a:pPr marL="342900" lvl="1" indent="-342900">
              <a:buFont typeface="Arial" panose="020B0604020202020204" pitchFamily="34" charset="0"/>
              <a:buChar cha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Liaisons to other groups?</a:t>
            </a:r>
          </a:p>
          <a:p>
            <a:pPr marL="342900" indent="-342900">
              <a:buFont typeface="Arial" panose="020B0604020202020204" pitchFamily="34" charset="0"/>
              <a:buChar char="•"/>
              <a:defRPr sz="1500" spc="-1">
                <a:latin typeface="Arial"/>
                <a:ea typeface="Arial"/>
                <a:cs typeface="Arial"/>
                <a:sym typeface="Arial"/>
              </a:defRPr>
            </a:pPr>
            <a:endParaRPr lang="en-US"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Adjourn</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extLst>
      <p:ext uri="{BB962C8B-B14F-4D97-AF65-F5344CB8AC3E}">
        <p14:creationId xmlns:p14="http://schemas.microsoft.com/office/powerpoint/2010/main" val="418701299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and Interim session, May</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6627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May teleconferences and Interim session</a:t>
            </a:r>
            <a:endParaRPr dirty="0"/>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a:t>
            </a:r>
            <a:r>
              <a:rPr lang="en-US" dirty="0"/>
              <a:t>Cox</a:t>
            </a:r>
            <a:r>
              <a:rPr dirty="0"/>
              <a: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May 6</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85800" y="685800"/>
            <a:ext cx="7771680" cy="561109"/>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685800" y="1246909"/>
            <a:ext cx="7771680" cy="4848251"/>
          </a:xfrm>
        </p:spPr>
        <p:txBody>
          <a:bodyPr>
            <a:normAutofit fontScale="92500" lnSpcReduction="20000"/>
          </a:bodyPr>
          <a:lstStyle/>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u="sng" dirty="0">
                <a:solidFill>
                  <a:schemeClr val="tx1"/>
                </a:solidFill>
                <a:latin typeface="Calibri" panose="020F0502020204030204" pitchFamily="34" charset="0"/>
                <a:cs typeface="Calibri" panose="020F0502020204030204" pitchFamily="34" charset="0"/>
              </a:rPr>
              <a:t>Ways To Inform The IEEE </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a:t>
            </a:r>
            <a:r>
              <a:rPr lang="en-US" altLang="en-US" sz="1500" dirty="0" err="1">
                <a:solidFill>
                  <a:schemeClr val="tx1"/>
                </a:solidFill>
                <a:latin typeface="Calibri" pitchFamily="34" charset="0"/>
                <a:cs typeface="Calibri" pitchFamily="34" charset="0"/>
              </a:rPr>
              <a:t>patcom@ieee.org</a:t>
            </a:r>
            <a:r>
              <a:rPr lang="en-US" altLang="en-US" sz="1500" dirty="0">
                <a:solidFill>
                  <a:schemeClr val="tx1"/>
                </a:solidFill>
                <a:latin typeface="Calibri" pitchFamily="34" charset="0"/>
                <a:cs typeface="Calibri" pitchFamily="34" charset="0"/>
              </a:rPr>
              <a:t>);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458788" indent="-458788">
              <a:defRPr/>
            </a:pPr>
            <a:r>
              <a:rPr lang="en-US" altLang="en-US" sz="1500" dirty="0">
                <a:solidFill>
                  <a:schemeClr val="tx1"/>
                </a:solidFill>
                <a:latin typeface="Calibri" pitchFamily="34" charset="0"/>
                <a:cs typeface="Calibri" pitchFamily="34" charset="0"/>
              </a:rPr>
              <a:t>	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250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1625600"/>
            <a:ext cx="7770813" cy="4334687"/>
          </a:xfrm>
        </p:spPr>
        <p:txBody>
          <a:bodyPr>
            <a:normAutofit/>
          </a:bodyPr>
          <a:lstStyle/>
          <a:p>
            <a:pPr>
              <a:lnSpc>
                <a:spcPct val="80000"/>
              </a:lnSpc>
              <a:spcAft>
                <a:spcPct val="40000"/>
              </a:spcAft>
              <a:buSzPct val="150000"/>
              <a:defRPr/>
            </a:pPr>
            <a:r>
              <a:rPr lang="en-US" altLang="en-US"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defRPr/>
            </a:pPr>
            <a:r>
              <a:rPr lang="en-GB" altLang="en-US" sz="24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24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900" dirty="0">
                <a:solidFill>
                  <a:schemeClr val="tx1"/>
                </a:solidFill>
                <a:latin typeface="Calibri" panose="020F0502020204030204" pitchFamily="34" charset="0"/>
                <a:cs typeface="Calibri" panose="020F0502020204030204" pitchFamily="34" charset="0"/>
              </a:rPr>
              <a:t>---------------------------------------------------------------   </a:t>
            </a:r>
            <a:endParaRPr lang="en-US" altLang="en-US" sz="12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200" dirty="0">
                <a:solidFill>
                  <a:schemeClr val="tx1"/>
                </a:solidFill>
                <a:latin typeface="Calibri" panose="020F0502020204030204" pitchFamily="34" charset="0"/>
                <a:cs typeface="Calibri" panose="020F0502020204030204" pitchFamily="34" charset="0"/>
              </a:rPr>
              <a:t>For more details, see </a:t>
            </a:r>
            <a:r>
              <a:rPr lang="en-US" altLang="en-US" sz="12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200" dirty="0">
                <a:solidFill>
                  <a:schemeClr val="tx1"/>
                </a:solidFill>
                <a:latin typeface="Calibri" panose="020F0502020204030204" pitchFamily="34" charset="0"/>
                <a:cs typeface="Calibri" panose="020F0502020204030204" pitchFamily="34" charset="0"/>
              </a:rPr>
              <a:t>, clause 5.3.10 and </a:t>
            </a:r>
            <a:br>
              <a:rPr lang="en-US" altLang="en-US" sz="1200" dirty="0">
                <a:solidFill>
                  <a:schemeClr val="tx1"/>
                </a:solidFill>
                <a:latin typeface="Calibri" panose="020F0502020204030204" pitchFamily="34" charset="0"/>
                <a:cs typeface="Calibri" panose="020F0502020204030204" pitchFamily="34" charset="0"/>
              </a:rPr>
            </a:br>
            <a:r>
              <a:rPr lang="en-US" altLang="en-US" sz="12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20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2137244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5919</TotalTime>
  <Words>1742</Words>
  <Application>Microsoft Macintosh PowerPoint</Application>
  <PresentationFormat>On-screen Show (4:3)</PresentationFormat>
  <Paragraphs>138</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Helvetica</vt:lpstr>
      <vt:lpstr>Helvetica Neue</vt:lpstr>
      <vt:lpstr>Monotype Sorts</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PowerPoint Presentation</vt:lpstr>
      <vt:lpstr>Other guidelines for IEEE WG meetings</vt:lpstr>
      <vt:lpstr>IEEE-SA standards activities shall allow the fair &amp; equitable consideration of all viewpoints</vt:lpstr>
      <vt:lpstr>IEEE SA Policy Documents</vt:lpstr>
      <vt:lpstr>IEEE SA Rules Documents</vt:lpstr>
      <vt:lpstr>IEEE SA Copyright Policy</vt:lpstr>
      <vt:lpstr>IEEE SA Copyright Policy</vt:lpstr>
      <vt:lpstr>PowerPoint Presentation</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71</cp:revision>
  <dcterms:modified xsi:type="dcterms:W3CDTF">2021-05-06T12:41:07Z</dcterms:modified>
</cp:coreProperties>
</file>