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32"/>
  </p:notesMasterIdLst>
  <p:handoutMasterIdLst>
    <p:handoutMasterId r:id="rId33"/>
  </p:handoutMasterIdLst>
  <p:sldIdLst>
    <p:sldId id="256" r:id="rId5"/>
    <p:sldId id="257" r:id="rId6"/>
    <p:sldId id="265" r:id="rId7"/>
    <p:sldId id="393" r:id="rId8"/>
    <p:sldId id="449" r:id="rId9"/>
    <p:sldId id="368" r:id="rId10"/>
    <p:sldId id="268" r:id="rId11"/>
    <p:sldId id="283" r:id="rId12"/>
    <p:sldId id="284" r:id="rId13"/>
    <p:sldId id="280" r:id="rId14"/>
    <p:sldId id="372" r:id="rId15"/>
    <p:sldId id="444" r:id="rId16"/>
    <p:sldId id="443" r:id="rId17"/>
    <p:sldId id="450" r:id="rId18"/>
    <p:sldId id="454" r:id="rId19"/>
    <p:sldId id="452" r:id="rId20"/>
    <p:sldId id="456" r:id="rId21"/>
    <p:sldId id="457" r:id="rId22"/>
    <p:sldId id="445" r:id="rId23"/>
    <p:sldId id="446" r:id="rId24"/>
    <p:sldId id="451" r:id="rId25"/>
    <p:sldId id="453" r:id="rId26"/>
    <p:sldId id="455" r:id="rId27"/>
    <p:sldId id="274" r:id="rId28"/>
    <p:sldId id="447" r:id="rId29"/>
    <p:sldId id="367" r:id="rId30"/>
    <p:sldId id="371" r:id="rId3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DF0BB"/>
    <a:srgbClr val="E1F0DC"/>
    <a:srgbClr val="DAF2EB"/>
    <a:srgbClr val="FDE5B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9B51E9-BB26-4424-8296-854707C627A8}" v="6" dt="2021-05-13T00:33:01.96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1165" autoAdjust="0"/>
    <p:restoredTop sz="94660"/>
  </p:normalViewPr>
  <p:slideViewPr>
    <p:cSldViewPr>
      <p:cViewPr varScale="1">
        <p:scale>
          <a:sx n="85" d="100"/>
          <a:sy n="85" d="100"/>
        </p:scale>
        <p:origin x="60" y="160"/>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notesMaster" Target="notesMasters/notesMaster1.xml"/><Relationship Id="rId37" Type="http://schemas.openxmlformats.org/officeDocument/2006/relationships/theme" Target="theme/theme1.xml"/><Relationship Id="rId40"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229B51E9-BB26-4424-8296-854707C627A8}"/>
    <pc:docChg chg="undo custSel modSld sldOrd modMainMaster">
      <pc:chgData name="Joseph Levy" userId="3766db8f-7892-44ce-ae9b-8fce39950acf" providerId="ADAL" clId="{229B51E9-BB26-4424-8296-854707C627A8}" dt="2021-05-13T00:53:23.946" v="1460" actId="6549"/>
      <pc:docMkLst>
        <pc:docMk/>
      </pc:docMkLst>
      <pc:sldChg chg="modSp mod">
        <pc:chgData name="Joseph Levy" userId="3766db8f-7892-44ce-ae9b-8fce39950acf" providerId="ADAL" clId="{229B51E9-BB26-4424-8296-854707C627A8}" dt="2021-05-13T00:53:06.812" v="1458" actId="20577"/>
        <pc:sldMkLst>
          <pc:docMk/>
          <pc:sldMk cId="0" sldId="257"/>
        </pc:sldMkLst>
        <pc:spChg chg="mod">
          <ac:chgData name="Joseph Levy" userId="3766db8f-7892-44ce-ae9b-8fce39950acf" providerId="ADAL" clId="{229B51E9-BB26-4424-8296-854707C627A8}" dt="2021-05-13T00:53:06.812" v="1458" actId="20577"/>
          <ac:spMkLst>
            <pc:docMk/>
            <pc:sldMk cId="0" sldId="257"/>
            <ac:spMk id="3" creationId="{443B98C9-C847-4EA9-A208-0AE53C2FE4EA}"/>
          </ac:spMkLst>
        </pc:spChg>
      </pc:sldChg>
      <pc:sldChg chg="modSp mod ord">
        <pc:chgData name="Joseph Levy" userId="3766db8f-7892-44ce-ae9b-8fce39950acf" providerId="ADAL" clId="{229B51E9-BB26-4424-8296-854707C627A8}" dt="2021-05-13T00:49:36.693" v="1332" actId="20577"/>
        <pc:sldMkLst>
          <pc:docMk/>
          <pc:sldMk cId="2598265424" sldId="446"/>
        </pc:sldMkLst>
        <pc:spChg chg="mod">
          <ac:chgData name="Joseph Levy" userId="3766db8f-7892-44ce-ae9b-8fce39950acf" providerId="ADAL" clId="{229B51E9-BB26-4424-8296-854707C627A8}" dt="2021-05-13T00:49:36.693" v="1332" actId="20577"/>
          <ac:spMkLst>
            <pc:docMk/>
            <pc:sldMk cId="2598265424" sldId="446"/>
            <ac:spMk id="2" creationId="{0F83F19B-0AA7-4CCB-9240-C047349B4050}"/>
          </ac:spMkLst>
        </pc:spChg>
        <pc:spChg chg="mod">
          <ac:chgData name="Joseph Levy" userId="3766db8f-7892-44ce-ae9b-8fce39950acf" providerId="ADAL" clId="{229B51E9-BB26-4424-8296-854707C627A8}" dt="2021-05-13T00:49:27.822" v="1323" actId="20577"/>
          <ac:spMkLst>
            <pc:docMk/>
            <pc:sldMk cId="2598265424" sldId="446"/>
            <ac:spMk id="3" creationId="{5433F96D-E706-48FD-B27F-84ABA1BA08AA}"/>
          </ac:spMkLst>
        </pc:spChg>
      </pc:sldChg>
      <pc:sldChg chg="modSp mod">
        <pc:chgData name="Joseph Levy" userId="3766db8f-7892-44ce-ae9b-8fce39950acf" providerId="ADAL" clId="{229B51E9-BB26-4424-8296-854707C627A8}" dt="2021-05-12T23:10:58.621" v="1" actId="20577"/>
        <pc:sldMkLst>
          <pc:docMk/>
          <pc:sldMk cId="3765429954" sldId="457"/>
        </pc:sldMkLst>
        <pc:spChg chg="mod">
          <ac:chgData name="Joseph Levy" userId="3766db8f-7892-44ce-ae9b-8fce39950acf" providerId="ADAL" clId="{229B51E9-BB26-4424-8296-854707C627A8}" dt="2021-05-12T23:10:58.621" v="1" actId="20577"/>
          <ac:spMkLst>
            <pc:docMk/>
            <pc:sldMk cId="3765429954" sldId="457"/>
            <ac:spMk id="3" creationId="{93431956-BDA3-4349-8DF6-C717FBA89E9E}"/>
          </ac:spMkLst>
        </pc:spChg>
      </pc:sldChg>
      <pc:sldMasterChg chg="modSp mod">
        <pc:chgData name="Joseph Levy" userId="3766db8f-7892-44ce-ae9b-8fce39950acf" providerId="ADAL" clId="{229B51E9-BB26-4424-8296-854707C627A8}" dt="2021-05-13T00:53:23.946" v="1460" actId="6549"/>
        <pc:sldMasterMkLst>
          <pc:docMk/>
          <pc:sldMasterMk cId="0" sldId="2147483648"/>
        </pc:sldMasterMkLst>
        <pc:spChg chg="mod">
          <ac:chgData name="Joseph Levy" userId="3766db8f-7892-44ce-ae9b-8fce39950acf" providerId="ADAL" clId="{229B51E9-BB26-4424-8296-854707C627A8}" dt="2021-05-13T00:53:23.946" v="1460"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22</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7588419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24</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5</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6928954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32376413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16</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7742647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21</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502468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802.11-21/0640r2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2" Type="http://schemas.openxmlformats.org/officeDocument/2006/relationships/hyperlink" Target="https://standards.ieee.org/about/policies/bylaws/index.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1/11-21-0604-00-AANI-aani-sc-teleconference-06-apr-2020-meeting-minutes.docx" TargetMode="External"/><Relationship Id="rId2" Type="http://schemas.openxmlformats.org/officeDocument/2006/relationships/hyperlink" Target="https://mentor.ieee.org/802.11/dcn/21/11-21-0521-00-AANI-aani-sc-teleconference-minutes-march-2021-plenary.docx" TargetMode="External"/><Relationship Id="rId1" Type="http://schemas.openxmlformats.org/officeDocument/2006/relationships/slideLayout" Target="../slideLayouts/slideLayout2.xml"/><Relationship Id="rId4" Type="http://schemas.openxmlformats.org/officeDocument/2006/relationships/hyperlink" Target="https://mentor.ieee.org/802.11/dcn/21/11-21-0764-00-AANI-aani-sc-teleconference-06-apr-2020-meeting-minutes.docx"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12-AANI-draft-technical-report-on-interworking-between-3gpp-5g-network-wlan.docx" TargetMode="External"/><Relationship Id="rId5" Type="http://schemas.openxmlformats.org/officeDocument/2006/relationships/hyperlink" Target="https://mentor.ieee.org/802.11/dcn/21/11-21-0580-00-AANI-proposed-resolution-on-the-comments-of-wlan-5g-interworking-report-proposed-way-forward-11-21-0438r0.pptx" TargetMode="External"/><Relationship Id="rId4" Type="http://schemas.openxmlformats.org/officeDocument/2006/relationships/hyperlink" Target="https://mentor.ieee.org/802.11/dcn/20/11-20-0013-11-AANI-draft-technical-report-on-interworking-between-3gpp-5g-network-wlan.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1/11-21-0408-00-0wng-wba-5g-and-wi-fi-ran-convergence-ieee-802-11-wng-session.pdf"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1/11-21-0616-00-AANI-802-11ax-features-and-applicability-to-5g-and-wi-fi-convergence.ppt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751-00-AANI-comments-on-draft-technical-report.docx"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hyperlink" Target="https://mentor.ieee.org/802.11/dcn/20/11-20-0013-12-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616-00-AANI-802-11ax-features-and-applicability-to-5g-and-wi-fi-convergence.pptx" TargetMode="External"/><Relationship Id="rId4" Type="http://schemas.openxmlformats.org/officeDocument/2006/relationships/hyperlink" Target="https://mentor.ieee.org/802.11/dcn/21/11-21-0170-00-0000-2021-jan-liaison-from-wba-re-convergence.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1/11-21-0616-00-AANI-802-11ax-features-and-applicability-to-5g-and-wi-fi-convergence.pptx" TargetMode="External"/><Relationship Id="rId2" Type="http://schemas.openxmlformats.org/officeDocument/2006/relationships/hyperlink" Target="https://mentor.ieee.org/802.11/dcn/21/11-21-0170-00-0000-2021-jan-liaison-from-wba-re-convergenc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1/11-21-0616-00-AANI-802-11ax-features-and-applicability-to-5g-and-wi-fi-convergence.ppt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1/11-21-0170-00-0000-2021-jan-liaison-from-wba-re-convergence.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_rels/slide27.xml.rels><?xml version="1.0" encoding="UTF-8" standalone="yes"?>
<Relationships xmlns="http://schemas.openxmlformats.org/package/2006/relationships"><Relationship Id="rId8" Type="http://schemas.openxmlformats.org/officeDocument/2006/relationships/hyperlink" Target="https://mentor.ieee.org/802.11/dcn/20/11-20-1512-01-AANI-aani-sc-teleconference-15-sep-2020-meeting-minutes.docx" TargetMode="External"/><Relationship Id="rId13" Type="http://schemas.openxmlformats.org/officeDocument/2006/relationships/hyperlink" Target="https://mentor.ieee.org/802.11/dcn/20/11-20-1689-00-AANI-aani-sc-teleconference-20-oct-2020-meeting-minutes.docx" TargetMode="External"/><Relationship Id="rId18" Type="http://schemas.openxmlformats.org/officeDocument/2006/relationships/hyperlink" Target="https://mentor.ieee.org/802.11/dcn/21/11-21-0148-00-AANI-ieee-802-11-aani-standing-committee-january-2021-interim-meeting-minutes.docx" TargetMode="External"/><Relationship Id="rId3" Type="http://schemas.openxmlformats.org/officeDocument/2006/relationships/hyperlink" Target="https://mentor.ieee.org/802.11/dcn/20/11-20-1262-02-AANI-cc32-aani-report-comments.xlsx" TargetMode="External"/><Relationship Id="rId21" Type="http://schemas.openxmlformats.org/officeDocument/2006/relationships/hyperlink" Target="https://mentor.ieee.org/802.11/dcn/21/11-21-0438-00-AANI-interworking-report-way-forward.pptx" TargetMode="External"/><Relationship Id="rId7" Type="http://schemas.openxmlformats.org/officeDocument/2006/relationships/hyperlink" Target="https://mentor.ieee.org/802.11/dcn/20/11-20-1376-00-AANI-technical-report-on-interworking-between-3gpp-5g-system-and-wlan.docx" TargetMode="External"/><Relationship Id="rId12" Type="http://schemas.openxmlformats.org/officeDocument/2006/relationships/hyperlink" Target="https://mentor.ieee.org/802.11/dcn/20/11-20-1601" TargetMode="External"/><Relationship Id="rId17" Type="http://schemas.openxmlformats.org/officeDocument/2006/relationships/hyperlink" Target="https://mentor.ieee.org/802.11/dcn/21/11-21-0058-00-AANI-aani-sc-teleconference-minutes-5-january-2021.docx" TargetMode="External"/><Relationship Id="rId2" Type="http://schemas.openxmlformats.org/officeDocument/2006/relationships/hyperlink" Target="https://mentor.ieee.org/802.11/dcn/20/11-20-0013-05-AANI-draft-technical-report-on-interworking-between-3gpp-5g-network-wlan.docx" TargetMode="External"/><Relationship Id="rId16" Type="http://schemas.openxmlformats.org/officeDocument/2006/relationships/hyperlink" Target="https://mentor.ieee.org/802.11/dcn/20/11-20-1977-00-AANI-aani-sc-teleconference-minutes-15-december-2020.docx" TargetMode="External"/><Relationship Id="rId20" Type="http://schemas.openxmlformats.org/officeDocument/2006/relationships/hyperlink" Target="https://mentor.ieee.org/802.11/dcn/21/11-21-0413-00-AANI-aani-sc-technical-report-11-20-0013-way-forward.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356-00-AANI-proposed-comment-resolution-for-cid-10-11-12-105-on-comment-collection-sheet-11-20-1262r2.docx" TargetMode="External"/><Relationship Id="rId11" Type="http://schemas.openxmlformats.org/officeDocument/2006/relationships/hyperlink" Target="https://mentor.ieee.org/802.11/dcn/20/11-20-1668-00-AANI-aani-sc-teleconference-13-oct-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15" Type="http://schemas.openxmlformats.org/officeDocument/2006/relationships/hyperlink" Target="https://mentor.ieee.org/802.11/dcn/20/11-20-1926-00-AANI-aani-sc-teleconference-minutes-november-2020-plenary.docx" TargetMode="External"/><Relationship Id="rId10" Type="http://schemas.openxmlformats.org/officeDocument/2006/relationships/hyperlink" Target="https://mentor.ieee.org/802.11/dcn/20/11-20-1600-00-AANI-aani-sc-teleconference-6-oct-2020-meeting-minutes.docx" TargetMode="External"/><Relationship Id="rId19" Type="http://schemas.openxmlformats.org/officeDocument/2006/relationships/hyperlink" Target="https://mentor.ieee.org/802.11/dcn/20/11-20-0013-10-AANI-draft-technical-report-on-interworking-between-3gpp-5g-network-wlan.docx" TargetMode="External"/><Relationship Id="rId4" Type="http://schemas.openxmlformats.org/officeDocument/2006/relationships/hyperlink" Target="https://mentor.ieee.org/802.11/dcn/20/11-20-1262-03-AANI-cc32-aani-report-comments.xlsx" TargetMode="External"/><Relationship Id="rId9" Type="http://schemas.openxmlformats.org/officeDocument/2006/relationships/hyperlink" Target="https://mentor.ieee.org/802.11/dcn/20/11-20-1567-00-AANI-aani-sc-teleconference-1-oct-2020-meeting-minutes.docx" TargetMode="External"/><Relationship Id="rId14" Type="http://schemas.openxmlformats.org/officeDocument/2006/relationships/hyperlink" Target="https://mentor.ieee.org/802.11/dcn/20/11-20-1748-00-AANI-aani-sc-teleconference-27-oct-2020-meeting-minutes.docx" TargetMode="External"/><Relationship Id="rId22" Type="http://schemas.openxmlformats.org/officeDocument/2006/relationships/hyperlink" Target="https://mentor.ieee.org/802.11/dcn/21/11-21-0459-01-AANI-review-on-the-comments-of-wlan-5g-interworking-report-proposed-way-forward-11-21-0438r0.pptx"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1/11-21-0751-00-AANI-comments-on-draft-technical-report.doc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faqs/affiliation.html" TargetMode="External"/><Relationship Id="rId7"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www.ieee.org/content/dam/ieee-org/ieee/web/org/about/ieee_code_of_conduct.pdf"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standards.ieee.org/content/dam/ieee-standards/standards/web/documents/other/antitrust.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May Interim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2021-05-11</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May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5200" y="693693"/>
            <a:ext cx="10361084" cy="1035049"/>
          </a:xfrm>
        </p:spPr>
        <p:txBody>
          <a:bodyPr/>
          <a:lstStyle/>
          <a:p>
            <a:r>
              <a:rPr lang="en-US" sz="2800" b="1" i="0" u="none" strike="noStrike" baseline="0" dirty="0">
                <a:solidFill>
                  <a:srgbClr val="3131CC"/>
                </a:solidFill>
                <a:latin typeface="Arial" panose="020B0604020202020204" pitchFamily="34" charset="0"/>
              </a:rPr>
              <a:t>Participants in the IEEE-SA “</a:t>
            </a:r>
            <a:r>
              <a:rPr lang="en-US" sz="2800" b="1" i="1" u="none" strike="noStrike" baseline="0" dirty="0">
                <a:solidFill>
                  <a:srgbClr val="3131CC"/>
                </a:solidFill>
                <a:latin typeface="Arial" panose="020B0604020202020204" pitchFamily="34" charset="0"/>
              </a:rPr>
              <a:t>individual process</a:t>
            </a:r>
            <a:r>
              <a:rPr lang="en-US" sz="2800" b="1" i="0" u="none" strike="noStrike" baseline="0" dirty="0">
                <a:solidFill>
                  <a:srgbClr val="3131CC"/>
                </a:solidFill>
                <a:latin typeface="Arial" panose="020B0604020202020204" pitchFamily="34" charset="0"/>
              </a:rPr>
              <a:t>” shall act independently of others, including employers</a:t>
            </a:r>
            <a:endParaRPr lang="en-US" sz="4400" dirty="0"/>
          </a:p>
        </p:txBody>
      </p:sp>
      <p:sp>
        <p:nvSpPr>
          <p:cNvPr id="3" name="Content Placeholder 2"/>
          <p:cNvSpPr>
            <a:spLocks noGrp="1"/>
          </p:cNvSpPr>
          <p:nvPr>
            <p:ph idx="1"/>
          </p:nvPr>
        </p:nvSpPr>
        <p:spPr>
          <a:xfrm>
            <a:off x="710046" y="1728742"/>
            <a:ext cx="10766303" cy="4921249"/>
          </a:xfrm>
        </p:spPr>
        <p:txBody>
          <a:bodyPr/>
          <a:lstStyle/>
          <a:p>
            <a:pPr marR="0" algn="l"/>
            <a:r>
              <a:rPr lang="en-US" sz="2000" b="0" i="0" u="none" strike="noStrike" baseline="0" dirty="0">
                <a:solidFill>
                  <a:srgbClr val="000000"/>
                </a:solidFill>
                <a:latin typeface="Arial" panose="020B0604020202020204" pitchFamily="34" charset="0"/>
              </a:rPr>
              <a:t>The </a:t>
            </a:r>
            <a:r>
              <a:rPr lang="en-US" sz="2000" b="0" i="0" u="none" strike="noStrike" baseline="0" dirty="0">
                <a:solidFill>
                  <a:srgbClr val="0064FF"/>
                </a:solidFill>
                <a:latin typeface="Arial" panose="020B0604020202020204" pitchFamily="34" charset="0"/>
                <a:hlinkClick r:id="rId2"/>
              </a:rPr>
              <a:t>IEEE-SA Standards Board Bylaws </a:t>
            </a:r>
            <a:r>
              <a:rPr lang="en-US" sz="2000" b="0" dirty="0">
                <a:latin typeface="Arial" panose="020B0604020202020204" pitchFamily="34" charset="0"/>
              </a:rPr>
              <a:t>require </a:t>
            </a:r>
            <a:r>
              <a:rPr lang="en-US" sz="2000" b="0" i="0" u="none" strike="noStrike" baseline="0" dirty="0">
                <a:solidFill>
                  <a:srgbClr val="000000"/>
                </a:solidFill>
                <a:latin typeface="Arial" panose="020B0604020202020204" pitchFamily="34" charset="0"/>
              </a:rPr>
              <a:t>that “</a:t>
            </a:r>
            <a:r>
              <a:rPr lang="en-US" sz="2000" b="0" i="1" u="none" strike="noStrike" baseline="0" dirty="0">
                <a:solidFill>
                  <a:srgbClr val="000000"/>
                </a:solidFill>
                <a:latin typeface="Arial" panose="020B0604020202020204" pitchFamily="34" charset="0"/>
              </a:rPr>
              <a:t>participants in the IEEE standards development individual process shall act based on their qualifications and experience”</a:t>
            </a:r>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•This means participants: </a:t>
            </a:r>
            <a:r>
              <a:rPr lang="en-US" sz="2000" b="1" i="0" u="none" strike="noStrike" baseline="0" dirty="0">
                <a:solidFill>
                  <a:srgbClr val="00AF4F"/>
                </a:solidFill>
                <a:latin typeface="Arial" panose="020B0604020202020204" pitchFamily="34" charset="0"/>
              </a:rPr>
              <a:t>Shall act &amp; vote </a:t>
            </a:r>
            <a:r>
              <a:rPr lang="en-US" sz="2000" b="0" i="0" u="none" strike="noStrike" baseline="0" dirty="0">
                <a:solidFill>
                  <a:srgbClr val="000000"/>
                </a:solidFill>
                <a:latin typeface="Arial" panose="020B0604020202020204" pitchFamily="34" charset="0"/>
              </a:rPr>
              <a:t>based on their personal &amp; independent opinions derived from their expertise, knowledge, and qualifications</a:t>
            </a:r>
          </a:p>
          <a:p>
            <a:pPr marR="0" algn="l"/>
            <a:r>
              <a:rPr lang="en-US" sz="2000" b="1" i="0" u="none" strike="noStrike" baseline="0" dirty="0">
                <a:solidFill>
                  <a:srgbClr val="FF0000"/>
                </a:solidFill>
                <a:latin typeface="Arial" panose="020B0604020202020204" pitchFamily="34" charset="0"/>
              </a:rPr>
              <a:t>Shall not act or vote </a:t>
            </a:r>
            <a:r>
              <a:rPr lang="en-US" sz="2000" b="0" i="0" u="none" strike="noStrike" baseline="0" dirty="0">
                <a:solidFill>
                  <a:srgbClr val="000000"/>
                </a:solidFill>
                <a:latin typeface="Arial" panose="020B0604020202020204" pitchFamily="34" charset="0"/>
              </a:rPr>
              <a:t>based on any obligation to or any direction from any other person or organization, including an employer or client, regardless of any external commitments, agreements, contracts, or orders</a:t>
            </a:r>
          </a:p>
          <a:p>
            <a:pPr marR="0" algn="l"/>
            <a:r>
              <a:rPr lang="en-US" sz="2000" b="1" i="0" u="none" strike="noStrike" baseline="0" dirty="0">
                <a:solidFill>
                  <a:srgbClr val="FF0000"/>
                </a:solidFill>
                <a:latin typeface="Arial" panose="020B0604020202020204" pitchFamily="34" charset="0"/>
              </a:rPr>
              <a:t>Shall not direct </a:t>
            </a:r>
            <a:r>
              <a:rPr lang="en-US" sz="2000" b="0" i="0" u="none" strike="noStrike" baseline="0" dirty="0">
                <a:solidFill>
                  <a:srgbClr val="000000"/>
                </a:solidFill>
                <a:latin typeface="Arial" panose="020B0604020202020204" pitchFamily="34" charset="0"/>
              </a:rPr>
              <a:t>the actions or votes of other participants or retaliate against other participants for fulfilling their responsibility to act &amp; vote based on their personal &amp; independently developed opinions</a:t>
            </a:r>
          </a:p>
          <a:p>
            <a:pPr marR="0" algn="l"/>
            <a:endParaRPr lang="en-US" sz="2000" b="0" i="0" u="none" strike="noStrike" baseline="0" dirty="0">
              <a:solidFill>
                <a:srgbClr val="000000"/>
              </a:solidFill>
              <a:latin typeface="Arial" panose="020B0604020202020204" pitchFamily="34" charset="0"/>
            </a:endParaRPr>
          </a:p>
          <a:p>
            <a:pPr marR="0" algn="l"/>
            <a:r>
              <a:rPr lang="en-US" sz="2000" b="0" i="0" u="none" strike="noStrike" baseline="0" dirty="0">
                <a:solidFill>
                  <a:srgbClr val="000000"/>
                </a:solidFill>
                <a:latin typeface="Arial" panose="020B0604020202020204" pitchFamily="34" charset="0"/>
              </a:rPr>
              <a:t>•By participating in standards activities using the “</a:t>
            </a:r>
            <a:r>
              <a:rPr lang="en-US" sz="2000" b="0" i="1" u="none" strike="noStrike" baseline="0" dirty="0">
                <a:solidFill>
                  <a:srgbClr val="000000"/>
                </a:solidFill>
                <a:latin typeface="Arial" panose="020B0604020202020204" pitchFamily="34" charset="0"/>
              </a:rPr>
              <a:t>individual process</a:t>
            </a:r>
            <a:r>
              <a:rPr lang="en-US" sz="2000" b="0" i="0" u="none" strike="noStrike" baseline="0" dirty="0">
                <a:solidFill>
                  <a:srgbClr val="000000"/>
                </a:solidFill>
                <a:latin typeface="Arial" panose="020B0604020202020204" pitchFamily="34" charset="0"/>
              </a:rPr>
              <a:t>”, you are deemed to accept these requirements; if you are unable to satisfy these requirements then you shall immediately cease any participation </a:t>
            </a:r>
          </a:p>
        </p:txBody>
      </p:sp>
      <p:sp>
        <p:nvSpPr>
          <p:cNvPr id="4" name="Footer Placeholder 3"/>
          <p:cNvSpPr>
            <a:spLocks noGrp="1"/>
          </p:cNvSpPr>
          <p:nvPr>
            <p:ph type="ftr" idx="14"/>
          </p:nvPr>
        </p:nvSpPr>
        <p:spPr/>
        <p:txBody>
          <a:bodyPr/>
          <a:lstStyle/>
          <a:p>
            <a:r>
              <a:rPr lang="en-GB" dirty="0"/>
              <a:t>Joseph Levy (InterDigital)</a:t>
            </a:r>
          </a:p>
        </p:txBody>
      </p:sp>
      <p:sp>
        <p:nvSpPr>
          <p:cNvPr id="5" name="Date Placeholder 4"/>
          <p:cNvSpPr>
            <a:spLocks noGrp="1"/>
          </p:cNvSpPr>
          <p:nvPr>
            <p:ph type="dt" idx="15"/>
          </p:nvPr>
        </p:nvSpPr>
        <p:spPr/>
        <p:txBody>
          <a:bodyPr/>
          <a:lstStyle/>
          <a:p>
            <a:r>
              <a:rPr lang="en-US" dirty="0"/>
              <a:t>May 2021</a:t>
            </a:r>
            <a:endParaRPr lang="en-GB"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437406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FDA46-819B-4603-9268-8B595B5526B0}"/>
              </a:ext>
            </a:extLst>
          </p:cNvPr>
          <p:cNvSpPr>
            <a:spLocks noGrp="1"/>
          </p:cNvSpPr>
          <p:nvPr>
            <p:ph type="title"/>
          </p:nvPr>
        </p:nvSpPr>
        <p:spPr>
          <a:xfrm>
            <a:off x="914401" y="685801"/>
            <a:ext cx="10361084" cy="533399"/>
          </a:xfrm>
        </p:spPr>
        <p:txBody>
          <a:bodyPr/>
          <a:lstStyle/>
          <a:p>
            <a:r>
              <a:rPr lang="en-US" altLang="en-US" dirty="0"/>
              <a:t>Approval of Minutes</a:t>
            </a:r>
            <a:endParaRPr lang="en-US" dirty="0"/>
          </a:p>
        </p:txBody>
      </p:sp>
      <p:sp>
        <p:nvSpPr>
          <p:cNvPr id="3" name="Content Placeholder 2">
            <a:extLst>
              <a:ext uri="{FF2B5EF4-FFF2-40B4-BE49-F238E27FC236}">
                <a16:creationId xmlns:a16="http://schemas.microsoft.com/office/drawing/2014/main" id="{FBED7279-1AEF-4601-9E91-E8A0F406CE2C}"/>
              </a:ext>
            </a:extLst>
          </p:cNvPr>
          <p:cNvSpPr>
            <a:spLocks noGrp="1"/>
          </p:cNvSpPr>
          <p:nvPr>
            <p:ph idx="1"/>
          </p:nvPr>
        </p:nvSpPr>
        <p:spPr>
          <a:xfrm>
            <a:off x="697442" y="1260476"/>
            <a:ext cx="10896599" cy="5305425"/>
          </a:xfrm>
        </p:spPr>
        <p:txBody>
          <a:bodyPr/>
          <a:lstStyle/>
          <a:p>
            <a:r>
              <a:rPr lang="en-US" altLang="en-US" dirty="0"/>
              <a:t>Minutes from the March 2021 Plenary </a:t>
            </a:r>
            <a:r>
              <a:rPr lang="en-US" dirty="0"/>
              <a:t>Telecons</a:t>
            </a:r>
            <a:r>
              <a:rPr lang="en-US" altLang="en-US" dirty="0"/>
              <a:t>:</a:t>
            </a:r>
            <a:br>
              <a:rPr lang="en-US" altLang="en-US" dirty="0"/>
            </a:br>
            <a:r>
              <a:rPr lang="en-US" altLang="en-US" dirty="0">
                <a:hlinkClick r:id="rId2"/>
              </a:rPr>
              <a:t>11-21/0521r0</a:t>
            </a:r>
            <a:r>
              <a:rPr lang="en-US" altLang="en-US" dirty="0"/>
              <a:t>  </a:t>
            </a:r>
            <a:r>
              <a:rPr lang="en-US" altLang="en-US" b="0" dirty="0"/>
              <a:t>“</a:t>
            </a:r>
            <a:r>
              <a:rPr lang="en-US" b="0" dirty="0"/>
              <a:t>AANI SC Teleconference Minutes March 2021 - plenary”</a:t>
            </a:r>
            <a:r>
              <a:rPr lang="en-US" altLang="en-US" b="0" dirty="0"/>
              <a:t> </a:t>
            </a:r>
            <a:endParaRPr lang="en-US" altLang="en-US" sz="2000" b="0" dirty="0"/>
          </a:p>
          <a:p>
            <a:r>
              <a:rPr lang="en-US" altLang="en-US" dirty="0"/>
              <a:t>	</a:t>
            </a:r>
            <a:r>
              <a:rPr lang="en-US" altLang="en-US" sz="2000" b="0" dirty="0"/>
              <a:t>Comments?</a:t>
            </a:r>
          </a:p>
          <a:p>
            <a:r>
              <a:rPr lang="en-US" altLang="en-US" b="0" dirty="0"/>
              <a:t> 	</a:t>
            </a:r>
            <a:r>
              <a:rPr lang="en-US" altLang="en-US" sz="2000" b="0" dirty="0"/>
              <a:t>Objections to approving the minutes by unanimous consent? none</a:t>
            </a:r>
          </a:p>
          <a:p>
            <a:endParaRPr lang="en-US" altLang="en-US" sz="2000" b="0" dirty="0">
              <a:solidFill>
                <a:srgbClr val="92D050"/>
              </a:solidFill>
            </a:endParaRPr>
          </a:p>
          <a:p>
            <a:r>
              <a:rPr lang="en-US" altLang="en-US" dirty="0"/>
              <a:t>Minutes from AANI SC Teleconferences:</a:t>
            </a:r>
          </a:p>
          <a:p>
            <a:r>
              <a:rPr lang="en-US" altLang="en-US" sz="2000" b="0" dirty="0"/>
              <a:t>	</a:t>
            </a:r>
            <a:r>
              <a:rPr lang="en-US" altLang="en-US" b="0" dirty="0">
                <a:hlinkClick r:id="rId3"/>
              </a:rPr>
              <a:t>11-21/0604r0</a:t>
            </a:r>
            <a:r>
              <a:rPr lang="en-US" altLang="en-US" sz="2000" b="0" dirty="0"/>
              <a:t> </a:t>
            </a:r>
            <a:r>
              <a:rPr lang="en-US" altLang="en-US" b="0" dirty="0"/>
              <a:t>“</a:t>
            </a:r>
            <a:r>
              <a:rPr lang="en-US" b="0" dirty="0"/>
              <a:t>AANI SC Teleconference 06 Apr 2021 Meeting Minutes”</a:t>
            </a:r>
          </a:p>
          <a:p>
            <a:r>
              <a:rPr lang="en-US" b="0" dirty="0"/>
              <a:t>	</a:t>
            </a:r>
            <a:r>
              <a:rPr lang="en-US" altLang="en-US" b="0" dirty="0">
                <a:hlinkClick r:id="rId4"/>
              </a:rPr>
              <a:t>11-21/0764r0</a:t>
            </a:r>
            <a:r>
              <a:rPr lang="en-US" altLang="en-US" sz="2000" b="0" dirty="0"/>
              <a:t> </a:t>
            </a:r>
            <a:r>
              <a:rPr lang="en-US" altLang="en-US" b="0" dirty="0"/>
              <a:t>“</a:t>
            </a:r>
            <a:r>
              <a:rPr lang="en-US" b="0" dirty="0"/>
              <a:t>AANI SC teleconference Minutes 28 April 2021”</a:t>
            </a:r>
            <a:endParaRPr lang="en-US" altLang="en-US" b="0" dirty="0"/>
          </a:p>
          <a:p>
            <a:r>
              <a:rPr lang="en-US" altLang="en-US" sz="2000" b="0" dirty="0"/>
              <a:t> 	Objections to approving the minutes by unanimous consent? none</a:t>
            </a:r>
          </a:p>
          <a:p>
            <a:endParaRPr lang="en-US" altLang="en-US" sz="2000" b="0" dirty="0"/>
          </a:p>
          <a:p>
            <a:endParaRPr lang="en-US" dirty="0"/>
          </a:p>
        </p:txBody>
      </p:sp>
      <p:sp>
        <p:nvSpPr>
          <p:cNvPr id="4" name="Slide Number Placeholder 3">
            <a:extLst>
              <a:ext uri="{FF2B5EF4-FFF2-40B4-BE49-F238E27FC236}">
                <a16:creationId xmlns:a16="http://schemas.microsoft.com/office/drawing/2014/main" id="{56EF7C72-8AB7-4D29-83F0-23BD1320E2A7}"/>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AEB5C0A9-B5CF-43CA-B2F0-49ED522198A3}"/>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4DB73B87-5017-4077-9988-72F1D645D158}"/>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280137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2"/>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a:p>
            <a:pPr marL="0" marR="0">
              <a:spcBef>
                <a:spcPts val="0"/>
              </a:spcBef>
              <a:spcAft>
                <a:spcPts val="0"/>
              </a:spcAft>
              <a:buFont typeface="+mj-lt"/>
              <a:buAutoNum type="arabicPeriod"/>
            </a:pPr>
            <a:r>
              <a:rPr lang="en-US" dirty="0">
                <a:solidFill>
                  <a:srgbClr val="000000"/>
                </a:solidFill>
                <a:effectLst/>
                <a:latin typeface="+mj-lt"/>
                <a:ea typeface="Calibri" panose="020F0502020204030204" pitchFamily="34" charset="0"/>
              </a:rPr>
              <a:t>Contributions related to the "Draft technical report on interworking between 3GPP 5G network and WLAN" (</a:t>
            </a:r>
            <a:r>
              <a:rPr lang="en-US" u="sng" dirty="0">
                <a:solidFill>
                  <a:srgbClr val="0000FF"/>
                </a:solidFill>
                <a:effectLst/>
                <a:latin typeface="+mj-lt"/>
                <a:ea typeface="Calibri" panose="020F0502020204030204" pitchFamily="34" charset="0"/>
                <a:hlinkClick r:id="rId4"/>
              </a:rPr>
              <a:t>11-20/0013r11</a:t>
            </a:r>
            <a:r>
              <a:rPr lang="en-US" dirty="0">
                <a:effectLst/>
                <a:latin typeface="+mj-lt"/>
                <a:ea typeface="Calibri" panose="020F0502020204030204" pitchFamily="34" charset="0"/>
              </a:rPr>
              <a:t>). </a:t>
            </a:r>
          </a:p>
          <a:p>
            <a:pPr marL="400050" lvl="1">
              <a:spcBef>
                <a:spcPts val="0"/>
              </a:spcBef>
              <a:spcAft>
                <a:spcPts val="0"/>
              </a:spcAft>
              <a:buFont typeface="+mj-lt"/>
              <a:buAutoNum type="arabicPeriod"/>
            </a:pPr>
            <a:r>
              <a:rPr lang="en-US" dirty="0">
                <a:effectLst/>
                <a:latin typeface="+mj-lt"/>
                <a:ea typeface="Calibri" panose="020F0502020204030204" pitchFamily="34" charset="0"/>
              </a:rPr>
              <a:t>Significant discussion was had during the AANI SC teleconference on Monday 15 March 2021.  </a:t>
            </a:r>
          </a:p>
          <a:p>
            <a:pPr marL="400050" lvl="1">
              <a:spcBef>
                <a:spcPts val="0"/>
              </a:spcBef>
              <a:spcAft>
                <a:spcPts val="0"/>
              </a:spcAft>
              <a:buFont typeface="+mj-lt"/>
              <a:buAutoNum type="arabicPeriod"/>
            </a:pPr>
            <a:r>
              <a:rPr lang="en-US" dirty="0">
                <a:latin typeface="+mj-lt"/>
                <a:ea typeface="Calibri" panose="020F0502020204030204" pitchFamily="34" charset="0"/>
              </a:rPr>
              <a:t>At the Tuesday 06 April AANI SC teleconference contribution </a:t>
            </a:r>
            <a:r>
              <a:rPr lang="en-US" altLang="en-US" dirty="0">
                <a:hlinkClick r:id="rId5"/>
              </a:rPr>
              <a:t>11-21/0580r0</a:t>
            </a:r>
            <a:r>
              <a:rPr lang="en-US" altLang="en-US" dirty="0"/>
              <a:t> </a:t>
            </a:r>
            <a:r>
              <a:rPr lang="en-US" altLang="en-US" sz="2000" dirty="0">
                <a:latin typeface="+mj-lt"/>
              </a:rPr>
              <a:t>“</a:t>
            </a:r>
            <a:r>
              <a:rPr lang="en-US" sz="2000" dirty="0">
                <a:latin typeface="+mj-lt"/>
              </a:rPr>
              <a:t>Proposed resolution on the comments of “WLAN/5G interworking report Proposed Way Forward(11-21/0438r0)” Hyun Seo Oh (ETRI), et. al. was discussed and approved by straw poll </a:t>
            </a:r>
          </a:p>
          <a:p>
            <a:pPr marL="400050" lvl="1">
              <a:spcBef>
                <a:spcPts val="0"/>
              </a:spcBef>
              <a:spcAft>
                <a:spcPts val="0"/>
              </a:spcAft>
              <a:buFont typeface="+mj-lt"/>
              <a:buAutoNum type="arabicPeriod"/>
            </a:pPr>
            <a:r>
              <a:rPr lang="en-US" dirty="0">
                <a:latin typeface="+mj-lt"/>
              </a:rPr>
              <a:t>At the Wednesday 28 April AANI SC the updated technical report was presented: </a:t>
            </a:r>
            <a:r>
              <a:rPr lang="en-US" u="sng" dirty="0">
                <a:solidFill>
                  <a:srgbClr val="0000FF"/>
                </a:solidFill>
                <a:effectLst/>
                <a:latin typeface="+mj-lt"/>
                <a:ea typeface="Calibri" panose="020F0502020204030204" pitchFamily="34" charset="0"/>
                <a:hlinkClick r:id="rId6"/>
              </a:rPr>
              <a:t>11-20/0013r12</a:t>
            </a:r>
            <a:r>
              <a:rPr lang="en-US" dirty="0">
                <a:latin typeface="+mj-lt"/>
              </a:rPr>
              <a:t> </a:t>
            </a:r>
            <a:endParaRPr lang="en-US" sz="2000" dirty="0">
              <a:latin typeface="+mj-lt"/>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796744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WFA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WFA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Review of WBA Report/LS </a:t>
            </a:r>
            <a:r>
              <a:rPr lang="en-US" dirty="0">
                <a:hlinkClick r:id="rId2"/>
              </a:rPr>
              <a:t>11-21-0170r0</a:t>
            </a:r>
            <a:endParaRPr lang="en-US" altLang="en-US" dirty="0"/>
          </a:p>
          <a:p>
            <a:pPr marL="971550" lvl="1" indent="-457200">
              <a:buFont typeface="+mj-lt"/>
              <a:buAutoNum type="alphaLcPeriod"/>
            </a:pPr>
            <a:r>
              <a:rPr lang="en-US" dirty="0">
                <a:hlinkClick r:id="rId3"/>
              </a:rPr>
              <a:t>11-21/0408r0</a:t>
            </a:r>
            <a:r>
              <a:rPr lang="en-US" dirty="0"/>
              <a:t> - </a:t>
            </a:r>
            <a:r>
              <a:rPr lang="en-US" sz="2000" dirty="0"/>
              <a:t>“Wi-Fi and 5G RAN Convergence: Fine Grain and QoS differentiation in WLAN” – Binita Gupta (Intel), with Nigel Bird (Orange) and others from WBA – presented </a:t>
            </a:r>
            <a:r>
              <a:rPr lang="en-US" dirty="0"/>
              <a:t>Monday 2 March 2021 AM2 in WNG</a:t>
            </a:r>
            <a:br>
              <a:rPr lang="en-US" dirty="0"/>
            </a:br>
            <a:r>
              <a:rPr lang="en-US" dirty="0"/>
              <a:t>This is an invited WBA presentation/introduction to the WBA LS and Report</a:t>
            </a:r>
          </a:p>
          <a:p>
            <a:pPr marL="971550" lvl="1" indent="-457200">
              <a:buFont typeface="+mj-lt"/>
              <a:buAutoNum type="alphaLcPeriod"/>
            </a:pPr>
            <a:r>
              <a:rPr lang="en-US" dirty="0">
                <a:hlinkClick r:id="rId2"/>
              </a:rPr>
              <a:t>11-21-0170r0</a:t>
            </a:r>
            <a:r>
              <a:rPr lang="en-US" dirty="0"/>
              <a:t> – Was reviewed during the March Plenary meeting.  </a:t>
            </a:r>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28242245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00202"/>
            <a:ext cx="11582400" cy="4798163"/>
          </a:xfrm>
        </p:spPr>
        <p:txBody>
          <a:bodyPr/>
          <a:lstStyle/>
          <a:p>
            <a:pPr marL="0" lvl="1" indent="0">
              <a:spcBef>
                <a:spcPts val="200"/>
              </a:spcBef>
              <a:tabLst>
                <a:tab pos="457200" algn="l"/>
              </a:tabLst>
              <a:defRPr/>
            </a:pPr>
            <a:r>
              <a:rPr lang="en-US" sz="2400" b="1" dirty="0">
                <a:cs typeface="+mn-cs"/>
              </a:rPr>
              <a:t>Tuesday 11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dirty="0">
                <a:latin typeface="Verdana" panose="020B0604030504040204" pitchFamily="34" charset="0"/>
              </a:rPr>
              <a:t>Comments on draft technical report”, Robert Stacey (Intel)</a:t>
            </a:r>
          </a:p>
          <a:p>
            <a:pPr marL="1257300" lvl="2" indent="-457200">
              <a:spcBef>
                <a:spcPts val="200"/>
              </a:spcBef>
              <a:buFont typeface="+mj-lt"/>
              <a:buAutoNum type="alphaLcParenR"/>
              <a:defRPr/>
            </a:pPr>
            <a:r>
              <a:rPr lang="en-US" altLang="en-US" dirty="0">
                <a:latin typeface="+mj-lt"/>
              </a:rPr>
              <a:t>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714500" lvl="3" indent="-457200">
              <a:spcBef>
                <a:spcPts val="200"/>
              </a:spcBef>
              <a:buFont typeface="+mj-lt"/>
              <a:buAutoNum type="alphaLcParenR"/>
              <a:defRPr/>
            </a:pPr>
            <a:r>
              <a:rPr lang="en-US" altLang="en-US" dirty="0">
                <a:latin typeface="+mj-lt"/>
                <a:hlinkClick r:id="rId4"/>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previously presented 13 April 2021.  </a:t>
            </a:r>
            <a:endParaRPr lang="en-US" b="0" i="0" dirty="0">
              <a:solidFill>
                <a:srgbClr val="000000"/>
              </a:solidFill>
              <a:effectLst/>
              <a:latin typeface="+mj-lt"/>
            </a:endParaRP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74743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1" y="1905001"/>
            <a:ext cx="10361084" cy="4189414"/>
          </a:xfrm>
        </p:spPr>
        <p:txBody>
          <a:bodyPr/>
          <a:lstStyle/>
          <a:p>
            <a:pPr marL="857250" lvl="1" indent="-457200">
              <a:spcBef>
                <a:spcPts val="200"/>
              </a:spcBef>
              <a:buFont typeface="+mj-lt"/>
              <a:buAutoNum type="arabicPeriod"/>
              <a:defRPr/>
            </a:pPr>
            <a:r>
              <a:rPr lang="en-US" altLang="en-US" sz="2000" dirty="0">
                <a:latin typeface="+mj-lt"/>
                <a:hlinkClick r:id="rId2"/>
              </a:rPr>
              <a:t>11-21/0751r0</a:t>
            </a:r>
            <a:r>
              <a:rPr lang="en-US" altLang="en-US" sz="2000" dirty="0">
                <a:latin typeface="+mj-lt"/>
              </a:rPr>
              <a:t> “</a:t>
            </a:r>
            <a:r>
              <a:rPr lang="en-US" sz="2000" dirty="0">
                <a:latin typeface="Verdana" panose="020B0604030504040204" pitchFamily="34" charset="0"/>
              </a:rPr>
              <a:t>Comments on draft technical report”, Robert Stacey (Intel)</a:t>
            </a:r>
          </a:p>
          <a:p>
            <a:pPr marL="857250" lvl="1" indent="-457200">
              <a:spcBef>
                <a:spcPts val="200"/>
              </a:spcBef>
              <a:buFont typeface="+mj-lt"/>
              <a:buAutoNum type="arabicPeriod"/>
              <a:defRPr/>
            </a:pPr>
            <a:r>
              <a:rPr lang="en-US" sz="2200" b="0" i="0" dirty="0">
                <a:solidFill>
                  <a:srgbClr val="000000"/>
                </a:solidFill>
                <a:effectLst/>
                <a:latin typeface="+mj-lt"/>
                <a:hlinkClick r:id="rId3"/>
              </a:rPr>
              <a:t>11-21/0616r0</a:t>
            </a:r>
            <a:r>
              <a:rPr lang="en-US" sz="2200" b="0" i="0" dirty="0">
                <a:solidFill>
                  <a:srgbClr val="000000"/>
                </a:solidFill>
                <a:effectLst/>
                <a:latin typeface="+mj-lt"/>
              </a:rPr>
              <a:t> </a:t>
            </a:r>
            <a:r>
              <a:rPr lang="en-US" sz="2200" dirty="0">
                <a:latin typeface="+mj-lt"/>
              </a:rPr>
              <a:t>“802.11ax Features and Applicability to 5G and Wi-Fi Convergence”, Osama Aboul-Magd (Huawei Technologies) </a:t>
            </a:r>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755193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447802"/>
            <a:ext cx="11394796" cy="4950563"/>
          </a:xfrm>
        </p:spPr>
        <p:txBody>
          <a:bodyPr/>
          <a:lstStyle/>
          <a:p>
            <a:pPr marL="0" lvl="1" indent="0">
              <a:spcBef>
                <a:spcPts val="200"/>
              </a:spcBef>
              <a:tabLst>
                <a:tab pos="457200" algn="l"/>
              </a:tabLst>
              <a:defRPr/>
            </a:pPr>
            <a:r>
              <a:rPr lang="en-US" sz="2400" b="1" dirty="0">
                <a:cs typeface="+mn-cs"/>
              </a:rPr>
              <a:t>Wednesday 12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664288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8AFA-96CC-4862-AFC7-2BE3678EED82}"/>
              </a:ext>
            </a:extLst>
          </p:cNvPr>
          <p:cNvSpPr>
            <a:spLocks noGrp="1"/>
          </p:cNvSpPr>
          <p:nvPr>
            <p:ph type="title"/>
          </p:nvPr>
        </p:nvSpPr>
        <p:spPr>
          <a:xfrm>
            <a:off x="914401" y="685801"/>
            <a:ext cx="10361084" cy="380999"/>
          </a:xfrm>
        </p:spPr>
        <p:txBody>
          <a:bodyPr/>
          <a:lstStyle/>
          <a:p>
            <a:r>
              <a:rPr lang="en-US" dirty="0"/>
              <a:t>AANI SC Status/Activity</a:t>
            </a:r>
          </a:p>
        </p:txBody>
      </p:sp>
      <p:sp>
        <p:nvSpPr>
          <p:cNvPr id="3" name="Content Placeholder 2">
            <a:extLst>
              <a:ext uri="{FF2B5EF4-FFF2-40B4-BE49-F238E27FC236}">
                <a16:creationId xmlns:a16="http://schemas.microsoft.com/office/drawing/2014/main" id="{8D0E50DF-6144-4031-AB0C-F5E542DA4BA7}"/>
              </a:ext>
            </a:extLst>
          </p:cNvPr>
          <p:cNvSpPr>
            <a:spLocks noGrp="1"/>
          </p:cNvSpPr>
          <p:nvPr>
            <p:ph idx="1"/>
          </p:nvPr>
        </p:nvSpPr>
        <p:spPr>
          <a:xfrm>
            <a:off x="678127" y="1115929"/>
            <a:ext cx="10935229" cy="5229225"/>
          </a:xfrm>
        </p:spPr>
        <p:txBody>
          <a:bodyPr/>
          <a:lstStyle/>
          <a:p>
            <a:pPr marL="0" marR="0" indent="0">
              <a:spcBef>
                <a:spcPts val="0"/>
              </a:spcBef>
              <a:spcAft>
                <a:spcPts val="0"/>
              </a:spcAft>
            </a:pPr>
            <a:r>
              <a:rPr lang="en-US" dirty="0">
                <a:effectLst/>
                <a:latin typeface="+mj-lt"/>
                <a:ea typeface="Calibri" panose="020F0502020204030204" pitchFamily="34" charset="0"/>
                <a:cs typeface="Times New Roman" panose="02020603050405020304" pitchFamily="18" charset="0"/>
              </a:rPr>
              <a:t>Topics:</a:t>
            </a:r>
          </a:p>
          <a:p>
            <a:pPr marL="0" marR="0">
              <a:spcBef>
                <a:spcPts val="0"/>
              </a:spcBef>
              <a:spcAft>
                <a:spcPts val="0"/>
              </a:spcAft>
              <a:buFont typeface="+mj-lt"/>
              <a:buAutoNum type="arabicPeriod"/>
            </a:pPr>
            <a:r>
              <a:rPr lang="en-US" dirty="0">
                <a:latin typeface="+mj-lt"/>
                <a:ea typeface="Calibri" panose="020F0502020204030204" pitchFamily="34" charset="0"/>
              </a:rPr>
              <a:t>Contributions related to the "Draft technical report on interworking between 3GPP 5G network and WLAN" (</a:t>
            </a:r>
            <a:r>
              <a:rPr lang="en-US" u="sng" dirty="0">
                <a:solidFill>
                  <a:srgbClr val="0000FF"/>
                </a:solidFill>
                <a:latin typeface="+mj-lt"/>
                <a:ea typeface="Calibri" panose="020F0502020204030204" pitchFamily="34" charset="0"/>
                <a:hlinkClick r:id="rId2"/>
              </a:rPr>
              <a:t>11-20/0013r12</a:t>
            </a:r>
            <a:r>
              <a:rPr lang="en-US" dirty="0">
                <a:latin typeface="+mj-lt"/>
                <a:ea typeface="Calibri" panose="020F0502020204030204" pitchFamily="34" charset="0"/>
              </a:rPr>
              <a:t>). </a:t>
            </a:r>
          </a:p>
          <a:p>
            <a:pPr marL="571500" lvl="1" indent="-457200">
              <a:spcBef>
                <a:spcPts val="0"/>
              </a:spcBef>
              <a:spcAft>
                <a:spcPts val="0"/>
              </a:spcAft>
              <a:buFont typeface="+mj-lt"/>
              <a:buAutoNum type="alphaLcParenR"/>
            </a:pPr>
            <a:r>
              <a:rPr lang="en-US" dirty="0">
                <a:latin typeface="+mj-lt"/>
              </a:rPr>
              <a:t>At the Tuesday 11 May AANI SC contribution </a:t>
            </a:r>
            <a:r>
              <a:rPr lang="en-US" altLang="en-US" sz="2000" dirty="0">
                <a:latin typeface="+mj-lt"/>
                <a:hlinkClick r:id="rId3"/>
              </a:rPr>
              <a:t>11-21/0751r0</a:t>
            </a:r>
            <a:r>
              <a:rPr lang="en-US" altLang="en-US" sz="2000" dirty="0">
                <a:latin typeface="+mj-lt"/>
              </a:rPr>
              <a:t> </a:t>
            </a:r>
            <a:r>
              <a:rPr lang="en-US" altLang="en-US" dirty="0">
                <a:latin typeface="+mj-lt"/>
              </a:rPr>
              <a:t>“</a:t>
            </a:r>
            <a:r>
              <a:rPr lang="en-US" dirty="0">
                <a:latin typeface="+mj-lt"/>
              </a:rPr>
              <a:t>Comments on draft technical report”, Robert Stacey (Intel) was presented and discussed.</a:t>
            </a:r>
          </a:p>
          <a:p>
            <a:pPr marL="571500" lvl="1" indent="-457200">
              <a:spcBef>
                <a:spcPts val="0"/>
              </a:spcBef>
              <a:spcAft>
                <a:spcPts val="0"/>
              </a:spcAft>
              <a:buFont typeface="+mj-lt"/>
              <a:buAutoNum type="alphaLcParenR"/>
            </a:pPr>
            <a:r>
              <a:rPr lang="en-US" dirty="0">
                <a:latin typeface="+mj-lt"/>
              </a:rPr>
              <a:t>The authors are considering the comments and formulating a way forward – TBS: either during a session of this meeting or on the AANI SC reflector and a subsequent teleconference. </a:t>
            </a:r>
          </a:p>
          <a:p>
            <a:pPr marL="0" marR="0">
              <a:spcBef>
                <a:spcPts val="0"/>
              </a:spcBef>
              <a:spcAft>
                <a:spcPts val="0"/>
              </a:spcAft>
              <a:buFont typeface="+mj-lt"/>
              <a:buAutoNum type="arabicPeriod"/>
            </a:pPr>
            <a:r>
              <a:rPr lang="en-US" dirty="0">
                <a:effectLst/>
                <a:latin typeface="+mj-lt"/>
                <a:ea typeface="Calibri" panose="020F0502020204030204" pitchFamily="34" charset="0"/>
                <a:cs typeface="Times New Roman" panose="02020603050405020304" pitchFamily="18" charset="0"/>
              </a:rPr>
              <a:t>The WBA L</a:t>
            </a:r>
            <a:r>
              <a:rPr lang="en-US" dirty="0">
                <a:effectLst/>
                <a:latin typeface="+mj-lt"/>
                <a:ea typeface="Calibri" panose="020F0502020204030204" pitchFamily="34" charset="0"/>
              </a:rPr>
              <a:t>S </a:t>
            </a:r>
            <a:r>
              <a:rPr lang="en-US" dirty="0">
                <a:solidFill>
                  <a:srgbClr val="000000"/>
                </a:solidFill>
                <a:effectLst/>
                <a:latin typeface="+mj-lt"/>
                <a:ea typeface="Calibri" panose="020F0502020204030204" pitchFamily="34" charset="0"/>
              </a:rPr>
              <a:t>(</a:t>
            </a:r>
            <a:r>
              <a:rPr lang="en-US" u="sng" dirty="0">
                <a:solidFill>
                  <a:srgbClr val="000000"/>
                </a:solidFill>
                <a:effectLst/>
                <a:latin typeface="+mj-lt"/>
                <a:ea typeface="Calibri" panose="020F0502020204030204" pitchFamily="34" charset="0"/>
                <a:hlinkClick r:id="rId4"/>
              </a:rPr>
              <a:t>11-21-0170r0</a:t>
            </a:r>
            <a:r>
              <a:rPr lang="en-US" dirty="0">
                <a:solidFill>
                  <a:srgbClr val="000000"/>
                </a:solidFill>
                <a:effectLst/>
                <a:latin typeface="+mj-lt"/>
                <a:ea typeface="Calibri" panose="020F0502020204030204" pitchFamily="34" charset="0"/>
              </a:rPr>
              <a:t>) - specifically, addressing 802.11ax or other 802.11-2020 capabilities that can be used to meet the use cases identified in the LS.  </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Contributions:</a:t>
            </a:r>
          </a:p>
          <a:p>
            <a:pPr lvl="1">
              <a:spcBef>
                <a:spcPts val="0"/>
              </a:spcBef>
              <a:spcAft>
                <a:spcPts val="0"/>
              </a:spcAft>
              <a:buFont typeface="+mj-lt"/>
              <a:buAutoNum type="arabicPeriod"/>
              <a:tabLst>
                <a:tab pos="914400" algn="l"/>
              </a:tabLst>
              <a:defRPr/>
            </a:pPr>
            <a:r>
              <a:rPr lang="en-US" altLang="en-US" dirty="0">
                <a:latin typeface="+mj-lt"/>
                <a:hlinkClick r:id="rId5"/>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13 April 2021.  (additional input requested)</a:t>
            </a:r>
            <a:br>
              <a:rPr lang="en-US" dirty="0">
                <a:latin typeface="+mj-lt"/>
                <a:cs typeface="Times New Roman" panose="02020603050405020304" pitchFamily="18" charset="0"/>
              </a:rPr>
            </a:br>
            <a:r>
              <a:rPr lang="en-US" dirty="0">
                <a:latin typeface="+mj-lt"/>
                <a:cs typeface="Times New Roman" panose="02020603050405020304" pitchFamily="18" charset="0"/>
              </a:rPr>
              <a:t>Additional discussion was had on Tuesday 11 May 2021</a:t>
            </a:r>
          </a:p>
          <a:p>
            <a:pPr marL="457200" lvl="1" indent="-342900">
              <a:spcBef>
                <a:spcPts val="0"/>
              </a:spcBef>
              <a:spcAft>
                <a:spcPts val="0"/>
              </a:spcAft>
              <a:buFont typeface="Arial" panose="020B0604020202020204" pitchFamily="34" charset="0"/>
              <a:buChar char="•"/>
            </a:pPr>
            <a:r>
              <a:rPr lang="en-US" dirty="0">
                <a:latin typeface="+mj-lt"/>
                <a:ea typeface="Calibri" panose="020F0502020204030204" pitchFamily="34" charset="0"/>
              </a:rPr>
              <a:t>Pending contributions</a:t>
            </a:r>
            <a:r>
              <a:rPr lang="en-US" dirty="0">
                <a:solidFill>
                  <a:srgbClr val="000000"/>
                </a:solidFill>
                <a:effectLst/>
                <a:latin typeface="+mj-lt"/>
                <a:ea typeface="Calibri" panose="020F0502020204030204" pitchFamily="34" charset="0"/>
              </a:rPr>
              <a:t>: </a:t>
            </a:r>
            <a:endParaRPr lang="en-US" sz="2400" dirty="0">
              <a:effectLst/>
              <a:latin typeface="+mj-lt"/>
              <a:ea typeface="Calibri" panose="020F0502020204030204" pitchFamily="34" charset="0"/>
            </a:endParaRPr>
          </a:p>
          <a:p>
            <a:pPr marL="742950" marR="0" lvl="1" indent="-285750">
              <a:spcBef>
                <a:spcPts val="0"/>
              </a:spcBef>
              <a:spcAft>
                <a:spcPts val="0"/>
              </a:spcAft>
              <a:buFont typeface="+mj-lt"/>
              <a:buAutoNum type="arabicPeriod"/>
              <a:tabLst>
                <a:tab pos="914400" algn="l"/>
              </a:tabLst>
            </a:pPr>
            <a:r>
              <a:rPr lang="en-US" dirty="0">
                <a:effectLst/>
                <a:latin typeface="+mj-lt"/>
                <a:ea typeface="Calibri" panose="020F0502020204030204" pitchFamily="34" charset="0"/>
                <a:cs typeface="Times New Roman" panose="02020603050405020304" pitchFamily="18" charset="0"/>
              </a:rPr>
              <a:t>how TCLAS improvements in 802.11-2020 relate to QoS for 5G flows - TBS   </a:t>
            </a:r>
          </a:p>
          <a:p>
            <a:pPr marL="742950" marR="0" lvl="1" indent="-285750">
              <a:spcBef>
                <a:spcPts val="0"/>
              </a:spcBef>
              <a:spcAft>
                <a:spcPts val="0"/>
              </a:spcAft>
              <a:buFont typeface="+mj-lt"/>
              <a:buAutoNum type="arabicPeriod"/>
              <a:tabLst>
                <a:tab pos="914400" algn="l"/>
              </a:tabLst>
            </a:pPr>
            <a:endParaRPr lang="en-US" sz="1200" dirty="0">
              <a:effectLst/>
              <a:latin typeface="+mj-lt"/>
              <a:ea typeface="Calibri" panose="020F0502020204030204" pitchFamily="34" charset="0"/>
            </a:endParaRPr>
          </a:p>
        </p:txBody>
      </p:sp>
      <p:sp>
        <p:nvSpPr>
          <p:cNvPr id="4" name="Slide Number Placeholder 3">
            <a:extLst>
              <a:ext uri="{FF2B5EF4-FFF2-40B4-BE49-F238E27FC236}">
                <a16:creationId xmlns:a16="http://schemas.microsoft.com/office/drawing/2014/main" id="{E13DE79F-99F0-4EFF-BFE7-EC7D9520AAC3}"/>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3F75A3C-91C3-465C-9C3F-1380744B98E9}"/>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5C4B6BC7-A56A-4E9B-BB7C-3594ABF51981}"/>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8539841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DFFDA-ECDA-455B-A186-68FED4B386A3}"/>
              </a:ext>
            </a:extLst>
          </p:cNvPr>
          <p:cNvSpPr>
            <a:spLocks noGrp="1"/>
          </p:cNvSpPr>
          <p:nvPr>
            <p:ph type="title"/>
          </p:nvPr>
        </p:nvSpPr>
        <p:spPr>
          <a:xfrm>
            <a:off x="914401" y="685801"/>
            <a:ext cx="10361084" cy="609601"/>
          </a:xfrm>
        </p:spPr>
        <p:txBody>
          <a:bodyPr/>
          <a:lstStyle/>
          <a:p>
            <a:r>
              <a:rPr lang="en-US" dirty="0"/>
              <a:t>Review of the WBA LS - </a:t>
            </a:r>
            <a:r>
              <a:rPr lang="en-US" dirty="0">
                <a:hlinkClick r:id="rId2"/>
              </a:rPr>
              <a:t>11-21-0170r0</a:t>
            </a:r>
            <a:endParaRPr lang="en-US" dirty="0"/>
          </a:p>
        </p:txBody>
      </p:sp>
      <p:sp>
        <p:nvSpPr>
          <p:cNvPr id="3" name="Content Placeholder 2">
            <a:extLst>
              <a:ext uri="{FF2B5EF4-FFF2-40B4-BE49-F238E27FC236}">
                <a16:creationId xmlns:a16="http://schemas.microsoft.com/office/drawing/2014/main" id="{93431956-BDA3-4349-8DF6-C717FBA89E9E}"/>
              </a:ext>
            </a:extLst>
          </p:cNvPr>
          <p:cNvSpPr>
            <a:spLocks noGrp="1"/>
          </p:cNvSpPr>
          <p:nvPr>
            <p:ph idx="1"/>
          </p:nvPr>
        </p:nvSpPr>
        <p:spPr>
          <a:xfrm>
            <a:off x="914401" y="1295402"/>
            <a:ext cx="10361084" cy="5180012"/>
          </a:xfrm>
        </p:spPr>
        <p:txBody>
          <a:bodyPr/>
          <a:lstStyle/>
          <a:p>
            <a:pPr>
              <a:buFont typeface="Arial" panose="020B0604020202020204" pitchFamily="34" charset="0"/>
              <a:buChar char="•"/>
            </a:pPr>
            <a:r>
              <a:rPr lang="en-US" dirty="0"/>
              <a:t>802.11 Chair’s work plan for addressing the WBA LS</a:t>
            </a:r>
          </a:p>
          <a:p>
            <a:pPr lvl="1">
              <a:buFont typeface="Arial" panose="020B0604020202020204" pitchFamily="34" charset="0"/>
              <a:buChar char="•"/>
            </a:pPr>
            <a:r>
              <a:rPr lang="en-US" dirty="0">
                <a:effectLst/>
                <a:latin typeface="Calibri" panose="020F0502020204030204" pitchFamily="34" charset="0"/>
                <a:ea typeface="Calibri" panose="020F0502020204030204" pitchFamily="34" charset="0"/>
                <a:cs typeface="Times New Roman" panose="02020603050405020304" pitchFamily="18" charset="0"/>
              </a:rPr>
              <a:t>“AANI: Contributions related to the analysis of current 802.11ax capabilities and development of a description of how these capabilities can be used to meet the use cases identified in the liaison should be brought to AANI.”</a:t>
            </a:r>
          </a:p>
          <a:p>
            <a:pPr lvl="1">
              <a:buFont typeface="Arial" panose="020B0604020202020204" pitchFamily="34" charset="0"/>
              <a:buChar char="•"/>
            </a:pPr>
            <a:r>
              <a:rPr lang="en-US" dirty="0">
                <a:latin typeface="Calibri" panose="020F0502020204030204" pitchFamily="34" charset="0"/>
                <a:cs typeface="Times New Roman" panose="02020603050405020304" pitchFamily="18" charset="0"/>
              </a:rPr>
              <a:t>In addition, any baseline 802.11-2020 capabilities should be considered in AANI</a:t>
            </a:r>
          </a:p>
          <a:p>
            <a:pPr>
              <a:buFont typeface="Arial" panose="020B0604020202020204" pitchFamily="34" charset="0"/>
              <a:buChar char="•"/>
            </a:pPr>
            <a:r>
              <a:rPr lang="en-US" dirty="0"/>
              <a:t>During the Tuesday 10 May AANI SC session:</a:t>
            </a:r>
            <a:endParaRPr lang="en-US" altLang="en-US" dirty="0"/>
          </a:p>
          <a:p>
            <a:pPr marL="971550" lvl="1" indent="-457200">
              <a:buFont typeface="Arial" panose="020B0604020202020204" pitchFamily="34" charset="0"/>
              <a:buChar char="•"/>
            </a:pPr>
            <a:r>
              <a:rPr lang="en-US" altLang="en-US" dirty="0">
                <a:latin typeface="+mj-lt"/>
                <a:hlinkClick r:id="rId3"/>
              </a:rPr>
              <a:t>11-21/0616r0</a:t>
            </a:r>
            <a:r>
              <a:rPr lang="en-US" altLang="en-US" dirty="0">
                <a:latin typeface="+mj-lt"/>
              </a:rPr>
              <a:t> </a:t>
            </a:r>
            <a:r>
              <a:rPr lang="en-US" altLang="en-US" dirty="0">
                <a:latin typeface="+mj-lt"/>
                <a:cs typeface="Times New Roman" panose="02020603050405020304" pitchFamily="18" charset="0"/>
              </a:rPr>
              <a:t>“</a:t>
            </a:r>
            <a:r>
              <a:rPr lang="en-US" dirty="0">
                <a:latin typeface="+mj-lt"/>
                <a:cs typeface="Times New Roman" panose="02020603050405020304" pitchFamily="18" charset="0"/>
              </a:rPr>
              <a:t>802.11ax Features and Applicability to 5G and Wi-Fi Convergence” Osama Aboul-Magd (Huawei Technologies) - presented again</a:t>
            </a:r>
          </a:p>
          <a:p>
            <a:pPr marL="1371600" lvl="2" indent="-457200">
              <a:buFont typeface="+mj-lt"/>
              <a:buAutoNum type="arabicPeriod"/>
            </a:pPr>
            <a:r>
              <a:rPr lang="en-US" dirty="0">
                <a:latin typeface="+mj-lt"/>
                <a:cs typeface="Times New Roman" panose="02020603050405020304" pitchFamily="18" charset="0"/>
              </a:rPr>
              <a:t>Discussion covered multiple 802.11ax features: TWT, RTWT, Trigger/Resource Allocation</a:t>
            </a:r>
          </a:p>
          <a:p>
            <a:pPr marL="1371600" lvl="2" indent="-457200">
              <a:buFont typeface="+mj-lt"/>
              <a:buAutoNum type="arabicPeriod"/>
            </a:pPr>
            <a:r>
              <a:rPr lang="en-US" dirty="0">
                <a:latin typeface="+mj-lt"/>
                <a:cs typeface="Times New Roman" panose="02020603050405020304" pitchFamily="18" charset="0"/>
              </a:rPr>
              <a:t>Defining techniques/features that facilitate scheduling that may result in better QoS; may provide input to a reply LS to WBA.  </a:t>
            </a:r>
            <a:endParaRPr lang="en-US" dirty="0"/>
          </a:p>
        </p:txBody>
      </p:sp>
      <p:sp>
        <p:nvSpPr>
          <p:cNvPr id="4" name="Slide Number Placeholder 3">
            <a:extLst>
              <a:ext uri="{FF2B5EF4-FFF2-40B4-BE49-F238E27FC236}">
                <a16:creationId xmlns:a16="http://schemas.microsoft.com/office/drawing/2014/main" id="{89E208CC-FDB8-4510-909C-54607C41E1EF}"/>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4980767A-0378-41BA-A8AC-7D3C2E09F356}"/>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90A357AB-B781-4D46-99DB-B36848327A0C}"/>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37654299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81211-6072-4F47-8D8D-AB4177AC8D53}"/>
              </a:ext>
            </a:extLst>
          </p:cNvPr>
          <p:cNvSpPr>
            <a:spLocks noGrp="1"/>
          </p:cNvSpPr>
          <p:nvPr>
            <p:ph type="title"/>
          </p:nvPr>
        </p:nvSpPr>
        <p:spPr/>
        <p:txBody>
          <a:bodyPr/>
          <a:lstStyle/>
          <a:p>
            <a:r>
              <a:rPr lang="en-US" dirty="0"/>
              <a:t>Contributions/Discussion</a:t>
            </a:r>
          </a:p>
        </p:txBody>
      </p:sp>
      <p:sp>
        <p:nvSpPr>
          <p:cNvPr id="3" name="Content Placeholder 2">
            <a:extLst>
              <a:ext uri="{FF2B5EF4-FFF2-40B4-BE49-F238E27FC236}">
                <a16:creationId xmlns:a16="http://schemas.microsoft.com/office/drawing/2014/main" id="{EA184438-C00B-4FCD-958A-B6E4A1CCC9A5}"/>
              </a:ext>
            </a:extLst>
          </p:cNvPr>
          <p:cNvSpPr>
            <a:spLocks noGrp="1"/>
          </p:cNvSpPr>
          <p:nvPr>
            <p:ph idx="1"/>
          </p:nvPr>
        </p:nvSpPr>
        <p:spPr>
          <a:xfrm>
            <a:off x="914400" y="1905001"/>
            <a:ext cx="10744199" cy="4189414"/>
          </a:xfrm>
        </p:spPr>
        <p:txBody>
          <a:bodyPr/>
          <a:lstStyle/>
          <a:p>
            <a:pPr marL="857250" lvl="1" indent="-457200">
              <a:spcBef>
                <a:spcPts val="200"/>
              </a:spcBef>
              <a:buFont typeface="+mj-lt"/>
              <a:buAutoNum type="arabicPeriod"/>
              <a:tabLst>
                <a:tab pos="914400" algn="l"/>
              </a:tabLst>
              <a:defRPr/>
            </a:pPr>
            <a:r>
              <a:rPr lang="en-US" altLang="en-US" sz="2200" dirty="0">
                <a:latin typeface="+mj-lt"/>
                <a:hlinkClick r:id="rId2">
                  <a:extLst>
                    <a:ext uri="{A12FA001-AC4F-418D-AE19-62706E023703}">
                      <ahyp:hlinkClr xmlns:ahyp="http://schemas.microsoft.com/office/drawing/2018/hyperlinkcolor" val="tx"/>
                    </a:ext>
                  </a:extLst>
                </a:hlinkClick>
              </a:rPr>
              <a:t>11-21/0616r0</a:t>
            </a:r>
            <a:r>
              <a:rPr lang="en-US" altLang="en-US" sz="2200" dirty="0">
                <a:latin typeface="+mj-lt"/>
              </a:rPr>
              <a:t> “</a:t>
            </a:r>
            <a:r>
              <a:rPr lang="en-US" sz="2200" dirty="0">
                <a:latin typeface="+mj-lt"/>
              </a:rPr>
              <a:t>802.11ax Features and Applicability to 5G and Wi-Fi Convergence” Osama Aboul-Magd (Huawei Technologies) - presented 13 April, 11 May </a:t>
            </a:r>
          </a:p>
          <a:p>
            <a:pPr marL="857250" lvl="1" indent="-457200">
              <a:spcBef>
                <a:spcPts val="200"/>
              </a:spcBef>
              <a:buFont typeface="+mj-lt"/>
              <a:buAutoNum type="arabicPeriod"/>
              <a:tabLst>
                <a:tab pos="914400" algn="l"/>
              </a:tabLst>
              <a:defRPr/>
            </a:pPr>
            <a:r>
              <a:rPr lang="en-US" sz="2200" dirty="0">
                <a:latin typeface="+mj-lt"/>
              </a:rPr>
              <a:t>TBS - how TCLAS improvements in 802.11-2020 relate to QoS for 5G flows</a:t>
            </a:r>
          </a:p>
          <a:p>
            <a:pPr marL="857250" lvl="1" indent="-457200">
              <a:spcBef>
                <a:spcPts val="200"/>
              </a:spcBef>
              <a:buFont typeface="+mj-lt"/>
              <a:buAutoNum type="arabicPeriod"/>
              <a:defRPr/>
            </a:pPr>
            <a:r>
              <a:rPr lang="en-US" altLang="en-US" sz="2200" dirty="0">
                <a:latin typeface="+mj-lt"/>
              </a:rPr>
              <a:t>Discussion on way forward additional features</a:t>
            </a:r>
            <a:endParaRPr lang="en-US" altLang="en-US" sz="2200" dirty="0"/>
          </a:p>
          <a:p>
            <a:endParaRPr lang="en-US" dirty="0"/>
          </a:p>
        </p:txBody>
      </p:sp>
      <p:sp>
        <p:nvSpPr>
          <p:cNvPr id="4" name="Slide Number Placeholder 3">
            <a:extLst>
              <a:ext uri="{FF2B5EF4-FFF2-40B4-BE49-F238E27FC236}">
                <a16:creationId xmlns:a16="http://schemas.microsoft.com/office/drawing/2014/main" id="{D25539EE-91F2-409D-AEE6-CD31848B32BE}"/>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3CE8E09-5606-4CFE-97B3-E5A1598A4D30}"/>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88114356-01D7-4EB7-8CDB-1CA8C82CD5A5}"/>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61067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4746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160464"/>
            <a:ext cx="10665885" cy="347400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10-18 May 2021</a:t>
            </a:r>
          </a:p>
          <a:p>
            <a:pPr algn="ctr"/>
            <a:r>
              <a:rPr lang="en-GB" dirty="0"/>
              <a:t>Interim Teleconferences</a:t>
            </a:r>
          </a:p>
          <a:p>
            <a:pPr algn="ctr"/>
            <a:r>
              <a:rPr lang="en-US" altLang="en-US" dirty="0"/>
              <a:t>Chair: Joseph Levy (InterDigital)</a:t>
            </a:r>
          </a:p>
          <a:p>
            <a:pPr algn="ctr"/>
            <a:r>
              <a:rPr lang="en-US" altLang="en-US" sz="2000" dirty="0"/>
              <a:t>Vice Chair: Open</a:t>
            </a:r>
          </a:p>
          <a:p>
            <a:pPr algn="ctr"/>
            <a:r>
              <a:rPr lang="en-US" altLang="en-US" sz="2000" dirty="0"/>
              <a:t>Secretary: Open</a:t>
            </a:r>
            <a:endParaRPr lang="en-US" altLang="en-US" dirty="0"/>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May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65717" y="4785964"/>
            <a:ext cx="10792883" cy="923330"/>
          </a:xfrm>
          <a:prstGeom prst="rect">
            <a:avLst/>
          </a:prstGeom>
          <a:noFill/>
        </p:spPr>
        <p:txBody>
          <a:bodyPr wrap="square" rtlCol="0">
            <a:spAutoFit/>
          </a:bodyPr>
          <a:lstStyle/>
          <a:p>
            <a:r>
              <a:rPr lang="en-US" sz="1800" dirty="0">
                <a:solidFill>
                  <a:schemeClr val="tx1"/>
                </a:solidFill>
              </a:rPr>
              <a:t>r0: First draft of the Agenda</a:t>
            </a:r>
          </a:p>
          <a:p>
            <a:r>
              <a:rPr lang="en-US" sz="1800" dirty="0">
                <a:solidFill>
                  <a:schemeClr val="tx1"/>
                </a:solidFill>
              </a:rPr>
              <a:t>r1: As updated during the 11 May teleconference and prior to 12 May teleconference</a:t>
            </a:r>
          </a:p>
          <a:p>
            <a:r>
              <a:rPr lang="en-US" sz="1800" dirty="0">
                <a:solidFill>
                  <a:schemeClr val="tx1"/>
                </a:solidFill>
              </a:rPr>
              <a:t>r2: As updated during the 12 May teleconference – (Slide 20) Features that can be used to improve QoS was added</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a:xfrm>
            <a:off x="685800" y="685801"/>
            <a:ext cx="10818285" cy="273051"/>
          </a:xfrm>
        </p:spPr>
        <p:txBody>
          <a:bodyPr/>
          <a:lstStyle/>
          <a:p>
            <a:r>
              <a:rPr lang="en-US" dirty="0"/>
              <a:t>Features that can be used to improve QoS</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a:xfrm>
            <a:off x="457200" y="1038227"/>
            <a:ext cx="11201400" cy="5618161"/>
          </a:xfrm>
        </p:spPr>
        <p:txBody>
          <a:bodyPr/>
          <a:lstStyle/>
          <a:p>
            <a:pPr marL="0" indent="0"/>
            <a:r>
              <a:rPr lang="en-US" sz="2000" dirty="0"/>
              <a:t>802.11ax Features:</a:t>
            </a:r>
          </a:p>
          <a:p>
            <a:pPr lvl="1">
              <a:buFont typeface="Arial" panose="020B0604020202020204" pitchFamily="34" charset="0"/>
              <a:buChar char="•"/>
            </a:pPr>
            <a:r>
              <a:rPr lang="en-US" sz="1800" dirty="0"/>
              <a:t>Features that support efficient allocation of resources to achieve traffic prioritization</a:t>
            </a:r>
          </a:p>
          <a:p>
            <a:pPr lvl="2">
              <a:buFont typeface="Arial" panose="020B0604020202020204" pitchFamily="34" charset="0"/>
              <a:buChar char="•"/>
            </a:pPr>
            <a:r>
              <a:rPr lang="en-US" dirty="0"/>
              <a:t>OFDMA (UL and DL) - RUs</a:t>
            </a:r>
          </a:p>
          <a:p>
            <a:pPr lvl="2">
              <a:buFont typeface="Arial" panose="020B0604020202020204" pitchFamily="34" charset="0"/>
              <a:buChar char="•"/>
            </a:pPr>
            <a:r>
              <a:rPr lang="en-US" dirty="0"/>
              <a:t>Trigger Frame</a:t>
            </a:r>
          </a:p>
          <a:p>
            <a:pPr lvl="3">
              <a:buFont typeface="Arial" panose="020B0604020202020204" pitchFamily="34" charset="0"/>
              <a:buChar char="•"/>
            </a:pPr>
            <a:r>
              <a:rPr lang="en-US" dirty="0"/>
              <a:t>basic trigger frame</a:t>
            </a:r>
          </a:p>
          <a:p>
            <a:pPr lvl="3">
              <a:buFont typeface="Arial" panose="020B0604020202020204" pitchFamily="34" charset="0"/>
              <a:buChar char="•"/>
            </a:pPr>
            <a:r>
              <a:rPr lang="en-US" dirty="0"/>
              <a:t>BSRP, BQRP, and NFPR are supporting features that can be used as an input to the scheduler</a:t>
            </a:r>
          </a:p>
          <a:p>
            <a:pPr lvl="2">
              <a:buFont typeface="Arial" panose="020B0604020202020204" pitchFamily="34" charset="0"/>
              <a:buChar char="•"/>
            </a:pPr>
            <a:r>
              <a:rPr lang="en-US" dirty="0"/>
              <a:t>TWT (Both types – individual and broadcast)</a:t>
            </a:r>
          </a:p>
          <a:p>
            <a:pPr lvl="1">
              <a:buFont typeface="Arial" panose="020B0604020202020204" pitchFamily="34" charset="0"/>
              <a:buChar char="•"/>
            </a:pPr>
            <a:r>
              <a:rPr lang="en-US" sz="1800" dirty="0"/>
              <a:t>Features that support increasing available resources</a:t>
            </a:r>
          </a:p>
          <a:p>
            <a:pPr lvl="2">
              <a:buFont typeface="Arial" panose="020B0604020202020204" pitchFamily="34" charset="0"/>
              <a:buChar char="•"/>
            </a:pPr>
            <a:r>
              <a:rPr lang="en-US" dirty="0"/>
              <a:t>Spatial Reuse (distributing power in space for user connectivity)</a:t>
            </a:r>
          </a:p>
          <a:p>
            <a:pPr lvl="2">
              <a:buFont typeface="Arial" panose="020B0604020202020204" pitchFamily="34" charset="0"/>
              <a:buChar char="•"/>
            </a:pPr>
            <a:r>
              <a:rPr lang="en-US" dirty="0"/>
              <a:t>MCS 10 and MCS 11 (1024 QAM)</a:t>
            </a:r>
          </a:p>
          <a:p>
            <a:pPr lvl="2">
              <a:buFont typeface="Arial" panose="020B0604020202020204" pitchFamily="34" charset="0"/>
              <a:buChar char="•"/>
            </a:pPr>
            <a:r>
              <a:rPr lang="en-US" dirty="0"/>
              <a:t>MU MIMO (distributing power in space for user connectivity)</a:t>
            </a:r>
          </a:p>
          <a:p>
            <a:pPr marL="0" indent="0"/>
            <a:r>
              <a:rPr lang="en-US" sz="2000" dirty="0"/>
              <a:t>802.11-2020 Features:</a:t>
            </a:r>
          </a:p>
          <a:p>
            <a:pPr lvl="1">
              <a:buFont typeface="Arial" panose="020B0604020202020204" pitchFamily="34" charset="0"/>
              <a:buChar char="•"/>
            </a:pPr>
            <a:r>
              <a:rPr lang="en-US" sz="1800" dirty="0"/>
              <a:t>Features that support efficient allocation of resources to achieve traffic prioritization</a:t>
            </a:r>
          </a:p>
          <a:p>
            <a:pPr lvl="2">
              <a:buFont typeface="Arial" panose="020B0604020202020204" pitchFamily="34" charset="0"/>
              <a:buChar char="•"/>
            </a:pPr>
            <a:r>
              <a:rPr lang="en-US" sz="1600" dirty="0"/>
              <a:t>TCLAS; TSPEC </a:t>
            </a:r>
          </a:p>
          <a:p>
            <a:pPr lvl="1">
              <a:buFont typeface="Arial" panose="020B0604020202020204" pitchFamily="34" charset="0"/>
              <a:buChar char="•"/>
            </a:pPr>
            <a:r>
              <a:rPr lang="en-US" sz="1800" dirty="0"/>
              <a:t>Features that support increasing available resources</a:t>
            </a:r>
          </a:p>
          <a:p>
            <a:pPr lvl="2">
              <a:buFont typeface="Arial" panose="020B0604020202020204" pitchFamily="34" charset="0"/>
              <a:buChar char="•"/>
            </a:pPr>
            <a:r>
              <a:rPr lang="en-US" sz="1600" dirty="0"/>
              <a:t>Multi Band Operation; Fast Session Transfer; Fast BSS Transition</a:t>
            </a:r>
            <a:endParaRPr lang="en-US" sz="2400" dirty="0"/>
          </a:p>
          <a:p>
            <a:pPr lvl="1">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59826542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447800"/>
            <a:ext cx="11394796" cy="4946865"/>
          </a:xfrm>
        </p:spPr>
        <p:txBody>
          <a:bodyPr/>
          <a:lstStyle/>
          <a:p>
            <a:pPr marL="0" lvl="1" indent="0">
              <a:spcBef>
                <a:spcPts val="200"/>
              </a:spcBef>
              <a:tabLst>
                <a:tab pos="457200" algn="l"/>
              </a:tabLst>
              <a:defRPr/>
            </a:pPr>
            <a:r>
              <a:rPr lang="en-US" sz="2400" b="1" dirty="0">
                <a:cs typeface="+mn-cs"/>
              </a:rPr>
              <a:t>Thursday 13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257300" lvl="2" indent="-457200">
              <a:spcBef>
                <a:spcPts val="200"/>
              </a:spcBef>
              <a:buFont typeface="+mj-lt"/>
              <a:buAutoNum type="alphaLcParenR"/>
              <a:defRPr/>
            </a:pPr>
            <a:r>
              <a:rPr lang="en-US" b="0" i="0" dirty="0">
                <a:solidFill>
                  <a:srgbClr val="000000"/>
                </a:solidFill>
                <a:effectLst/>
                <a:latin typeface="+mj-lt"/>
              </a:rPr>
              <a:t>Contributions related to the technical report</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424014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600200"/>
            <a:ext cx="11394796" cy="4794465"/>
          </a:xfrm>
        </p:spPr>
        <p:txBody>
          <a:bodyPr/>
          <a:lstStyle/>
          <a:p>
            <a:pPr marL="0" lvl="1" indent="0">
              <a:spcBef>
                <a:spcPts val="200"/>
              </a:spcBef>
              <a:tabLst>
                <a:tab pos="457200" algn="l"/>
              </a:tabLst>
              <a:defRPr/>
            </a:pPr>
            <a:r>
              <a:rPr lang="en-US" sz="2400" b="1" dirty="0">
                <a:cs typeface="+mn-cs"/>
              </a:rPr>
              <a:t>Monday 17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96711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F19B-0AA7-4CCB-9240-C047349B4050}"/>
              </a:ext>
            </a:extLst>
          </p:cNvPr>
          <p:cNvSpPr>
            <a:spLocks noGrp="1"/>
          </p:cNvSpPr>
          <p:nvPr>
            <p:ph type="title"/>
          </p:nvPr>
        </p:nvSpPr>
        <p:spPr/>
        <p:txBody>
          <a:bodyPr/>
          <a:lstStyle/>
          <a:p>
            <a:r>
              <a:rPr lang="en-US" dirty="0"/>
              <a:t>Motion Poll</a:t>
            </a:r>
          </a:p>
        </p:txBody>
      </p:sp>
      <p:sp>
        <p:nvSpPr>
          <p:cNvPr id="3" name="Content Placeholder 2">
            <a:extLst>
              <a:ext uri="{FF2B5EF4-FFF2-40B4-BE49-F238E27FC236}">
                <a16:creationId xmlns:a16="http://schemas.microsoft.com/office/drawing/2014/main" id="{5433F96D-E706-48FD-B27F-84ABA1BA08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1607FA22-1E59-4FD0-8628-DC407BC2CC40}"/>
              </a:ext>
            </a:extLst>
          </p:cNvPr>
          <p:cNvSpPr>
            <a:spLocks noGrp="1"/>
          </p:cNvSpPr>
          <p:nvPr>
            <p:ph type="sldNum" idx="12"/>
          </p:nvPr>
        </p:nvSpPr>
        <p:spPr/>
        <p:txBody>
          <a:bodyPr/>
          <a:lstStyle/>
          <a:p>
            <a:r>
              <a:rPr lang="en-GB" dirty="0"/>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B5CD19C4-5A6B-4B95-B1FE-A0EDFB0C8D18}"/>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DCEEC72-8BD2-4C3D-ABE6-53B13DD0D46E}"/>
              </a:ext>
            </a:extLst>
          </p:cNvPr>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3957692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38274"/>
            <a:ext cx="10361084" cy="400050"/>
          </a:xfrm>
        </p:spPr>
        <p:txBody>
          <a:bodyPr/>
          <a:lstStyle/>
          <a:p>
            <a:r>
              <a:rPr lang="en-US" altLang="en-US" dirty="0"/>
              <a:t>Future Sessions Planning</a:t>
            </a:r>
          </a:p>
        </p:txBody>
      </p:sp>
      <p:sp>
        <p:nvSpPr>
          <p:cNvPr id="37891" name="Content Placeholder 2"/>
          <p:cNvSpPr>
            <a:spLocks noGrp="1"/>
          </p:cNvSpPr>
          <p:nvPr>
            <p:ph idx="1"/>
          </p:nvPr>
        </p:nvSpPr>
        <p:spPr>
          <a:xfrm>
            <a:off x="639763" y="1098443"/>
            <a:ext cx="11011957" cy="5389562"/>
          </a:xfrm>
        </p:spPr>
        <p:txBody>
          <a:bodyPr/>
          <a:lstStyle/>
          <a:p>
            <a:r>
              <a:rPr lang="it-IT" altLang="en-US" sz="2000" dirty="0"/>
              <a:t>802.11 WG July Plenary Teleconferences:</a:t>
            </a:r>
            <a:br>
              <a:rPr lang="it-IT" altLang="en-US" sz="2000" dirty="0"/>
            </a:br>
            <a:r>
              <a:rPr lang="it-IT" altLang="en-US" sz="1600" b="0" i="1" dirty="0"/>
              <a:t>AANI SC -  four meeting slot planned - TBC</a:t>
            </a: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Tuesday 11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Wednesday 12 May 2021 19:00-21:00 h ET </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Thursday 13 May 2021 11:15-13:15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r>
              <a:rPr lang="en-US" sz="1400" dirty="0">
                <a:solidFill>
                  <a:srgbClr val="000000"/>
                </a:solidFill>
                <a:effectLst/>
                <a:latin typeface="Times New Roman" panose="02020603050405020304" pitchFamily="18" charset="0"/>
                <a:ea typeface="Calibri" panose="020F0502020204030204" pitchFamily="34" charset="0"/>
              </a:rPr>
              <a:t>Monday 17 May 2021 19:00-21:00 h ET</a:t>
            </a:r>
            <a:endParaRPr lang="en-US" sz="1400" dirty="0">
              <a:effectLst/>
              <a:latin typeface="Calibri" panose="020F0502020204030204" pitchFamily="34" charset="0"/>
              <a:ea typeface="Calibri" panose="020F0502020204030204" pitchFamily="34" charset="0"/>
            </a:endParaRPr>
          </a:p>
          <a:p>
            <a:pPr lvl="1" indent="-342900">
              <a:spcBef>
                <a:spcPts val="0"/>
              </a:spcBef>
              <a:spcAft>
                <a:spcPts val="0"/>
              </a:spcAft>
              <a:buSzPts val="1000"/>
              <a:buFont typeface="Symbol" panose="05050102010706020507" pitchFamily="18" charset="2"/>
              <a:buChar char=""/>
              <a:tabLst>
                <a:tab pos="457200" algn="l"/>
              </a:tabLst>
            </a:pPr>
            <a:endParaRPr lang="it-IT" altLang="en-US" sz="500" b="0" i="1" dirty="0">
              <a:cs typeface="+mn-cs"/>
            </a:endParaRPr>
          </a:p>
          <a:p>
            <a:pPr marL="0" indent="0">
              <a:spcBef>
                <a:spcPts val="0"/>
              </a:spcBef>
              <a:spcAft>
                <a:spcPts val="0"/>
              </a:spcAft>
              <a:buSzPts val="1000"/>
              <a:tabLst>
                <a:tab pos="457200" algn="l"/>
              </a:tabLst>
            </a:pPr>
            <a:r>
              <a:rPr lang="en-US" sz="2000" dirty="0"/>
              <a:t>Teleconferences:</a:t>
            </a:r>
          </a:p>
          <a:p>
            <a:pPr lvl="1" indent="-342900">
              <a:spcBef>
                <a:spcPts val="0"/>
              </a:spcBef>
              <a:spcAft>
                <a:spcPts val="0"/>
              </a:spcAft>
              <a:buSzPts val="1000"/>
              <a:buFont typeface="Symbol" panose="05050102010706020507" pitchFamily="18" charset="2"/>
              <a:buChar char=""/>
              <a:tabLst>
                <a:tab pos="457200" algn="l"/>
              </a:tabLst>
            </a:pPr>
            <a:r>
              <a:rPr lang="en-US" sz="1400" dirty="0">
                <a:latin typeface="Times New Roman" panose="02020603050405020304" pitchFamily="18" charset="0"/>
              </a:rPr>
              <a:t>TBD</a:t>
            </a:r>
          </a:p>
          <a:p>
            <a:pPr marL="0" indent="0">
              <a:spcBef>
                <a:spcPts val="0"/>
              </a:spcBef>
              <a:spcAft>
                <a:spcPts val="0"/>
              </a:spcAft>
              <a:buSzPts val="1000"/>
              <a:tabLst>
                <a:tab pos="457200" algn="l"/>
              </a:tabLst>
            </a:pPr>
            <a:endParaRPr lang="en-US" sz="2000" dirty="0"/>
          </a:p>
          <a:p>
            <a:pPr marL="0" indent="0">
              <a:spcBef>
                <a:spcPts val="0"/>
              </a:spcBef>
              <a:spcAft>
                <a:spcPts val="0"/>
              </a:spcAft>
              <a:buSzPts val="1000"/>
              <a:tabLst>
                <a:tab pos="457200" algn="l"/>
              </a:tabLst>
            </a:pPr>
            <a:r>
              <a:rPr lang="en-US" sz="2000" dirty="0"/>
              <a:t>WBA Report/LS </a:t>
            </a:r>
            <a:r>
              <a:rPr lang="en-US" sz="2000" dirty="0">
                <a:hlinkClick r:id="rId3">
                  <a:extLst>
                    <a:ext uri="{A12FA001-AC4F-418D-AE19-62706E023703}">
                      <ahyp:hlinkClr xmlns:ahyp="http://schemas.microsoft.com/office/drawing/2018/hyperlinkcolor" val="tx"/>
                    </a:ext>
                  </a:extLst>
                </a:hlinkClick>
              </a:rPr>
              <a:t>11-21-0170r0</a:t>
            </a:r>
            <a:r>
              <a:rPr lang="en-US" sz="2000" dirty="0"/>
              <a:t> request – 802.11ax or 802.11-2020 related contributions  </a:t>
            </a:r>
          </a:p>
          <a:p>
            <a:pPr marL="971550" lvl="1" indent="-457200">
              <a:buFont typeface="+mj-lt"/>
              <a:buAutoNum type="arabicPeriod"/>
            </a:pPr>
            <a:r>
              <a:rPr lang="en-US" sz="1800" dirty="0"/>
              <a:t>Contributions on 802.11ax capabilities addressing specific challenges identified in the WBA Report/LS</a:t>
            </a:r>
          </a:p>
          <a:p>
            <a:pPr marL="971550" lvl="1" indent="-457200">
              <a:buFont typeface="+mj-lt"/>
              <a:buAutoNum type="arabicPeriod"/>
            </a:pPr>
            <a:r>
              <a:rPr lang="en-US" sz="1800" dirty="0"/>
              <a:t>Contribution on 802.11-2020 capabilities addressing specific challengers identified in the WBA Report/LS  </a:t>
            </a:r>
          </a:p>
          <a:p>
            <a:pPr marL="971550" lvl="1" indent="-457200">
              <a:buFont typeface="+mj-lt"/>
              <a:buAutoNum type="arabicPeriod"/>
            </a:pPr>
            <a:r>
              <a:rPr lang="en-US" sz="1800" dirty="0"/>
              <a:t>Discussion/contributions reply LS text proposals</a:t>
            </a:r>
          </a:p>
          <a:p>
            <a:pPr marL="0" indent="0">
              <a:spcBef>
                <a:spcPts val="0"/>
              </a:spcBef>
              <a:spcAft>
                <a:spcPts val="0"/>
              </a:spcAft>
              <a:buSzPts val="1000"/>
              <a:tabLst>
                <a:tab pos="457200" algn="l"/>
              </a:tabLst>
            </a:pPr>
            <a:r>
              <a:rPr lang="en-US" sz="2000" dirty="0"/>
              <a:t>Technical Report related contributions</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613C9-E2ED-4D5E-B497-9C69832788AD}"/>
              </a:ext>
            </a:extLst>
          </p:cNvPr>
          <p:cNvSpPr>
            <a:spLocks noGrp="1"/>
          </p:cNvSpPr>
          <p:nvPr>
            <p:ph type="title"/>
          </p:nvPr>
        </p:nvSpPr>
        <p:spPr/>
        <p:txBody>
          <a:bodyPr/>
          <a:lstStyle/>
          <a:p>
            <a:r>
              <a:rPr lang="en-US" dirty="0"/>
              <a:t>Backup slides</a:t>
            </a:r>
          </a:p>
        </p:txBody>
      </p:sp>
      <p:sp>
        <p:nvSpPr>
          <p:cNvPr id="3" name="Text Placeholder 2">
            <a:extLst>
              <a:ext uri="{FF2B5EF4-FFF2-40B4-BE49-F238E27FC236}">
                <a16:creationId xmlns:a16="http://schemas.microsoft.com/office/drawing/2014/main" id="{5F214655-B287-448C-9369-438792A6333E}"/>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017C2D66-69F0-44C3-864C-FB6F4D7D7C5B}"/>
              </a:ext>
            </a:extLst>
          </p:cNvPr>
          <p:cNvSpPr>
            <a:spLocks noGrp="1"/>
          </p:cNvSpPr>
          <p:nvPr>
            <p:ph type="dt" idx="10"/>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E629E23E-2838-42EB-B7C5-D496754FF19C}"/>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112FAFBE-C522-47F2-90C4-B36D77AABF55}"/>
              </a:ext>
            </a:extLst>
          </p:cNvPr>
          <p:cNvSpPr>
            <a:spLocks noGrp="1"/>
          </p:cNvSpPr>
          <p:nvPr>
            <p:ph type="sldNum" idx="12"/>
          </p:nvPr>
        </p:nvSpPr>
        <p:spPr/>
        <p:txBody>
          <a:bodyPr/>
          <a:lstStyle/>
          <a:p>
            <a:r>
              <a:rPr lang="en-GB" dirty="0"/>
              <a:t>Slide </a:t>
            </a:r>
            <a:fld id="{3ABCC52B-A3F7-440B-BBF2-55191E6E7773}" type="slidenum">
              <a:rPr lang="en-GB" smtClean="0"/>
              <a:pPr/>
              <a:t>25</a:t>
            </a:fld>
            <a:endParaRPr lang="en-GB" dirty="0"/>
          </a:p>
        </p:txBody>
      </p:sp>
    </p:spTree>
    <p:extLst>
      <p:ext uri="{BB962C8B-B14F-4D97-AF65-F5344CB8AC3E}">
        <p14:creationId xmlns:p14="http://schemas.microsoft.com/office/powerpoint/2010/main" val="3617570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273051"/>
          </a:xfrm>
        </p:spPr>
        <p:txBody>
          <a:bodyPr/>
          <a:lstStyle/>
          <a:p>
            <a:r>
              <a:rPr lang="en-US" dirty="0"/>
              <a:t>Status on the Proposal on Interworking</a:t>
            </a:r>
          </a:p>
        </p:txBody>
      </p:sp>
      <p:sp>
        <p:nvSpPr>
          <p:cNvPr id="3" name="Content Placeholder 2"/>
          <p:cNvSpPr>
            <a:spLocks noGrp="1"/>
          </p:cNvSpPr>
          <p:nvPr>
            <p:ph idx="1"/>
          </p:nvPr>
        </p:nvSpPr>
        <p:spPr>
          <a:xfrm>
            <a:off x="152400" y="1143000"/>
            <a:ext cx="11860742" cy="5292726"/>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4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4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400" dirty="0">
                <a:solidFill>
                  <a:schemeClr val="tx1"/>
                </a:solidFill>
                <a:cs typeface="+mn-cs"/>
              </a:rPr>
              <a:t> “</a:t>
            </a:r>
            <a:r>
              <a:rPr lang="en-US" sz="1400" dirty="0">
                <a:solidFill>
                  <a:schemeClr val="tx1"/>
                </a:solidFill>
                <a:cs typeface="+mn-cs"/>
              </a:rPr>
              <a:t>Draft technical report on interworking between 3GPP 5G network &amp; WLAN”</a:t>
            </a:r>
            <a:br>
              <a:rPr lang="en-US" sz="1400" dirty="0">
                <a:solidFill>
                  <a:schemeClr val="tx1"/>
                </a:solidFill>
                <a:cs typeface="+mn-cs"/>
              </a:rPr>
            </a:br>
            <a:r>
              <a:rPr lang="en-US" sz="14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400" dirty="0">
                <a:hlinkClick r:id="rId10"/>
              </a:rPr>
              <a:t>11-20/0013r3</a:t>
            </a:r>
            <a:r>
              <a:rPr lang="en-US" sz="1400" dirty="0"/>
              <a:t> </a:t>
            </a:r>
            <a:r>
              <a:rPr lang="en-US" sz="14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400" dirty="0">
                <a:hlinkClick r:id="rId11"/>
              </a:rPr>
              <a:t>11-20/1031r0</a:t>
            </a:r>
            <a:r>
              <a:rPr lang="en-US" sz="1400" dirty="0"/>
              <a:t> </a:t>
            </a:r>
            <a:r>
              <a:rPr lang="en-US" sz="1400" b="0" dirty="0"/>
              <a:t>“11-20-0013-03-AANI-draft-technical-report-on-interworking-between-3gpp-5g-network-wlan-Intel-comments”, Binita Gupta (Intel), Necati Canpolat (Intel), </a:t>
            </a:r>
            <a:r>
              <a:rPr lang="en-US" sz="1400" dirty="0"/>
              <a:t>Carlos Cordeiro (Intel) </a:t>
            </a:r>
            <a:endParaRPr lang="en-US" sz="1600" dirty="0"/>
          </a:p>
          <a:p>
            <a:pPr marL="457200" indent="-457200">
              <a:spcBef>
                <a:spcPts val="200"/>
              </a:spcBef>
              <a:buFont typeface="Arial" panose="020B0604020202020204" pitchFamily="34" charset="0"/>
              <a:buChar char="•"/>
              <a:defRP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400" dirty="0">
                <a:solidFill>
                  <a:schemeClr val="tx1"/>
                </a:solidFill>
                <a:cs typeface="+mn-cs"/>
              </a:rPr>
              <a:t>A Straw Poll: </a:t>
            </a:r>
            <a:r>
              <a:rPr lang="en-US" sz="1400" b="0" dirty="0">
                <a:solidFill>
                  <a:schemeClr val="tx1"/>
                </a:solidFill>
              </a:rPr>
              <a:t>Should the AANI SC request a 20 day 802.11 WG comment collection on the “Draft technical report on interworking between 3GPP 5G network &amp; WLAN" 11-20/0013R4? </a:t>
            </a:r>
            <a:r>
              <a:rPr lang="en-US" altLang="en-US" sz="1400" b="0" dirty="0">
                <a:solidFill>
                  <a:schemeClr val="tx1"/>
                </a:solidFill>
              </a:rPr>
              <a:t>Yes:15, No:0, Abstain:1, No Answer: 2</a:t>
            </a:r>
          </a:p>
          <a:p>
            <a:pPr marL="857250" lvl="1" indent="-457200">
              <a:spcBef>
                <a:spcPts val="200"/>
              </a:spcBef>
              <a:buFont typeface="Arial" panose="020B0604020202020204" pitchFamily="34" charset="0"/>
              <a:buChar char="•"/>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23412750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74734"/>
            <a:ext cx="11999913" cy="5479102"/>
          </a:xfrm>
        </p:spPr>
        <p:txBody>
          <a:bodyPr/>
          <a:lstStyle/>
          <a:p>
            <a:pPr>
              <a:spcBef>
                <a:spcPts val="200"/>
              </a:spcBef>
              <a:buFont typeface="Arial" panose="020B0604020202020204" pitchFamily="34" charset="0"/>
              <a:buChar char="•"/>
              <a:defRPr/>
            </a:pPr>
            <a:r>
              <a:rPr lang="en-US" altLang="en-US" sz="1200" b="0" dirty="0">
                <a:solidFill>
                  <a:schemeClr val="tx1"/>
                </a:solidFill>
              </a:rPr>
              <a:t>30 July 2020 – a 20 day 802.11 WG Comment Collection (CC32) on </a:t>
            </a:r>
            <a:r>
              <a:rPr lang="en-US" sz="1200" b="0" dirty="0">
                <a:solidFill>
                  <a:schemeClr val="tx1"/>
                </a:solidFill>
                <a:hlinkClick r:id="rId2">
                  <a:extLst>
                    <a:ext uri="{A12FA001-AC4F-418D-AE19-62706E023703}">
                      <ahyp:hlinkClr xmlns:ahyp="http://schemas.microsoft.com/office/drawing/2018/hyperlinkcolor" val="tx"/>
                    </a:ext>
                  </a:extLst>
                </a:hlinkClick>
              </a:rPr>
              <a:t>11-20/0013r5</a:t>
            </a:r>
            <a:r>
              <a:rPr lang="en-US" altLang="en-US" sz="12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2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200" b="0" dirty="0">
                <a:solidFill>
                  <a:schemeClr val="tx1"/>
                </a:solidFill>
              </a:rPr>
              <a:t>25 August 2020 – Comment Resolution kicked off -  104 of 111 Comments Assigned – </a:t>
            </a:r>
            <a:r>
              <a:rPr lang="en-US" altLang="en-US" sz="1200" b="0" dirty="0">
                <a:solidFill>
                  <a:schemeClr val="tx1"/>
                </a:solidFill>
                <a:hlinkClick r:id="rId3">
                  <a:extLst>
                    <a:ext uri="{A12FA001-AC4F-418D-AE19-62706E023703}">
                      <ahyp:hlinkClr xmlns:ahyp="http://schemas.microsoft.com/office/drawing/2018/hyperlinkcolor" val="tx"/>
                    </a:ext>
                  </a:extLst>
                </a:hlinkClick>
              </a:rPr>
              <a:t>11-20/1262r2</a:t>
            </a:r>
            <a:endParaRPr lang="en-US" altLang="en-US" sz="1200" b="0" dirty="0">
              <a:solidFill>
                <a:schemeClr val="tx1"/>
              </a:solidFill>
            </a:endParaRPr>
          </a:p>
          <a:p>
            <a:pPr>
              <a:spcBef>
                <a:spcPts val="200"/>
              </a:spcBef>
              <a:buFont typeface="Arial" panose="020B0604020202020204" pitchFamily="34" charset="0"/>
              <a:buChar char="•"/>
              <a:defRPr/>
            </a:pPr>
            <a:r>
              <a:rPr lang="en-US" sz="1200" b="0" dirty="0">
                <a:solidFill>
                  <a:schemeClr val="tx1"/>
                </a:solidFill>
              </a:rPr>
              <a:t>1 September 2020 – Comment Resolution: </a:t>
            </a:r>
          </a:p>
          <a:p>
            <a:pPr lvl="1">
              <a:spcBef>
                <a:spcPts val="200"/>
              </a:spcBef>
              <a:buFont typeface="Arial" panose="020B0604020202020204" pitchFamily="34" charset="0"/>
              <a:buChar char="•"/>
              <a:defRPr/>
            </a:pPr>
            <a:r>
              <a:rPr lang="en-US" sz="1200" dirty="0">
                <a:solidFill>
                  <a:schemeClr val="tx1"/>
                </a:solidFill>
                <a:cs typeface="+mn-cs"/>
              </a:rPr>
              <a:t>Reviewed proposed comment resolutions in </a:t>
            </a:r>
            <a:r>
              <a:rPr lang="en-US" altLang="en-US" sz="1200" dirty="0">
                <a:solidFill>
                  <a:schemeClr val="tx1"/>
                </a:solidFill>
                <a:cs typeface="+mn-cs"/>
                <a:hlinkClick r:id="rId4">
                  <a:extLst>
                    <a:ext uri="{A12FA001-AC4F-418D-AE19-62706E023703}">
                      <ahyp:hlinkClr xmlns:ahyp="http://schemas.microsoft.com/office/drawing/2018/hyperlinkcolor" val="tx"/>
                    </a:ext>
                  </a:extLst>
                </a:hlinkClick>
              </a:rPr>
              <a:t>11-20/1262r3</a:t>
            </a:r>
            <a:r>
              <a:rPr lang="en-US" altLang="en-US" sz="1200" dirty="0">
                <a:solidFill>
                  <a:schemeClr val="tx1"/>
                </a:solidFill>
                <a:cs typeface="+mn-cs"/>
              </a:rPr>
              <a:t> on technical report: </a:t>
            </a:r>
            <a:r>
              <a:rPr lang="en-US" altLang="en-US" sz="1200" dirty="0">
                <a:solidFill>
                  <a:schemeClr val="tx1"/>
                </a:solidFill>
                <a:cs typeface="+mn-cs"/>
                <a:hlinkClick r:id="rId5">
                  <a:extLst>
                    <a:ext uri="{A12FA001-AC4F-418D-AE19-62706E023703}">
                      <ahyp:hlinkClr xmlns:ahyp="http://schemas.microsoft.com/office/drawing/2018/hyperlinkcolor" val="tx"/>
                    </a:ext>
                  </a:extLst>
                </a:hlinkClick>
              </a:rPr>
              <a:t>11-20/0013r5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Reviewed </a:t>
            </a:r>
            <a:r>
              <a:rPr lang="en-US" sz="1200" dirty="0">
                <a:solidFill>
                  <a:schemeClr val="tx1"/>
                </a:solidFill>
                <a:cs typeface="+mn-cs"/>
                <a:hlinkClick r:id="rId6">
                  <a:extLst>
                    <a:ext uri="{A12FA001-AC4F-418D-AE19-62706E023703}">
                      <ahyp:hlinkClr xmlns:ahyp="http://schemas.microsoft.com/office/drawing/2018/hyperlinkcolor" val="tx"/>
                    </a:ext>
                  </a:extLst>
                </a:hlinkClick>
              </a:rPr>
              <a:t>11-20/1356r0</a:t>
            </a:r>
            <a:r>
              <a:rPr lang="en-US" sz="1200" dirty="0">
                <a:solidFill>
                  <a:schemeClr val="tx1"/>
                </a:solidFill>
                <a:cs typeface="+mn-cs"/>
              </a:rPr>
              <a:t> Proposed comment resolution for CID 10,11, 12, 105</a:t>
            </a:r>
            <a:endParaRPr lang="en-US" altLang="en-US" sz="1200" dirty="0">
              <a:solidFill>
                <a:schemeClr val="tx1"/>
              </a:solidFill>
              <a:cs typeface="+mn-cs"/>
            </a:endParaRPr>
          </a:p>
          <a:p>
            <a:pPr lvl="1">
              <a:spcBef>
                <a:spcPts val="200"/>
              </a:spcBef>
              <a:buFont typeface="Arial" panose="020B0604020202020204" pitchFamily="34" charset="0"/>
              <a:buChar char="•"/>
              <a:defRPr/>
            </a:pPr>
            <a:r>
              <a:rPr lang="en-US" altLang="en-US" sz="1200" dirty="0">
                <a:solidFill>
                  <a:schemeClr val="tx1"/>
                </a:solidFill>
                <a:cs typeface="+mn-cs"/>
              </a:rPr>
              <a:t>Alternate technical report was briefly reviewed: </a:t>
            </a:r>
            <a:r>
              <a:rPr lang="en-US" altLang="en-US" sz="1200" dirty="0">
                <a:solidFill>
                  <a:schemeClr val="tx1"/>
                </a:solidFill>
                <a:cs typeface="+mn-cs"/>
                <a:hlinkClick r:id="rId7">
                  <a:extLst>
                    <a:ext uri="{A12FA001-AC4F-418D-AE19-62706E023703}">
                      <ahyp:hlinkClr xmlns:ahyp="http://schemas.microsoft.com/office/drawing/2018/hyperlinkcolor" val="tx"/>
                    </a:ext>
                  </a:extLst>
                </a:hlinkClick>
              </a:rPr>
              <a:t>11-20/1376r0</a:t>
            </a:r>
            <a:endParaRPr lang="en-US" altLang="en-US" sz="1200" dirty="0">
              <a:solidFill>
                <a:schemeClr val="tx1"/>
              </a:solidFill>
              <a:cs typeface="+mn-cs"/>
            </a:endParaRPr>
          </a:p>
          <a:p>
            <a:pPr>
              <a:spcBef>
                <a:spcPts val="200"/>
              </a:spcBef>
              <a:buFont typeface="Arial" panose="020B0604020202020204" pitchFamily="34" charset="0"/>
              <a:buChar char="•"/>
              <a:defRPr/>
            </a:pPr>
            <a:r>
              <a:rPr lang="en-US" altLang="en-US" sz="1200" b="0" dirty="0">
                <a:solidFill>
                  <a:schemeClr val="tx1"/>
                </a:solidFill>
              </a:rPr>
              <a:t>15 September 2020 – Comment Resolution (see minutes: </a:t>
            </a:r>
            <a:r>
              <a:rPr lang="en-US" altLang="en-US" sz="1200" b="0" dirty="0">
                <a:solidFill>
                  <a:schemeClr val="tx1"/>
                </a:solidFill>
                <a:hlinkClick r:id="rId8">
                  <a:extLst>
                    <a:ext uri="{A12FA001-AC4F-418D-AE19-62706E023703}">
                      <ahyp:hlinkClr xmlns:ahyp="http://schemas.microsoft.com/office/drawing/2018/hyperlinkcolor" val="tx"/>
                    </a:ext>
                  </a:extLst>
                </a:hlinkClick>
              </a:rPr>
              <a:t>11-20/1512r1</a:t>
            </a:r>
            <a:r>
              <a:rPr lang="en-US" altLang="en-US" sz="1200" b="0" dirty="0">
                <a:solidFill>
                  <a:schemeClr val="tx1"/>
                </a:solidFill>
              </a:rPr>
              <a:t>) – one Motion passed (Motion 1)</a:t>
            </a:r>
          </a:p>
          <a:p>
            <a:pPr>
              <a:spcBef>
                <a:spcPts val="200"/>
              </a:spcBef>
              <a:buFont typeface="Arial" panose="020B0604020202020204" pitchFamily="34" charset="0"/>
              <a:buChar char="•"/>
              <a:defRPr/>
            </a:pPr>
            <a:r>
              <a:rPr lang="en-US" altLang="en-US" sz="1200" b="0" dirty="0">
                <a:solidFill>
                  <a:schemeClr val="tx1"/>
                </a:solidFill>
              </a:rPr>
              <a:t>1 October 2020 – (see minutes: </a:t>
            </a:r>
            <a:r>
              <a:rPr lang="en-US" altLang="en-US" sz="1200" b="0" dirty="0">
                <a:solidFill>
                  <a:schemeClr val="tx1"/>
                </a:solidFill>
                <a:hlinkClick r:id="rId9">
                  <a:extLst>
                    <a:ext uri="{A12FA001-AC4F-418D-AE19-62706E023703}">
                      <ahyp:hlinkClr xmlns:ahyp="http://schemas.microsoft.com/office/drawing/2018/hyperlinkcolor" val="tx"/>
                    </a:ext>
                  </a:extLst>
                </a:hlinkClick>
              </a:rPr>
              <a:t>11-20/1567</a:t>
            </a:r>
            <a:r>
              <a:rPr lang="en-US" altLang="en-US" sz="1200" b="0" dirty="0">
                <a:solidFill>
                  <a:schemeClr val="tx1"/>
                </a:solidFill>
              </a:rPr>
              <a:t>) – one Straw Poll agreed</a:t>
            </a:r>
          </a:p>
          <a:p>
            <a:pPr>
              <a:spcBef>
                <a:spcPts val="200"/>
              </a:spcBef>
              <a:buFont typeface="Arial" panose="020B0604020202020204" pitchFamily="34" charset="0"/>
              <a:buChar char="•"/>
              <a:defRPr/>
            </a:pPr>
            <a:r>
              <a:rPr lang="en-US" altLang="en-US" sz="1200" b="0" dirty="0">
                <a:solidFill>
                  <a:schemeClr val="tx1"/>
                </a:solidFill>
              </a:rPr>
              <a:t>8 October 2020 – (see minutes: </a:t>
            </a:r>
            <a:r>
              <a:rPr lang="en-US" altLang="en-US" sz="1200" b="0" dirty="0">
                <a:solidFill>
                  <a:schemeClr val="tx1"/>
                </a:solidFill>
                <a:hlinkClick r:id="rId10">
                  <a:extLst>
                    <a:ext uri="{A12FA001-AC4F-418D-AE19-62706E023703}">
                      <ahyp:hlinkClr xmlns:ahyp="http://schemas.microsoft.com/office/drawing/2018/hyperlinkcolor" val="tx"/>
                    </a:ext>
                  </a:extLst>
                </a:hlinkClick>
              </a:rPr>
              <a:t>11-20/1600</a:t>
            </a:r>
            <a:r>
              <a:rPr lang="en-US" altLang="en-US" sz="1200" b="0" dirty="0">
                <a:solidFill>
                  <a:schemeClr val="tx1"/>
                </a:solidFill>
              </a:rPr>
              <a:t>) – two Straw Polls agreed</a:t>
            </a:r>
          </a:p>
          <a:p>
            <a:pPr>
              <a:spcBef>
                <a:spcPts val="200"/>
              </a:spcBef>
              <a:buFont typeface="Arial" panose="020B0604020202020204" pitchFamily="34" charset="0"/>
              <a:buChar char="•"/>
              <a:defRPr/>
            </a:pPr>
            <a:r>
              <a:rPr lang="en-US" altLang="en-US" sz="1200" b="0" dirty="0">
                <a:solidFill>
                  <a:schemeClr val="tx1"/>
                </a:solidFill>
              </a:rPr>
              <a:t>13 October 2020 – (see minutes: </a:t>
            </a:r>
            <a:r>
              <a:rPr lang="en-US" altLang="en-US" sz="1200" b="0" dirty="0">
                <a:solidFill>
                  <a:schemeClr val="tx1"/>
                </a:solidFill>
                <a:hlinkClick r:id="rId11">
                  <a:extLst>
                    <a:ext uri="{A12FA001-AC4F-418D-AE19-62706E023703}">
                      <ahyp:hlinkClr xmlns:ahyp="http://schemas.microsoft.com/office/drawing/2018/hyperlinkcolor" val="tx"/>
                    </a:ext>
                  </a:extLst>
                </a:hlinkClick>
              </a:rPr>
              <a:t>11-20/1668</a:t>
            </a:r>
            <a:r>
              <a:rPr lang="en-US" altLang="en-US" sz="1200" b="0" dirty="0">
                <a:solidFill>
                  <a:schemeClr val="tx1"/>
                </a:solidFill>
              </a:rPr>
              <a:t>) – no Straw Polls  - 802 Tutorial (</a:t>
            </a:r>
            <a:r>
              <a:rPr lang="en-US" sz="1200" b="0" u="sng" dirty="0">
                <a:solidFill>
                  <a:schemeClr val="tx1"/>
                </a:solidFill>
                <a:hlinkClick r:id="rId12">
                  <a:extLst>
                    <a:ext uri="{A12FA001-AC4F-418D-AE19-62706E023703}">
                      <ahyp:hlinkClr xmlns:ahyp="http://schemas.microsoft.com/office/drawing/2018/hyperlinkcolor" val="tx"/>
                    </a:ext>
                  </a:extLst>
                </a:hlinkClick>
              </a:rPr>
              <a:t>11-20/1601</a:t>
            </a:r>
            <a:r>
              <a:rPr lang="en-US" altLang="en-US" sz="1200" b="0" dirty="0">
                <a:solidFill>
                  <a:schemeClr val="tx1"/>
                </a:solidFill>
              </a:rPr>
              <a:t>)</a:t>
            </a:r>
          </a:p>
          <a:p>
            <a:pPr>
              <a:spcBef>
                <a:spcPts val="200"/>
              </a:spcBef>
              <a:buFont typeface="Arial" panose="020B0604020202020204" pitchFamily="34" charset="0"/>
              <a:buChar char="•"/>
              <a:defRPr/>
            </a:pPr>
            <a:r>
              <a:rPr lang="en-US" altLang="en-US" sz="1200" b="0" dirty="0">
                <a:solidFill>
                  <a:schemeClr val="tx1"/>
                </a:solidFill>
              </a:rPr>
              <a:t>20 October 2020 – (see minutes: </a:t>
            </a:r>
            <a:r>
              <a:rPr lang="en-US" altLang="en-US" sz="1200" b="0" dirty="0">
                <a:solidFill>
                  <a:schemeClr val="tx1"/>
                </a:solidFill>
                <a:hlinkClick r:id="rId13">
                  <a:extLst>
                    <a:ext uri="{A12FA001-AC4F-418D-AE19-62706E023703}">
                      <ahyp:hlinkClr xmlns:ahyp="http://schemas.microsoft.com/office/drawing/2018/hyperlinkcolor" val="tx"/>
                    </a:ext>
                  </a:extLst>
                </a:hlinkClick>
              </a:rPr>
              <a:t>11-20/1689</a:t>
            </a:r>
            <a:r>
              <a:rPr lang="en-US" altLang="en-US" sz="1200" b="0" dirty="0">
                <a:solidFill>
                  <a:schemeClr val="tx1"/>
                </a:solidFill>
              </a:rPr>
              <a:t>) – no Straw Polls </a:t>
            </a:r>
          </a:p>
          <a:p>
            <a:pPr>
              <a:spcBef>
                <a:spcPts val="200"/>
              </a:spcBef>
              <a:buFont typeface="Arial" panose="020B0604020202020204" pitchFamily="34" charset="0"/>
              <a:buChar char="•"/>
              <a:defRPr/>
            </a:pPr>
            <a:r>
              <a:rPr lang="en-US" altLang="en-US" sz="1200" b="0" dirty="0">
                <a:solidFill>
                  <a:schemeClr val="tx1"/>
                </a:solidFill>
              </a:rPr>
              <a:t>27 October 2020 – (see minutes: </a:t>
            </a:r>
            <a:r>
              <a:rPr lang="en-US" altLang="en-US" sz="1200" b="0" dirty="0">
                <a:solidFill>
                  <a:schemeClr val="tx1"/>
                </a:solidFill>
                <a:hlinkClick r:id="rId14">
                  <a:extLst>
                    <a:ext uri="{A12FA001-AC4F-418D-AE19-62706E023703}">
                      <ahyp:hlinkClr xmlns:ahyp="http://schemas.microsoft.com/office/drawing/2018/hyperlinkcolor" val="tx"/>
                    </a:ext>
                  </a:extLst>
                </a:hlinkClick>
              </a:rPr>
              <a:t>11-20/1748</a:t>
            </a:r>
            <a:r>
              <a:rPr lang="en-US" altLang="en-US" sz="1200" b="0" dirty="0">
                <a:solidFill>
                  <a:schemeClr val="tx1"/>
                </a:solidFill>
              </a:rPr>
              <a:t>) – no Straw Polls</a:t>
            </a:r>
          </a:p>
          <a:p>
            <a:pPr>
              <a:spcBef>
                <a:spcPts val="200"/>
              </a:spcBef>
              <a:buFont typeface="Arial" panose="020B0604020202020204" pitchFamily="34" charset="0"/>
              <a:buChar char="•"/>
              <a:defRPr/>
            </a:pPr>
            <a:r>
              <a:rPr lang="en-US" altLang="en-US" sz="1200" b="0" dirty="0">
                <a:solidFill>
                  <a:schemeClr val="tx1"/>
                </a:solidFill>
              </a:rPr>
              <a:t>3/4 November 2020 – (see minutes: </a:t>
            </a:r>
            <a:r>
              <a:rPr lang="en-US" altLang="en-US" sz="1200" b="0" dirty="0">
                <a:solidFill>
                  <a:schemeClr val="tx1"/>
                </a:solidFill>
                <a:hlinkClick r:id="rId15">
                  <a:extLst>
                    <a:ext uri="{A12FA001-AC4F-418D-AE19-62706E023703}">
                      <ahyp:hlinkClr xmlns:ahyp="http://schemas.microsoft.com/office/drawing/2018/hyperlinkcolor" val="tx"/>
                    </a:ext>
                  </a:extLst>
                </a:hlinkClick>
              </a:rPr>
              <a:t>11-20/1926</a:t>
            </a:r>
            <a:r>
              <a:rPr lang="en-US" altLang="en-US" sz="12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200" b="0" dirty="0">
                <a:solidFill>
                  <a:schemeClr val="tx1"/>
                </a:solidFill>
              </a:rPr>
              <a:t>15 December 2020 – (see minutes: </a:t>
            </a:r>
            <a:r>
              <a:rPr lang="en-US" altLang="en-US" sz="1200" b="0" dirty="0">
                <a:solidFill>
                  <a:schemeClr val="tx1"/>
                </a:solidFill>
                <a:hlinkClick r:id="rId16">
                  <a:extLst>
                    <a:ext uri="{A12FA001-AC4F-418D-AE19-62706E023703}">
                      <ahyp:hlinkClr xmlns:ahyp="http://schemas.microsoft.com/office/drawing/2018/hyperlinkcolor" val="tx"/>
                    </a:ext>
                  </a:extLst>
                </a:hlinkClick>
              </a:rPr>
              <a:t>11-20/1977r0</a:t>
            </a:r>
            <a:r>
              <a:rPr lang="en-US" altLang="en-US" sz="1200" b="0" dirty="0">
                <a:solidFill>
                  <a:schemeClr val="tx1"/>
                </a:solidFill>
              </a:rPr>
              <a:t>) – reviewed open comments and proposed resolutions</a:t>
            </a:r>
          </a:p>
          <a:p>
            <a:pPr>
              <a:spcBef>
                <a:spcPts val="200"/>
              </a:spcBef>
              <a:buFont typeface="Arial" panose="020B0604020202020204" pitchFamily="34" charset="0"/>
              <a:buChar char="•"/>
              <a:defRPr/>
            </a:pPr>
            <a:r>
              <a:rPr lang="en-US" altLang="en-US" sz="1200" b="0" dirty="0">
                <a:solidFill>
                  <a:schemeClr val="tx1"/>
                </a:solidFill>
              </a:rPr>
              <a:t>05 January 2021 – (see minutes: </a:t>
            </a:r>
            <a:r>
              <a:rPr lang="en-US" altLang="en-US" sz="1200" b="0" dirty="0">
                <a:solidFill>
                  <a:schemeClr val="tx1"/>
                </a:solidFill>
                <a:hlinkClick r:id="rId17">
                  <a:extLst>
                    <a:ext uri="{A12FA001-AC4F-418D-AE19-62706E023703}">
                      <ahyp:hlinkClr xmlns:ahyp="http://schemas.microsoft.com/office/drawing/2018/hyperlinkcolor" val="tx"/>
                    </a:ext>
                  </a:extLst>
                </a:hlinkClick>
              </a:rPr>
              <a:t>11-21/0058r0</a:t>
            </a:r>
            <a:r>
              <a:rPr lang="en-US" altLang="en-US" sz="1200" b="0" dirty="0">
                <a:solidFill>
                  <a:schemeClr val="tx1"/>
                </a:solidFill>
              </a:rPr>
              <a:t>) – reviewed editorial review status, report updates, and proposed motions.  </a:t>
            </a:r>
          </a:p>
          <a:p>
            <a:pPr>
              <a:spcBef>
                <a:spcPts val="200"/>
              </a:spcBef>
              <a:buFont typeface="Arial" panose="020B0604020202020204" pitchFamily="34" charset="0"/>
              <a:buChar char="•"/>
              <a:defRPr/>
            </a:pPr>
            <a:r>
              <a:rPr lang="en-US" altLang="en-US" sz="1200" b="0" dirty="0">
                <a:solidFill>
                  <a:schemeClr val="tx1"/>
                </a:solidFill>
              </a:rPr>
              <a:t>January 2021 Interim – (see minutes: </a:t>
            </a:r>
            <a:r>
              <a:rPr lang="en-US" altLang="en-US" sz="1200" b="0" dirty="0">
                <a:solidFill>
                  <a:schemeClr val="tx1"/>
                </a:solidFill>
                <a:hlinkClick r:id="rId18">
                  <a:extLst>
                    <a:ext uri="{A12FA001-AC4F-418D-AE19-62706E023703}">
                      <ahyp:hlinkClr xmlns:ahyp="http://schemas.microsoft.com/office/drawing/2018/hyperlinkcolor" val="tx"/>
                    </a:ext>
                  </a:extLst>
                </a:hlinkClick>
              </a:rPr>
              <a:t>11-21/0148r0</a:t>
            </a:r>
            <a:r>
              <a:rPr lang="en-US" altLang="en-US" sz="1200" b="0" dirty="0">
                <a:solidFill>
                  <a:schemeClr val="tx1"/>
                </a:solidFill>
              </a:rPr>
              <a:t>) – reviewed: report status, the report 11-20/0013r10, completed comment resolution, approved a motioned to send </a:t>
            </a:r>
            <a:r>
              <a:rPr lang="en-US" altLang="en-US" sz="1200" b="0" dirty="0">
                <a:solidFill>
                  <a:schemeClr val="tx1"/>
                </a:solidFill>
                <a:hlinkClick r:id="rId19">
                  <a:extLst>
                    <a:ext uri="{A12FA001-AC4F-418D-AE19-62706E023703}">
                      <ahyp:hlinkClr xmlns:ahyp="http://schemas.microsoft.com/office/drawing/2018/hyperlinkcolor" val="tx"/>
                    </a:ext>
                  </a:extLst>
                </a:hlinkClick>
              </a:rPr>
              <a:t>11-20/0013r10</a:t>
            </a:r>
            <a:r>
              <a:rPr lang="en-US" altLang="en-US" sz="1200" b="0" dirty="0">
                <a:solidFill>
                  <a:schemeClr val="tx1"/>
                </a:solidFill>
              </a:rPr>
              <a:t> to the 802.11 WG for approval. Discussed: the possibility of a Liaison Statement to 3GPP and other interested parties.  The WG did not approve the report. </a:t>
            </a:r>
            <a:endParaRPr lang="en-US" altLang="en-US" sz="1400" b="0" dirty="0">
              <a:solidFill>
                <a:schemeClr val="tx1"/>
              </a:solidFill>
            </a:endParaRPr>
          </a:p>
          <a:p>
            <a:pPr marL="457200" indent="-457200">
              <a:buFont typeface="Arial" panose="020B0604020202020204" pitchFamily="34" charset="0"/>
              <a:buChar char="•"/>
            </a:pPr>
            <a:r>
              <a:rPr lang="en-US" altLang="en-US" sz="2000" dirty="0">
                <a:solidFill>
                  <a:schemeClr val="tx1"/>
                </a:solidFill>
              </a:rPr>
              <a:t>March 2021 Plenary – (see minutes: 11-21/0521r0) – three discussion contributions were discussed: </a:t>
            </a:r>
            <a:br>
              <a:rPr lang="en-US" altLang="en-US" sz="2000" dirty="0">
                <a:solidFill>
                  <a:schemeClr val="tx1"/>
                </a:solidFill>
              </a:rPr>
            </a:br>
            <a:r>
              <a:rPr lang="en-US" sz="1200" b="0" dirty="0">
                <a:hlinkClick r:id="rId20"/>
              </a:rPr>
              <a:t>11-21/0413r0</a:t>
            </a:r>
            <a:r>
              <a:rPr lang="en-US" sz="1200" b="0" dirty="0"/>
              <a:t>, </a:t>
            </a:r>
            <a:r>
              <a:rPr lang="en-US" sz="1200" b="0" dirty="0">
                <a:hlinkClick r:id="rId21"/>
              </a:rPr>
              <a:t>11-21/0438r0</a:t>
            </a:r>
            <a:r>
              <a:rPr lang="en-US" sz="1200" b="0" dirty="0"/>
              <a:t>, and </a:t>
            </a:r>
            <a:r>
              <a:rPr lang="en-US" sz="1200" b="0" dirty="0">
                <a:hlinkClick r:id="rId22"/>
              </a:rPr>
              <a:t>11-21/0459r1</a:t>
            </a:r>
            <a:r>
              <a:rPr lang="en-US" sz="1200" b="0" dirty="0"/>
              <a:t> </a:t>
            </a:r>
            <a:r>
              <a:rPr lang="en-US" sz="1200" b="0" dirty="0">
                <a:solidFill>
                  <a:schemeClr val="tx1"/>
                </a:solidFill>
              </a:rPr>
              <a:t> and main 802.11 “uses” of the report were discussed: </a:t>
            </a:r>
          </a:p>
          <a:p>
            <a:pPr marL="1257300" lvl="2" indent="-457200">
              <a:buFont typeface="+mj-lt"/>
              <a:buAutoNum type="arabicPeriod"/>
            </a:pPr>
            <a:r>
              <a:rPr lang="en-US" sz="1200" dirty="0">
                <a:solidFill>
                  <a:schemeClr val="tx1"/>
                </a:solidFill>
                <a:cs typeface="+mn-cs"/>
              </a:rPr>
              <a:t>To clarify 802.11’s understanding of WLAN/5G interworking and how it relates to 802.11</a:t>
            </a:r>
          </a:p>
          <a:p>
            <a:pPr marL="1257300" lvl="2" indent="-457200">
              <a:buFont typeface="+mj-lt"/>
              <a:buAutoNum type="arabicPeriod"/>
            </a:pPr>
            <a:r>
              <a:rPr lang="en-US" sz="1200" dirty="0">
                <a:solidFill>
                  <a:schemeClr val="tx1"/>
                </a:solidFill>
                <a:cs typeface="+mn-cs"/>
              </a:rPr>
              <a:t>To provide recommendations to 802.11 identifying areas that may need work to improve WLAN/5G interworking</a:t>
            </a:r>
          </a:p>
          <a:p>
            <a:pPr marL="1257300" lvl="2" indent="-457200">
              <a:buFont typeface="+mj-lt"/>
              <a:buAutoNum type="arabicPeriod"/>
            </a:pPr>
            <a:r>
              <a:rPr lang="en-US" sz="1200" dirty="0">
                <a:solidFill>
                  <a:schemeClr val="tx1"/>
                </a:solidFill>
                <a:cs typeface="+mn-cs"/>
              </a:rPr>
              <a:t>To provide 802.11 questions and comments to 3GPP to improve 802.11 understanding WLAN/5G interworking and/or suggest possible 3GPP improvements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May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95400"/>
            <a:ext cx="11151658" cy="51800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a:t>
            </a:r>
            <a:endParaRPr lang="en-US" sz="2400" dirty="0"/>
          </a:p>
          <a:p>
            <a:pPr lvl="1"/>
            <a:r>
              <a:rPr lang="en-US" altLang="en-US" sz="2400" dirty="0"/>
              <a:t>Please mute yourself, unless you wish to speak</a:t>
            </a:r>
          </a:p>
          <a:p>
            <a:pPr lvl="1" eaLnBrk="1" hangingPunct="1"/>
            <a:r>
              <a:rPr lang="en-US" altLang="en-US" sz="2400" dirty="0"/>
              <a:t>No recordings</a:t>
            </a:r>
          </a:p>
          <a:p>
            <a:pPr eaLnBrk="1" hangingPunct="1"/>
            <a:r>
              <a:rPr lang="en-US" altLang="en-US" sz="2800" dirty="0"/>
              <a:t>AANI SC Operating Rules:</a:t>
            </a:r>
          </a:p>
          <a:p>
            <a:pPr lvl="1" eaLnBrk="1" hangingPunct="1"/>
            <a:r>
              <a:rPr lang="en-US" altLang="en-US" dirty="0"/>
              <a:t>Anyone present can:</a:t>
            </a:r>
          </a:p>
          <a:p>
            <a:pPr marL="800100" lvl="1" indent="-342900" eaLnBrk="1" hangingPunct="1">
              <a:buFont typeface="Arial" panose="020B0604020202020204" pitchFamily="34" charset="0"/>
              <a:buChar char="•"/>
            </a:pPr>
            <a:r>
              <a:rPr lang="en-US" altLang="en-US" dirty="0"/>
              <a:t>Participate in discussions</a:t>
            </a:r>
          </a:p>
          <a:p>
            <a:pPr marL="800100" lvl="1" indent="-342900" eaLnBrk="1" hangingPunct="1">
              <a:buFont typeface="Arial" panose="020B0604020202020204" pitchFamily="34" charset="0"/>
              <a:buChar char="•"/>
            </a:pPr>
            <a:r>
              <a:rPr lang="en-US" altLang="en-US" dirty="0"/>
              <a:t>Provide and present contributions (please notify the Chair)</a:t>
            </a:r>
          </a:p>
          <a:p>
            <a:pPr marL="800100" lvl="1" indent="-342900" eaLnBrk="1" hangingPunct="1">
              <a:buFont typeface="Arial" panose="020B0604020202020204" pitchFamily="34" charset="0"/>
              <a:buChar char="•"/>
            </a:pPr>
            <a:r>
              <a:rPr lang="en-US" altLang="en-US" dirty="0"/>
              <a:t>Vote on straw polls and motions</a:t>
            </a:r>
          </a:p>
          <a:p>
            <a:pPr marL="457200" lvl="1" indent="0" eaLnBrk="1" hangingPunct="1"/>
            <a:r>
              <a:rPr lang="en-US" altLang="en-US" dirty="0"/>
              <a:t>This meeting is taking place during an 802.11 Interim meeting, therefore Motions are in order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066800"/>
            <a:ext cx="11582400" cy="5331565"/>
          </a:xfrm>
        </p:spPr>
        <p:txBody>
          <a:bodyPr/>
          <a:lstStyle/>
          <a:p>
            <a:pPr marL="0" lvl="1" indent="0">
              <a:spcBef>
                <a:spcPts val="200"/>
              </a:spcBef>
              <a:tabLst>
                <a:tab pos="457200" algn="l"/>
              </a:tabLst>
              <a:defRPr/>
            </a:pPr>
            <a:r>
              <a:rPr lang="en-US" sz="2400" b="1" dirty="0">
                <a:cs typeface="+mn-cs"/>
              </a:rPr>
              <a:t>Tuesday 11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Approval of Minutes [10 min]</a:t>
            </a:r>
          </a:p>
          <a:p>
            <a:pPr marL="857250" lvl="1" indent="-457200">
              <a:spcBef>
                <a:spcPts val="200"/>
              </a:spcBef>
              <a:buFont typeface="Times New Roman" panose="02020603050405020304" pitchFamily="18" charset="0"/>
              <a:buAutoNum type="arabicPeriod"/>
              <a:defRPr/>
            </a:pPr>
            <a:r>
              <a:rPr lang="en-US" altLang="en-US" dirty="0"/>
              <a:t>Status  [10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altLang="en-US" dirty="0">
                <a:latin typeface="+mj-lt"/>
                <a:hlinkClick r:id="rId3"/>
              </a:rPr>
              <a:t>11-21/0751r0</a:t>
            </a:r>
            <a:r>
              <a:rPr lang="en-US" altLang="en-US" dirty="0">
                <a:latin typeface="+mj-lt"/>
              </a:rPr>
              <a:t> “</a:t>
            </a:r>
            <a:r>
              <a:rPr lang="en-US" dirty="0">
                <a:latin typeface="Verdana" panose="020B0604030504040204" pitchFamily="34" charset="0"/>
              </a:rPr>
              <a:t>Comments on draft technical report”, Robert Stacey (Intel)</a:t>
            </a:r>
          </a:p>
          <a:p>
            <a:pPr marL="1257300" lvl="2" indent="-457200">
              <a:spcBef>
                <a:spcPts val="200"/>
              </a:spcBef>
              <a:buFont typeface="+mj-lt"/>
              <a:buAutoNum type="alphaLcParenR"/>
              <a:defRPr/>
            </a:pPr>
            <a:r>
              <a:rPr lang="en-US" altLang="en-US" dirty="0">
                <a:latin typeface="+mj-lt"/>
              </a:rPr>
              <a:t>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0" lvl="1" indent="0">
              <a:spcBef>
                <a:spcPts val="200"/>
              </a:spcBef>
              <a:tabLst>
                <a:tab pos="457200" algn="l"/>
              </a:tabLst>
              <a:defRPr/>
            </a:pPr>
            <a:r>
              <a:rPr lang="en-US" sz="2400" b="1" dirty="0">
                <a:cs typeface="+mn-cs"/>
              </a:rPr>
              <a:t>Wednesday 12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r>
              <a:rPr lang="en-US" dirty="0"/>
              <a:t> </a:t>
            </a:r>
          </a:p>
          <a:p>
            <a:pPr marL="1257300" lvl="2" indent="-457200">
              <a:spcBef>
                <a:spcPts val="200"/>
              </a:spcBef>
              <a:buFont typeface="+mj-lt"/>
              <a:buAutoNum type="alphaLcParenR"/>
              <a:defRPr/>
            </a:pPr>
            <a:r>
              <a:rPr lang="en-US" altLang="en-US" dirty="0">
                <a:latin typeface="+mj-lt"/>
              </a:rPr>
              <a:t>Continue discussion on way forward on the technical report</a:t>
            </a:r>
            <a:endParaRPr lang="en-US" altLang="en-US" dirty="0"/>
          </a:p>
          <a:p>
            <a:pPr marL="1257300" lvl="2" indent="-457200">
              <a:spcBef>
                <a:spcPts val="200"/>
              </a:spcBef>
              <a:buFont typeface="+mj-lt"/>
              <a:buAutoNum type="alphaLcParenR"/>
              <a:defRPr/>
            </a:pPr>
            <a:r>
              <a:rPr lang="en-US" b="0" i="0" dirty="0">
                <a:solidFill>
                  <a:srgbClr val="000000"/>
                </a:solidFill>
                <a:effectLst/>
                <a:latin typeface="+mj-lt"/>
              </a:rPr>
              <a:t>Continue discussion related to the WBA LS</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143848"/>
            <a:ext cx="11394796" cy="5250818"/>
          </a:xfrm>
        </p:spPr>
        <p:txBody>
          <a:bodyPr/>
          <a:lstStyle/>
          <a:p>
            <a:pPr marL="0" lvl="1" indent="0">
              <a:spcBef>
                <a:spcPts val="200"/>
              </a:spcBef>
              <a:tabLst>
                <a:tab pos="457200" algn="l"/>
              </a:tabLst>
              <a:defRPr/>
            </a:pPr>
            <a:r>
              <a:rPr lang="en-US" sz="2400" b="1" dirty="0">
                <a:cs typeface="+mn-cs"/>
              </a:rPr>
              <a:t>Thursday 13 May 2021 11:15-13:15 h ET</a:t>
            </a:r>
          </a:p>
          <a:p>
            <a:pPr lvl="1" indent="-342900">
              <a:spcBef>
                <a:spcPts val="0"/>
              </a:spcBef>
              <a:spcAft>
                <a:spcPts val="0"/>
              </a:spcAft>
              <a:buSzPts val="1000"/>
              <a:buFont typeface="Symbol" panose="05050102010706020507" pitchFamily="18" charset="2"/>
              <a:buChar char=""/>
              <a:tabLst>
                <a:tab pos="457200" algn="l"/>
              </a:tabLst>
            </a:pPr>
            <a:endParaRPr lang="it-IT" altLang="en-US" sz="800" b="0" i="1" dirty="0">
              <a:cs typeface="+mn-cs"/>
            </a:endParaRP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p>
          <a:p>
            <a:pPr marL="1257300" lvl="2" indent="-457200">
              <a:spcBef>
                <a:spcPts val="200"/>
              </a:spcBef>
              <a:buFont typeface="+mj-lt"/>
              <a:buAutoNum type="alphaLcParenR"/>
              <a:defRPr/>
            </a:pPr>
            <a:r>
              <a:rPr lang="en-US" b="0" i="0" dirty="0">
                <a:solidFill>
                  <a:srgbClr val="000000"/>
                </a:solidFill>
                <a:effectLst/>
                <a:latin typeface="+mj-lt"/>
              </a:rPr>
              <a:t>Contributions related to the WBA LS</a:t>
            </a:r>
          </a:p>
          <a:p>
            <a:pPr marL="1257300" lvl="2" indent="-457200">
              <a:spcBef>
                <a:spcPts val="200"/>
              </a:spcBef>
              <a:buFont typeface="+mj-lt"/>
              <a:buAutoNum type="alphaLcParenR"/>
              <a:defRPr/>
            </a:pPr>
            <a:r>
              <a:rPr lang="en-US" b="0" i="0" dirty="0">
                <a:solidFill>
                  <a:srgbClr val="000000"/>
                </a:solidFill>
                <a:effectLst/>
                <a:latin typeface="+mj-lt"/>
              </a:rPr>
              <a:t>Contributions related to the technical report</a:t>
            </a:r>
          </a:p>
          <a:p>
            <a:pPr marL="0" lvl="1" indent="0">
              <a:spcBef>
                <a:spcPts val="200"/>
              </a:spcBef>
              <a:tabLst>
                <a:tab pos="457200" algn="l"/>
              </a:tabLst>
              <a:defRPr/>
            </a:pPr>
            <a:r>
              <a:rPr lang="en-US" sz="2400" b="1" dirty="0">
                <a:cs typeface="+mn-cs"/>
              </a:rPr>
              <a:t>Monday 17 May 2021 19:00-21:00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[10 min]</a:t>
            </a:r>
          </a:p>
          <a:p>
            <a:pPr marL="857250" lvl="1" indent="-457200">
              <a:spcBef>
                <a:spcPts val="200"/>
              </a:spcBef>
              <a:buFont typeface="Times New Roman" panose="02020603050405020304" pitchFamily="18" charset="0"/>
              <a:buAutoNum type="arabicPeriod"/>
              <a:defRPr/>
            </a:pPr>
            <a:r>
              <a:rPr lang="en-US" altLang="en-US" dirty="0"/>
              <a:t>Status  [5 min.]</a:t>
            </a:r>
          </a:p>
          <a:p>
            <a:pPr marL="857250" lvl="1" indent="-457200">
              <a:spcBef>
                <a:spcPts val="200"/>
              </a:spcBef>
              <a:buFont typeface="Times New Roman" panose="02020603050405020304" pitchFamily="18" charset="0"/>
              <a:buAutoNum type="arabicPeriod"/>
              <a:defRPr/>
            </a:pPr>
            <a:r>
              <a:rPr lang="en-US" altLang="en-US" dirty="0"/>
              <a:t>Contributions/Discussion</a:t>
            </a:r>
            <a:endParaRPr lang="en-US" dirty="0"/>
          </a:p>
          <a:p>
            <a:pPr marL="857250" lvl="1" indent="-457200">
              <a:spcBef>
                <a:spcPts val="200"/>
              </a:spcBef>
              <a:buFont typeface="+mj-lt"/>
              <a:buAutoNum type="arabicPeriod"/>
              <a:defRPr/>
            </a:pPr>
            <a:r>
              <a:rPr lang="en-US" altLang="en-US" dirty="0"/>
              <a:t>Future Sessions Planning [10 min.]</a:t>
            </a:r>
          </a:p>
          <a:p>
            <a:pPr marL="0" indent="0">
              <a:spcBef>
                <a:spcPts val="200"/>
              </a:spcBef>
              <a:defRPr/>
            </a:pPr>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Rectangle 1">
            <a:extLst>
              <a:ext uri="{FF2B5EF4-FFF2-40B4-BE49-F238E27FC236}">
                <a16:creationId xmlns:a16="http://schemas.microsoft.com/office/drawing/2014/main" id="{4F1287D1-43A3-4D86-8EB3-25E53A2035E0}"/>
              </a:ext>
            </a:extLst>
          </p:cNvPr>
          <p:cNvSpPr>
            <a:spLocks noChangeArrowheads="1"/>
          </p:cNvSpPr>
          <p:nvPr/>
        </p:nvSpPr>
        <p:spPr bwMode="auto">
          <a:xfrm>
            <a:off x="914400" y="385445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panose="020B0604020202020204" pitchFamily="34" charset="0"/>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67351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May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6</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a:buNone/>
              <a:defRPr/>
            </a:pPr>
            <a:r>
              <a:rPr lang="en-US" altLang="en-US" sz="1400" b="1" dirty="0"/>
              <a:t>For more details, see IEEE-SA Standards Board Operations Manual, clause 5.3.10 and </a:t>
            </a:r>
            <a:br>
              <a:rPr lang="en-US" altLang="en-US" sz="1400" b="1" dirty="0"/>
            </a:br>
            <a:r>
              <a:rPr lang="en-US" altLang="en-US" sz="1400" b="1" dirty="0"/>
              <a:t>Antitrust and Competition Policy: What You Need to Know at http://standards.ieee.org/develop/policies/antitrust.pdf</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If you have questions, contact the IEEE-SA Standards Board Patent Committee Administrator at patcom@ieee.org </a:t>
            </a:r>
          </a:p>
          <a:p>
            <a:pPr algn="ctr">
              <a:lnSpc>
                <a:spcPct val="80000"/>
              </a:lnSpc>
              <a:buFont typeface="Monotype Sorts"/>
              <a:buNone/>
              <a:defRPr/>
            </a:pPr>
            <a:endParaRPr lang="en-US" altLang="en-US" sz="1400" b="1" dirty="0"/>
          </a:p>
          <a:p>
            <a:pPr algn="ctr">
              <a:lnSpc>
                <a:spcPct val="80000"/>
              </a:lnSpc>
              <a:buFont typeface="Monotype Sorts"/>
              <a:buNone/>
              <a:defRPr/>
            </a:pPr>
            <a:r>
              <a:rPr lang="en-US" altLang="en-US" sz="1400" b="1" dirty="0"/>
              <a:t>This slide set is available 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a:xfrm>
            <a:off x="1087967" y="1672750"/>
            <a:ext cx="10820400" cy="4494214"/>
          </a:xfrm>
        </p:spPr>
        <p:txBody>
          <a:bodyPr/>
          <a:lstStyle/>
          <a:p>
            <a:pPr>
              <a:lnSpc>
                <a:spcPct val="90000"/>
              </a:lnSpc>
            </a:pPr>
            <a:r>
              <a:rPr lang="en-US" altLang="en-US" sz="2800" dirty="0"/>
              <a:t>Link to IEEE Disclosure of Affiliation </a:t>
            </a:r>
          </a:p>
          <a:p>
            <a:pPr lvl="1">
              <a:lnSpc>
                <a:spcPct val="90000"/>
              </a:lnSpc>
            </a:pPr>
            <a:r>
              <a:rPr lang="en-US" altLang="en-US" sz="1800" dirty="0">
                <a:solidFill>
                  <a:srgbClr val="0070C0"/>
                </a:solidFill>
                <a:hlinkClick r:id="rId3">
                  <a:extLst>
                    <a:ext uri="{A12FA001-AC4F-418D-AE19-62706E023703}">
                      <ahyp:hlinkClr xmlns:ahyp="http://schemas.microsoft.com/office/drawing/2018/hyperlinkcolor" val="tx"/>
                    </a:ext>
                  </a:extLst>
                </a:hlinkClick>
              </a:rPr>
              <a:t>https://standards.ieee.org/faqs/affiliation.html</a:t>
            </a:r>
            <a:endParaRPr lang="en-US" altLang="en-US" sz="1800" dirty="0">
              <a:solidFill>
                <a:srgbClr val="0070C0"/>
              </a:solidFill>
            </a:endParaRPr>
          </a:p>
          <a:p>
            <a:pPr>
              <a:lnSpc>
                <a:spcPct val="90000"/>
              </a:lnSpc>
            </a:pPr>
            <a:r>
              <a:rPr lang="en-US" altLang="en-US" sz="2800" dirty="0"/>
              <a:t>Links to IEEE Antitrust Guidelines</a:t>
            </a:r>
          </a:p>
          <a:p>
            <a:pPr lvl="1">
              <a:lnSpc>
                <a:spcPct val="90000"/>
              </a:lnSpc>
            </a:pPr>
            <a:r>
              <a:rPr lang="en-US" altLang="en-US" sz="1800" dirty="0">
                <a:solidFill>
                  <a:srgbClr val="0070C0"/>
                </a:solidFill>
                <a:hlinkClick r:id="rId4">
                  <a:extLst>
                    <a:ext uri="{A12FA001-AC4F-418D-AE19-62706E023703}">
                      <ahyp:hlinkClr xmlns:ahyp="http://schemas.microsoft.com/office/drawing/2018/hyperlinkcolor" val="tx"/>
                    </a:ext>
                  </a:extLst>
                </a:hlinkClick>
              </a:rPr>
              <a:t>https://standards.ieee.org/content/dam/ieee-standards/standards/web/documents/other/antitrust.pdf</a:t>
            </a:r>
            <a:r>
              <a:rPr lang="en-US" altLang="en-US" sz="1800" dirty="0">
                <a:solidFill>
                  <a:srgbClr val="0070C0"/>
                </a:solidFill>
              </a:rPr>
              <a:t>  </a:t>
            </a:r>
          </a:p>
          <a:p>
            <a:pPr>
              <a:lnSpc>
                <a:spcPct val="90000"/>
              </a:lnSpc>
            </a:pPr>
            <a:r>
              <a:rPr lang="en-US" altLang="en-US" sz="2800" dirty="0"/>
              <a:t>Link to IEEE Code of Ethics</a:t>
            </a:r>
          </a:p>
          <a:p>
            <a:pPr lvl="1">
              <a:lnSpc>
                <a:spcPct val="90000"/>
              </a:lnSpc>
            </a:pPr>
            <a:r>
              <a:rPr lang="en-US" altLang="en-US" sz="1800" dirty="0">
                <a:solidFill>
                  <a:srgbClr val="0070C0"/>
                </a:solidFill>
                <a:hlinkClick r:id="rId5">
                  <a:extLst>
                    <a:ext uri="{A12FA001-AC4F-418D-AE19-62706E023703}">
                      <ahyp:hlinkClr xmlns:ahyp="http://schemas.microsoft.com/office/drawing/2018/hyperlinkcolor" val="tx"/>
                    </a:ext>
                  </a:extLst>
                </a:hlinkClick>
              </a:rPr>
              <a:t>https://www.ieee.org/about/corporate/governance/p7-8.html</a:t>
            </a:r>
            <a:r>
              <a:rPr lang="en-US" altLang="en-US" sz="1800" dirty="0">
                <a:solidFill>
                  <a:srgbClr val="0070C0"/>
                </a:solidFill>
              </a:rPr>
              <a:t> </a:t>
            </a:r>
          </a:p>
          <a:p>
            <a:pPr>
              <a:lnSpc>
                <a:spcPct val="90000"/>
              </a:lnSpc>
            </a:pPr>
            <a:r>
              <a:rPr lang="en-US" altLang="en-US" sz="2800" dirty="0"/>
              <a:t>Link to IEEE Code of Conduct</a:t>
            </a:r>
          </a:p>
          <a:p>
            <a:pPr lvl="1">
              <a:lnSpc>
                <a:spcPct val="90000"/>
              </a:lnSpc>
            </a:pPr>
            <a:r>
              <a:rPr lang="en-US" altLang="en-US" sz="1800" dirty="0">
                <a:solidFill>
                  <a:srgbClr val="0070C0"/>
                </a:solidFill>
                <a:hlinkClick r:id="rId6">
                  <a:extLst>
                    <a:ext uri="{A12FA001-AC4F-418D-AE19-62706E023703}">
                      <ahyp:hlinkClr xmlns:ahyp="http://schemas.microsoft.com/office/drawing/2018/hyperlinkcolor" val="tx"/>
                    </a:ext>
                  </a:extLst>
                </a:hlinkClick>
              </a:rPr>
              <a:t>https://www.ieee.org/content/dam/ieee-org/ieee/web/org/about/ieee_code_of_conduct.pdf</a:t>
            </a:r>
            <a:endParaRPr lang="en-US" altLang="en-US" sz="1800" dirty="0">
              <a:solidFill>
                <a:srgbClr val="0070C0"/>
              </a:solidFill>
            </a:endParaRPr>
          </a:p>
          <a:p>
            <a:pPr>
              <a:lnSpc>
                <a:spcPct val="90000"/>
              </a:lnSpc>
            </a:pPr>
            <a:r>
              <a:rPr lang="en-US" altLang="en-US" sz="2800" dirty="0"/>
              <a:t>Link to IEEE Patent Policy</a:t>
            </a:r>
            <a:endParaRPr lang="en-US" altLang="en-US" sz="2400" dirty="0"/>
          </a:p>
          <a:p>
            <a:pPr lvl="1">
              <a:lnSpc>
                <a:spcPct val="90000"/>
              </a:lnSpc>
            </a:pPr>
            <a:r>
              <a:rPr lang="en-US" altLang="en-US" sz="1800" dirty="0">
                <a:solidFill>
                  <a:srgbClr val="0070C0"/>
                </a:solidFill>
                <a:hlinkClick r:id="rId7">
                  <a:extLst>
                    <a:ext uri="{A12FA001-AC4F-418D-AE19-62706E023703}">
                      <ahyp:hlinkClr xmlns:ahyp="http://schemas.microsoft.com/office/drawing/2018/hyperlinkcolor" val="tx"/>
                    </a:ext>
                  </a:extLst>
                </a:hlinkClick>
              </a:rPr>
              <a:t>http://standards.ieee.org/develop/policies/bylaws/sect6-7.html#6</a:t>
            </a:r>
            <a:endParaRPr lang="en-US" altLang="en-US" sz="1800" dirty="0">
              <a:solidFill>
                <a:srgbClr val="0070C0"/>
              </a:solidFill>
            </a:endParaRPr>
          </a:p>
          <a:p>
            <a:pPr lvl="1">
              <a:lnSpc>
                <a:spcPct val="90000"/>
              </a:lnSpc>
            </a:pP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May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828800"/>
            <a:ext cx="10361084" cy="4113213"/>
          </a:xfrm>
        </p:spPr>
        <p:txBody>
          <a:bodyPr>
            <a:normAutofit lnSpcReduction="10000"/>
          </a:bodyPr>
          <a:lstStyle/>
          <a:p>
            <a:pPr>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
        <p:nvSpPr>
          <p:cNvPr id="4" name="Date Placeholder 3">
            <a:extLst>
              <a:ext uri="{FF2B5EF4-FFF2-40B4-BE49-F238E27FC236}">
                <a16:creationId xmlns:a16="http://schemas.microsoft.com/office/drawing/2014/main" id="{2F69097F-9064-40C0-8B81-F01991023C50}"/>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14A708BA-F43E-4827-905C-C32D9DB2BA0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88B4D9D1-698D-41FC-BD93-4E2702B81DDD}"/>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914401" y="685801"/>
            <a:ext cx="10361084" cy="533399"/>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47171" y="1295400"/>
            <a:ext cx="10897657" cy="5181600"/>
          </a:xfrm>
        </p:spPr>
        <p:txBody>
          <a:bodyPr>
            <a:noAutofit/>
          </a:bodyPr>
          <a:lstStyle/>
          <a:p>
            <a:pPr marL="900113" lvl="2" indent="-214313">
              <a:buSzPct val="150000"/>
              <a:buFont typeface="Arial" panose="020B0604020202020204" pitchFamily="34" charset="0"/>
              <a:buChar char="•"/>
            </a:pPr>
            <a:r>
              <a:rPr lang="en-US" sz="20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dirty="0"/>
              <a:t>IEEE SA Copyright Policy, see </a:t>
            </a:r>
            <a:br>
              <a:rPr lang="en-US" dirty="0"/>
            </a:br>
            <a:r>
              <a:rPr lang="en-US" dirty="0"/>
              <a:t>	Clause 7 of the IEEE SA Standards Board Bylaws</a:t>
            </a:r>
            <a:br>
              <a:rPr lang="en-US" dirty="0"/>
            </a:br>
            <a:r>
              <a:rPr lang="en-US" dirty="0"/>
              <a:t> 	</a:t>
            </a:r>
            <a:r>
              <a:rPr lang="en-US" sz="1800" dirty="0">
                <a:hlinkClick r:id="rId2"/>
              </a:rPr>
              <a:t>https://standards.ieee.org/about/policies/bylaws/sect6-7.html#7</a:t>
            </a:r>
            <a:br>
              <a:rPr lang="en-US" sz="1800" dirty="0"/>
            </a:br>
            <a:r>
              <a:rPr lang="en-US" dirty="0"/>
              <a:t>	Clause 6.1 of the IEEE SA Standards Board Operations Manual</a:t>
            </a:r>
            <a:br>
              <a:rPr lang="en-US" dirty="0"/>
            </a:br>
            <a:r>
              <a:rPr lang="en-US" dirty="0"/>
              <a:t>	</a:t>
            </a: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r>
              <a:rPr lang="en-US" sz="2000" dirty="0"/>
              <a:t>IEEE SA Copyright Permission</a:t>
            </a:r>
          </a:p>
          <a:p>
            <a:pPr marL="1243013" lvl="3" indent="-214313">
              <a:buSzPct val="150000"/>
              <a:buFont typeface="Arial" panose="020B0604020202020204" pitchFamily="34" charset="0"/>
              <a:buChar char="•"/>
            </a:pPr>
            <a:r>
              <a:rPr lang="en-US" sz="1800" dirty="0">
                <a:hlinkClick r:id="rId4"/>
              </a:rPr>
              <a:t>https://standards.ieee.org/content/dam/ieee-standards/standards/web/documents/other/permissionltrs.zip</a:t>
            </a:r>
            <a:endParaRPr lang="en-US" sz="1800" dirty="0"/>
          </a:p>
          <a:p>
            <a:pPr marL="900113" lvl="2" indent="-214313">
              <a:buSzPct val="150000"/>
              <a:buFont typeface="Arial" panose="020B0604020202020204" pitchFamily="34" charset="0"/>
              <a:buChar char="•"/>
            </a:pPr>
            <a:r>
              <a:rPr lang="en-US" sz="2000" dirty="0"/>
              <a:t>IEEE SA Copyright FAQs</a:t>
            </a:r>
          </a:p>
          <a:p>
            <a:pPr marL="1243013" lvl="3" indent="-214313">
              <a:buSzPct val="150000"/>
              <a:buFont typeface="Arial" panose="020B0604020202020204" pitchFamily="34" charset="0"/>
              <a:buChar char="•"/>
            </a:pPr>
            <a:r>
              <a:rPr lang="en-US" sz="1800" dirty="0">
                <a:hlinkClick r:id="rId5"/>
              </a:rPr>
              <a:t>http://standards.ieee.org/faqs/copyrights.html/</a:t>
            </a:r>
            <a:endParaRPr lang="en-US" sz="1800" dirty="0"/>
          </a:p>
          <a:p>
            <a:pPr marL="900113" lvl="2" indent="-214313">
              <a:buSzPct val="150000"/>
              <a:buFont typeface="Arial" panose="020B0604020202020204" pitchFamily="34" charset="0"/>
              <a:buChar char="•"/>
            </a:pPr>
            <a:r>
              <a:rPr lang="en-US" sz="2000" dirty="0"/>
              <a:t>IEEE SA Best Practices for IEEE Standards Development </a:t>
            </a:r>
          </a:p>
          <a:p>
            <a:pPr marL="1243013" lvl="3" indent="-214313">
              <a:buSzPct val="150000"/>
              <a:buFont typeface="Arial" panose="020B0604020202020204" pitchFamily="34" charset="0"/>
              <a:buChar char="•"/>
            </a:pPr>
            <a:r>
              <a:rPr lang="en-US" sz="1800" dirty="0">
                <a:hlinkClick r:id="rId6"/>
              </a:rPr>
              <a:t>http://standards.ieee.org/develop/policies/best_practices_for_ieee_standards_development_051215.pdf</a:t>
            </a:r>
            <a:endParaRPr lang="en-US" sz="1800" dirty="0"/>
          </a:p>
          <a:p>
            <a:pPr marL="900113" lvl="2" indent="-214313">
              <a:buSzPct val="150000"/>
              <a:buFont typeface="Arial" panose="020B0604020202020204" pitchFamily="34" charset="0"/>
              <a:buChar char="•"/>
            </a:pPr>
            <a:r>
              <a:rPr lang="en-US" sz="2000" dirty="0"/>
              <a:t>Distribution of Draft Standards (see 6.1.3 of the SASB Operations Manual)</a:t>
            </a:r>
          </a:p>
          <a:p>
            <a:pPr marL="1243013" lvl="3" indent="-214313">
              <a:buSzPct val="150000"/>
              <a:buFont typeface="Arial" panose="020B0604020202020204" pitchFamily="34" charset="0"/>
              <a:buChar char="•"/>
            </a:pPr>
            <a:r>
              <a:rPr lang="en-US" sz="1800" dirty="0">
                <a:hlinkClick r:id="rId3"/>
              </a:rPr>
              <a:t>https://standards.ieee.org/about/policies/opman/sect6.html</a:t>
            </a:r>
            <a:endParaRPr lang="en-US" sz="1800" dirty="0"/>
          </a:p>
          <a:p>
            <a:pPr marL="900113" lvl="2" indent="-214313">
              <a:buSzPct val="150000"/>
              <a:buFont typeface="Arial" panose="020B0604020202020204" pitchFamily="34" charset="0"/>
              <a:buChar char="•"/>
            </a:pPr>
            <a:endParaRPr lang="en-US" altLang="en-US" sz="1100" dirty="0"/>
          </a:p>
        </p:txBody>
      </p:sp>
      <p:sp>
        <p:nvSpPr>
          <p:cNvPr id="4" name="Date Placeholder 3">
            <a:extLst>
              <a:ext uri="{FF2B5EF4-FFF2-40B4-BE49-F238E27FC236}">
                <a16:creationId xmlns:a16="http://schemas.microsoft.com/office/drawing/2014/main" id="{4EFEFA23-E4B2-409F-8D51-8C1D2B217056}"/>
              </a:ext>
            </a:extLst>
          </p:cNvPr>
          <p:cNvSpPr>
            <a:spLocks noGrp="1"/>
          </p:cNvSpPr>
          <p:nvPr>
            <p:ph type="dt" idx="15"/>
          </p:nvPr>
        </p:nvSpPr>
        <p:spPr/>
        <p:txBody>
          <a:bodyPr/>
          <a:lstStyle/>
          <a:p>
            <a:r>
              <a:rPr lang="en-US" dirty="0"/>
              <a:t>May 2021</a:t>
            </a:r>
            <a:endParaRPr lang="en-GB" dirty="0"/>
          </a:p>
        </p:txBody>
      </p:sp>
      <p:sp>
        <p:nvSpPr>
          <p:cNvPr id="5" name="Footer Placeholder 4">
            <a:extLst>
              <a:ext uri="{FF2B5EF4-FFF2-40B4-BE49-F238E27FC236}">
                <a16:creationId xmlns:a16="http://schemas.microsoft.com/office/drawing/2014/main" id="{A94E8563-66BB-4C3D-89D9-05D200F4C945}"/>
              </a:ext>
            </a:extLst>
          </p:cNvPr>
          <p:cNvSpPr>
            <a:spLocks noGrp="1"/>
          </p:cNvSpPr>
          <p:nvPr>
            <p:ph type="ftr" idx="14"/>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A01EA25B-6871-4DA6-8B1F-D2A37B634C17}"/>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1B35010-95F5-442D-8F5B-357EDA6B4347}">
  <ds:schemaRefs>
    <ds:schemaRef ds:uri="http://purl.org/dc/terms/"/>
    <ds:schemaRef ds:uri="http://purl.org/dc/dcmitype/"/>
    <ds:schemaRef ds:uri="4e36d776-f4f9-4739-bb28-fcc060563e14"/>
    <ds:schemaRef ds:uri="http://schemas.microsoft.com/office/infopath/2007/PartnerControls"/>
    <ds:schemaRef ds:uri="http://schemas.microsoft.com/office/2006/documentManagement/types"/>
    <ds:schemaRef ds:uri="http://schemas.microsoft.com/office/2006/metadata/properties"/>
    <ds:schemaRef ds:uri="http://schemas.openxmlformats.org/package/2006/metadata/core-properties"/>
    <ds:schemaRef ds:uri="60873816-0101-4504-946e-6fdefec58fb5"/>
    <ds:schemaRef ds:uri="http://www.w3.org/XML/1998/namespace"/>
    <ds:schemaRef ds:uri="http://purl.org/dc/elements/1.1/"/>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14820</TotalTime>
  <Words>3596</Words>
  <Application>Microsoft Office PowerPoint</Application>
  <PresentationFormat>Widescreen</PresentationFormat>
  <Paragraphs>398</Paragraphs>
  <Slides>27</Slides>
  <Notes>11</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5" baseType="lpstr">
      <vt:lpstr>Arial</vt:lpstr>
      <vt:lpstr>Calibri</vt:lpstr>
      <vt:lpstr>Monotype Sorts</vt:lpstr>
      <vt:lpstr>Symbol</vt:lpstr>
      <vt:lpstr>Times New Roman</vt:lpstr>
      <vt:lpstr>Verdana</vt:lpstr>
      <vt:lpstr>Office Theme</vt:lpstr>
      <vt:lpstr>Document</vt:lpstr>
      <vt:lpstr>AANI SC May Interim Agenda</vt:lpstr>
      <vt:lpstr>Abstract</vt:lpstr>
      <vt:lpstr>Reminders and Rules</vt:lpstr>
      <vt:lpstr>Agenda</vt:lpstr>
      <vt:lpstr>Agenda</vt:lpstr>
      <vt:lpstr>Guidelines for IEEE-SA Meetings</vt:lpstr>
      <vt:lpstr>Resources – URLs</vt:lpstr>
      <vt:lpstr>IEEE SA Copyright Policy</vt:lpstr>
      <vt:lpstr>IEEE SA Copyright Policy</vt:lpstr>
      <vt:lpstr>Participants in the IEEE-SA “individual process” shall act independently of others, including employers</vt:lpstr>
      <vt:lpstr>Approval of Minutes</vt:lpstr>
      <vt:lpstr>AANI SC Status/Activity</vt:lpstr>
      <vt:lpstr>Review of the WFA LS - 11-21-0170r0</vt:lpstr>
      <vt:lpstr>Agenda</vt:lpstr>
      <vt:lpstr>Contributions/Discussion</vt:lpstr>
      <vt:lpstr>Agenda</vt:lpstr>
      <vt:lpstr>AANI SC Status/Activity</vt:lpstr>
      <vt:lpstr>Review of the WBA LS - 11-21-0170r0</vt:lpstr>
      <vt:lpstr>Contributions/Discussion</vt:lpstr>
      <vt:lpstr>Features that can be used to improve QoS</vt:lpstr>
      <vt:lpstr>Agenda</vt:lpstr>
      <vt:lpstr>Agenda</vt:lpstr>
      <vt:lpstr>Motion Poll</vt:lpstr>
      <vt:lpstr>Future Sessions Planning</vt:lpstr>
      <vt:lpstr>Backup slides</vt:lpstr>
      <vt:lpstr>Status on the Proposal on Interworking</vt:lpstr>
      <vt:lpstr>Status on the Proposal on Interworking (cont.)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AANI SC Teleconference Agenda</dc:title>
  <dc:creator>Joseph Levy</dc:creator>
  <cp:lastModifiedBy>Joseph Levy</cp:lastModifiedBy>
  <cp:revision>10</cp:revision>
  <dcterms:created xsi:type="dcterms:W3CDTF">2021-01-13T08:32:13Z</dcterms:created>
  <dcterms:modified xsi:type="dcterms:W3CDTF">2021-05-13T00:53:32Z</dcterms:modified>
</cp:coreProperties>
</file>