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4" r:id="rId4"/>
  </p:sldMasterIdLst>
  <p:notesMasterIdLst>
    <p:notesMasterId r:id="rId20"/>
  </p:notesMasterIdLst>
  <p:handoutMasterIdLst>
    <p:handoutMasterId r:id="rId21"/>
  </p:handoutMasterIdLst>
  <p:sldIdLst>
    <p:sldId id="256" r:id="rId5"/>
    <p:sldId id="257" r:id="rId6"/>
    <p:sldId id="265" r:id="rId7"/>
    <p:sldId id="267" r:id="rId8"/>
    <p:sldId id="268" r:id="rId9"/>
    <p:sldId id="269" r:id="rId10"/>
    <p:sldId id="272" r:id="rId11"/>
    <p:sldId id="484" r:id="rId12"/>
    <p:sldId id="486" r:id="rId13"/>
    <p:sldId id="521" r:id="rId14"/>
    <p:sldId id="283" r:id="rId15"/>
    <p:sldId id="519" r:id="rId16"/>
    <p:sldId id="511" r:id="rId17"/>
    <p:sldId id="520" r:id="rId18"/>
    <p:sldId id="264" r:id="rId19"/>
  </p:sldIdLst>
  <p:sldSz cx="12192000" cy="6858000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A01366-3B8B-4EFF-B765-752F98141DE0}" v="8" dt="2021-05-10T11:58:48.5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78" autoAdjust="0"/>
    <p:restoredTop sz="89701" autoAdjust="0"/>
  </p:normalViewPr>
  <p:slideViewPr>
    <p:cSldViewPr>
      <p:cViewPr varScale="1">
        <p:scale>
          <a:sx n="78" d="100"/>
          <a:sy n="78" d="100"/>
        </p:scale>
        <p:origin x="132" y="19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A2A01366-3B8B-4EFF-B765-752F98141DE0}"/>
    <pc:docChg chg="undo custSel modSld">
      <pc:chgData name="Jon Rosdahl" userId="2820f357-2dd4-4127-8713-e0bfde0fd756" providerId="ADAL" clId="{A2A01366-3B8B-4EFF-B765-752F98141DE0}" dt="2021-05-10T11:58:20.752" v="298" actId="20577"/>
      <pc:docMkLst>
        <pc:docMk/>
      </pc:docMkLst>
      <pc:sldChg chg="modSp mod">
        <pc:chgData name="Jon Rosdahl" userId="2820f357-2dd4-4127-8713-e0bfde0fd756" providerId="ADAL" clId="{A2A01366-3B8B-4EFF-B765-752F98141DE0}" dt="2021-05-10T11:34:43.546" v="3" actId="6549"/>
        <pc:sldMkLst>
          <pc:docMk/>
          <pc:sldMk cId="0" sldId="256"/>
        </pc:sldMkLst>
        <pc:spChg chg="mod">
          <ac:chgData name="Jon Rosdahl" userId="2820f357-2dd4-4127-8713-e0bfde0fd756" providerId="ADAL" clId="{A2A01366-3B8B-4EFF-B765-752F98141DE0}" dt="2021-05-10T11:34:29.753" v="0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Jon Rosdahl" userId="2820f357-2dd4-4127-8713-e0bfde0fd756" providerId="ADAL" clId="{A2A01366-3B8B-4EFF-B765-752F98141DE0}" dt="2021-05-10T11:34:43.546" v="3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on Rosdahl" userId="2820f357-2dd4-4127-8713-e0bfde0fd756" providerId="ADAL" clId="{A2A01366-3B8B-4EFF-B765-752F98141DE0}" dt="2021-05-10T11:53:48.436" v="173" actId="207"/>
        <pc:sldMkLst>
          <pc:docMk/>
          <pc:sldMk cId="0" sldId="264"/>
        </pc:sldMkLst>
        <pc:spChg chg="mod">
          <ac:chgData name="Jon Rosdahl" userId="2820f357-2dd4-4127-8713-e0bfde0fd756" providerId="ADAL" clId="{A2A01366-3B8B-4EFF-B765-752F98141DE0}" dt="2021-05-10T11:53:48.436" v="173" actId="207"/>
          <ac:spMkLst>
            <pc:docMk/>
            <pc:sldMk cId="0" sldId="264"/>
            <ac:spMk id="2" creationId="{00000000-0000-0000-0000-000000000000}"/>
          </ac:spMkLst>
        </pc:spChg>
      </pc:sldChg>
      <pc:sldChg chg="modSp mod">
        <pc:chgData name="Jon Rosdahl" userId="2820f357-2dd4-4127-8713-e0bfde0fd756" providerId="ADAL" clId="{A2A01366-3B8B-4EFF-B765-752F98141DE0}" dt="2021-05-10T11:35:21.504" v="8" actId="313"/>
        <pc:sldMkLst>
          <pc:docMk/>
          <pc:sldMk cId="3271462180" sldId="265"/>
        </pc:sldMkLst>
        <pc:spChg chg="mod">
          <ac:chgData name="Jon Rosdahl" userId="2820f357-2dd4-4127-8713-e0bfde0fd756" providerId="ADAL" clId="{A2A01366-3B8B-4EFF-B765-752F98141DE0}" dt="2021-05-10T11:35:21.504" v="8" actId="313"/>
          <ac:spMkLst>
            <pc:docMk/>
            <pc:sldMk cId="3271462180" sldId="265"/>
            <ac:spMk id="7" creationId="{743DF2AD-D7EF-4A51-AD0E-A14652E5BB67}"/>
          </ac:spMkLst>
        </pc:spChg>
      </pc:sldChg>
      <pc:sldChg chg="modSp mod">
        <pc:chgData name="Jon Rosdahl" userId="2820f357-2dd4-4127-8713-e0bfde0fd756" providerId="ADAL" clId="{A2A01366-3B8B-4EFF-B765-752F98141DE0}" dt="2021-05-10T11:36:16.209" v="22" actId="6549"/>
        <pc:sldMkLst>
          <pc:docMk/>
          <pc:sldMk cId="2319151072" sldId="267"/>
        </pc:sldMkLst>
        <pc:spChg chg="mod">
          <ac:chgData name="Jon Rosdahl" userId="2820f357-2dd4-4127-8713-e0bfde0fd756" providerId="ADAL" clId="{A2A01366-3B8B-4EFF-B765-752F98141DE0}" dt="2021-05-10T11:36:16.209" v="22" actId="6549"/>
          <ac:spMkLst>
            <pc:docMk/>
            <pc:sldMk cId="2319151072" sldId="267"/>
            <ac:spMk id="8" creationId="{44FCD5CE-B454-4D50-A7E6-1CD65D6AC422}"/>
          </ac:spMkLst>
        </pc:spChg>
      </pc:sldChg>
      <pc:sldChg chg="modSp mod">
        <pc:chgData name="Jon Rosdahl" userId="2820f357-2dd4-4127-8713-e0bfde0fd756" providerId="ADAL" clId="{A2A01366-3B8B-4EFF-B765-752F98141DE0}" dt="2021-05-10T11:36:38.976" v="23" actId="313"/>
        <pc:sldMkLst>
          <pc:docMk/>
          <pc:sldMk cId="2253526902" sldId="272"/>
        </pc:sldMkLst>
        <pc:spChg chg="mod">
          <ac:chgData name="Jon Rosdahl" userId="2820f357-2dd4-4127-8713-e0bfde0fd756" providerId="ADAL" clId="{A2A01366-3B8B-4EFF-B765-752F98141DE0}" dt="2021-05-10T11:36:38.976" v="23" actId="313"/>
          <ac:spMkLst>
            <pc:docMk/>
            <pc:sldMk cId="2253526902" sldId="272"/>
            <ac:spMk id="2" creationId="{5CBC1996-A145-45C3-BDA2-6A819A48F786}"/>
          </ac:spMkLst>
        </pc:spChg>
      </pc:sldChg>
      <pc:sldChg chg="modSp mod">
        <pc:chgData name="Jon Rosdahl" userId="2820f357-2dd4-4127-8713-e0bfde0fd756" providerId="ADAL" clId="{A2A01366-3B8B-4EFF-B765-752F98141DE0}" dt="2021-05-10T11:50:09.651" v="57" actId="6549"/>
        <pc:sldMkLst>
          <pc:docMk/>
          <pc:sldMk cId="321978803" sldId="283"/>
        </pc:sldMkLst>
        <pc:spChg chg="mod">
          <ac:chgData name="Jon Rosdahl" userId="2820f357-2dd4-4127-8713-e0bfde0fd756" providerId="ADAL" clId="{A2A01366-3B8B-4EFF-B765-752F98141DE0}" dt="2021-05-10T11:50:09.651" v="57" actId="6549"/>
          <ac:spMkLst>
            <pc:docMk/>
            <pc:sldMk cId="321978803" sldId="283"/>
            <ac:spMk id="7" creationId="{00000000-0000-0000-0000-000000000000}"/>
          </ac:spMkLst>
        </pc:spChg>
      </pc:sldChg>
      <pc:sldChg chg="modSp mod">
        <pc:chgData name="Jon Rosdahl" userId="2820f357-2dd4-4127-8713-e0bfde0fd756" providerId="ADAL" clId="{A2A01366-3B8B-4EFF-B765-752F98141DE0}" dt="2021-05-10T11:55:53.311" v="174"/>
        <pc:sldMkLst>
          <pc:docMk/>
          <pc:sldMk cId="1017069488" sldId="511"/>
        </pc:sldMkLst>
        <pc:spChg chg="mod">
          <ac:chgData name="Jon Rosdahl" userId="2820f357-2dd4-4127-8713-e0bfde0fd756" providerId="ADAL" clId="{A2A01366-3B8B-4EFF-B765-752F98141DE0}" dt="2021-05-10T11:55:53.311" v="174"/>
          <ac:spMkLst>
            <pc:docMk/>
            <pc:sldMk cId="1017069488" sldId="511"/>
            <ac:spMk id="4" creationId="{00000000-0000-0000-0000-000000000000}"/>
          </ac:spMkLst>
        </pc:spChg>
      </pc:sldChg>
      <pc:sldChg chg="modSp mod">
        <pc:chgData name="Jon Rosdahl" userId="2820f357-2dd4-4127-8713-e0bfde0fd756" providerId="ADAL" clId="{A2A01366-3B8B-4EFF-B765-752F98141DE0}" dt="2021-05-10T11:51:05.411" v="92" actId="6549"/>
        <pc:sldMkLst>
          <pc:docMk/>
          <pc:sldMk cId="1285106033" sldId="519"/>
        </pc:sldMkLst>
        <pc:spChg chg="mod">
          <ac:chgData name="Jon Rosdahl" userId="2820f357-2dd4-4127-8713-e0bfde0fd756" providerId="ADAL" clId="{A2A01366-3B8B-4EFF-B765-752F98141DE0}" dt="2021-05-10T11:51:05.411" v="92" actId="6549"/>
          <ac:spMkLst>
            <pc:docMk/>
            <pc:sldMk cId="1285106033" sldId="519"/>
            <ac:spMk id="8" creationId="{7B8A0CA0-9C1E-4722-82B0-EF1FBB7A6360}"/>
          </ac:spMkLst>
        </pc:spChg>
      </pc:sldChg>
      <pc:sldChg chg="modSp mod">
        <pc:chgData name="Jon Rosdahl" userId="2820f357-2dd4-4127-8713-e0bfde0fd756" providerId="ADAL" clId="{A2A01366-3B8B-4EFF-B765-752F98141DE0}" dt="2021-05-10T11:58:20.752" v="298" actId="20577"/>
        <pc:sldMkLst>
          <pc:docMk/>
          <pc:sldMk cId="2917494415" sldId="520"/>
        </pc:sldMkLst>
        <pc:spChg chg="mod">
          <ac:chgData name="Jon Rosdahl" userId="2820f357-2dd4-4127-8713-e0bfde0fd756" providerId="ADAL" clId="{A2A01366-3B8B-4EFF-B765-752F98141DE0}" dt="2021-05-10T11:58:20.752" v="298" actId="20577"/>
          <ac:spMkLst>
            <pc:docMk/>
            <pc:sldMk cId="2917494415" sldId="520"/>
            <ac:spMk id="3" creationId="{1286B28A-D082-4B16-9C91-391E3E74CAB4}"/>
          </ac:spMkLst>
        </pc:spChg>
      </pc:sldChg>
      <pc:sldChg chg="modSp mod">
        <pc:chgData name="Jon Rosdahl" userId="2820f357-2dd4-4127-8713-e0bfde0fd756" providerId="ADAL" clId="{A2A01366-3B8B-4EFF-B765-752F98141DE0}" dt="2021-05-10T11:49:32.418" v="54" actId="20577"/>
        <pc:sldMkLst>
          <pc:docMk/>
          <pc:sldMk cId="159102630" sldId="521"/>
        </pc:sldMkLst>
        <pc:spChg chg="mod">
          <ac:chgData name="Jon Rosdahl" userId="2820f357-2dd4-4127-8713-e0bfde0fd756" providerId="ADAL" clId="{A2A01366-3B8B-4EFF-B765-752F98141DE0}" dt="2021-05-10T11:49:32.418" v="54" actId="20577"/>
          <ac:spMkLst>
            <pc:docMk/>
            <pc:sldMk cId="159102630" sldId="521"/>
            <ac:spMk id="3" creationId="{8286BD3B-5417-4C5E-A031-9D335D4B0F55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802.11-21/0211r0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802.11-21/0211r0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802.11-21/0211r0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802.11-21/0211r0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802.11-21/0211r0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98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/>
              <a:t>For Sept – Go/</a:t>
            </a:r>
            <a:r>
              <a:rPr lang="en-US" dirty="0" err="1"/>
              <a:t>NoGo</a:t>
            </a:r>
            <a:r>
              <a:rPr lang="en-US" dirty="0"/>
              <a:t> decision on May 5, 2021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200" dirty="0"/>
              <a:t>For Nov – Go/</a:t>
            </a:r>
            <a:r>
              <a:rPr lang="en-US" sz="1200" dirty="0" err="1"/>
              <a:t>NoGo</a:t>
            </a:r>
            <a:r>
              <a:rPr lang="en-US" sz="1200" dirty="0"/>
              <a:t> decision on July 9, 2021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sz="1200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802.11-21/0211r0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4373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802.11-21/0211r0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62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2941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062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729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007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203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450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24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78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2" y="647541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775200" y="357188"/>
            <a:ext cx="649605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802.</a:t>
            </a:r>
            <a:r>
              <a:rPr lang="en-US" sz="1800" b="1" dirty="0">
                <a:solidFill>
                  <a:schemeClr val="tx1"/>
                </a:solidFill>
                <a:effectLst/>
              </a:rPr>
              <a:t>11-21-0211r0</a:t>
            </a:r>
            <a:endParaRPr lang="en-GB" sz="1800" b="1" dirty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877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374-02-0000-directvotelive-test-meeting-lessons.ppt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001-02-00EC-802-plenary-future-venue-contract-status.xls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374-02-0000-directvotelive-test-meeting-lessons.pptx" TargetMode="External"/><Relationship Id="rId4" Type="http://schemas.openxmlformats.org/officeDocument/2006/relationships/hyperlink" Target="https://mentor.ieee.org/802-ec/dcn/21/ec-21-0025-05-WCSG-ieee-802wcsc-meeting-venue-manager-report.ppt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alendar.google.com/calendar/ical/b1i61797rqce8ks5fd9fi7k2nc%40group.calendar.google.com/public/basic.ics" TargetMode="External"/><Relationship Id="rId2" Type="http://schemas.openxmlformats.org/officeDocument/2006/relationships/hyperlink" Target="http://www.ieee802.org/802tele_calendar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upport.office.com/en-us/article/see-your-google-calendar-in-outlook-c1dab514-0ad4-4811-824a-7d02c5e77126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802.11/attendance-log?p=3183700005&amp;t=47200043" TargetMode="External"/><Relationship Id="rId2" Type="http://schemas.openxmlformats.org/officeDocument/2006/relationships/hyperlink" Target="https://imat.ieee.org/sp7200043/attendance-groups?p=3392400005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802tele_calendar.html" TargetMode="External"/><Relationship Id="rId2" Type="http://schemas.openxmlformats.org/officeDocument/2006/relationships/hyperlink" Target="http://schedule.802world.com/ics/show?group=1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8" y="674307"/>
            <a:ext cx="10363200" cy="749300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0" dirty="0"/>
              <a:t>1st Vice Chair Report - May 2021 - Electronic Interim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2021-05-10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AFC3DD29-9CAC-4260-9BE4-AE28C71128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685483"/>
              </p:ext>
            </p:extLst>
          </p:nvPr>
        </p:nvGraphicFramePr>
        <p:xfrm>
          <a:off x="993775" y="2382457"/>
          <a:ext cx="9750425" cy="27023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53180" imgH="2529696" progId="Word.Document.8">
                  <p:embed/>
                </p:oleObj>
              </mc:Choice>
              <mc:Fallback>
                <p:oleObj name="Document" r:id="rId4" imgW="8253180" imgH="2529696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FC3DD29-9CAC-4260-9BE4-AE28C71128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382457"/>
                        <a:ext cx="9750425" cy="27023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C14DD-3EE4-4601-969C-71AEF28B8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M6.2		II		</a:t>
            </a:r>
            <a:r>
              <a:rPr lang="en-US" dirty="0" err="1"/>
              <a:t>DirectVoteLive</a:t>
            </a:r>
            <a:r>
              <a:rPr lang="en-US" dirty="0"/>
              <a:t>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6BD3B-5417-4C5E-A031-9D335D4B0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24000"/>
            <a:ext cx="10361084" cy="4876799"/>
          </a:xfrm>
        </p:spPr>
        <p:txBody>
          <a:bodyPr/>
          <a:lstStyle/>
          <a:p>
            <a:r>
              <a:rPr lang="en-US" b="0" dirty="0"/>
              <a:t>2nd main 802.11 WG test started on today May 10, 2021.</a:t>
            </a:r>
          </a:p>
          <a:p>
            <a:r>
              <a:rPr lang="en-US" b="0" dirty="0"/>
              <a:t>The meeting is open to provide test motions for this week.</a:t>
            </a:r>
          </a:p>
          <a:p>
            <a:r>
              <a:rPr lang="en-US" b="0" dirty="0"/>
              <a:t>Open items before 802.11 WG can use </a:t>
            </a:r>
            <a:r>
              <a:rPr lang="en-US" b="0" dirty="0" err="1"/>
              <a:t>DirectVoteLive</a:t>
            </a:r>
            <a:r>
              <a:rPr lang="en-US" b="0" dirty="0"/>
              <a:t>:</a:t>
            </a:r>
          </a:p>
          <a:p>
            <a:pPr marL="914400" lvl="1" indent="-457200">
              <a:buAutoNum type="arabicPeriod"/>
            </a:pPr>
            <a:r>
              <a:rPr lang="en-US" b="0" dirty="0"/>
              <a:t>8 email domains have been deemed invalid for 8 voters.</a:t>
            </a:r>
          </a:p>
          <a:p>
            <a:pPr marL="914400" lvl="1" indent="-457200">
              <a:buAutoNum type="arabicPeriod"/>
            </a:pPr>
            <a:r>
              <a:rPr lang="en-US" b="0" dirty="0"/>
              <a:t> Concern with data privacy addressed</a:t>
            </a:r>
          </a:p>
          <a:p>
            <a:pPr marL="914400" lvl="1" indent="-457200">
              <a:buAutoNum type="arabicPeriod"/>
            </a:pPr>
            <a:r>
              <a:rPr lang="en-US" dirty="0"/>
              <a:t>165 voters did not respond, so we will need to understand the issues before we can use the tool.</a:t>
            </a:r>
          </a:p>
          <a:p>
            <a:pPr marL="914400" lvl="1" indent="-457200">
              <a:buAutoNum type="arabicPeriod"/>
            </a:pPr>
            <a:r>
              <a:rPr lang="en-US" b="0" dirty="0"/>
              <a:t>Use of </a:t>
            </a:r>
            <a:r>
              <a:rPr lang="en-US" b="0" dirty="0" err="1"/>
              <a:t>DirectVoteLive</a:t>
            </a:r>
            <a:r>
              <a:rPr lang="en-US" b="0" dirty="0"/>
              <a:t> </a:t>
            </a:r>
            <a:r>
              <a:rPr lang="en-US" dirty="0"/>
              <a:t>needs to be seamless</a:t>
            </a:r>
          </a:p>
          <a:p>
            <a:pPr marL="57150" indent="0"/>
            <a:r>
              <a:rPr lang="en-US" b="0" dirty="0"/>
              <a:t>Observations:</a:t>
            </a:r>
          </a:p>
          <a:p>
            <a:pPr marL="57150" indent="0"/>
            <a:r>
              <a:rPr lang="en-US" b="0" dirty="0"/>
              <a:t>	802.1 and 802.3 are using the tool and have been able to address the email discrepancy issues.  They require the use of the tool to vote in their meetings.</a:t>
            </a:r>
          </a:p>
          <a:p>
            <a:r>
              <a:rPr lang="en-US" b="0" dirty="0"/>
              <a:t>More detail and usage tutorial in doc </a:t>
            </a:r>
            <a:r>
              <a:rPr lang="en-US" b="0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11-21/374r2</a:t>
            </a:r>
            <a:r>
              <a:rPr lang="en-US" b="0" dirty="0">
                <a:solidFill>
                  <a:schemeClr val="accent2"/>
                </a:solidFill>
              </a:rPr>
              <a:t>: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B0DC49-9CBD-467E-AA9D-9A1DAB4A09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E0A4C4-93A7-4BB5-B619-A94A2975DEF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562C0F-092B-4C42-B987-FB7C362E8C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102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7568" y="2204865"/>
            <a:ext cx="7772400" cy="1362075"/>
          </a:xfrm>
        </p:spPr>
        <p:txBody>
          <a:bodyPr/>
          <a:lstStyle/>
          <a:p>
            <a:r>
              <a:rPr lang="en-US" sz="3600" dirty="0"/>
              <a:t>Tuesday, May 18, 2021</a:t>
            </a:r>
            <a:br>
              <a:rPr lang="en-US" sz="3600" dirty="0"/>
            </a:br>
            <a:r>
              <a:rPr lang="en-US" sz="3600" dirty="0"/>
              <a:t>802.11 WG Closing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063552" y="4215185"/>
            <a:ext cx="7772400" cy="1195015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3.1.2 	DT		Straw Poll regarding meetings</a:t>
            </a:r>
          </a:p>
          <a:p>
            <a:r>
              <a:rPr lang="en-US" dirty="0"/>
              <a:t>3.1.3	DT		Future venues status and discussion</a:t>
            </a:r>
          </a:p>
          <a:p>
            <a:r>
              <a:rPr lang="en-US" dirty="0"/>
              <a:t>6.2		II		</a:t>
            </a:r>
            <a:r>
              <a:rPr lang="en-US" dirty="0" err="1"/>
              <a:t>DirectVoteLive</a:t>
            </a:r>
            <a:r>
              <a:rPr lang="en-US" dirty="0"/>
              <a:t> Update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0" y="333375"/>
            <a:ext cx="2500313" cy="273050"/>
          </a:xfrm>
        </p:spPr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471B00-D561-4706-9119-80B8D07348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FF671D6-FDDA-4A19-8C83-488CA3827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T3.1.2 – Straw Poll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B8A0CA0-9C1E-4722-82B0-EF1FBB7A6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1"/>
            <a:ext cx="10361084" cy="4494214"/>
          </a:xfrm>
        </p:spPr>
        <p:txBody>
          <a:bodyPr/>
          <a:lstStyle/>
          <a:p>
            <a:r>
              <a:rPr lang="en-US" dirty="0"/>
              <a:t>When do you expect the next in person 802.11 Session will be?</a:t>
            </a:r>
          </a:p>
          <a:p>
            <a:pPr lvl="1"/>
            <a:r>
              <a:rPr lang="en-US" sz="2400" dirty="0"/>
              <a:t>		</a:t>
            </a:r>
          </a:p>
          <a:p>
            <a:pPr marL="914400" lvl="1" indent="-457200">
              <a:buAutoNum type="alphaUcPeriod"/>
            </a:pPr>
            <a:r>
              <a:rPr lang="en-US" sz="2400" dirty="0"/>
              <a:t>November 2021		  -- %</a:t>
            </a:r>
          </a:p>
          <a:p>
            <a:pPr marL="914400" lvl="1" indent="-457200">
              <a:buAutoNum type="alphaUcPeriod"/>
            </a:pPr>
            <a:r>
              <a:rPr lang="en-US" sz="2400" dirty="0"/>
              <a:t>January 2022			  -- %</a:t>
            </a:r>
          </a:p>
          <a:p>
            <a:pPr marL="914400" lvl="1" indent="-457200">
              <a:buAutoNum type="alphaUcPeriod"/>
            </a:pPr>
            <a:r>
              <a:rPr lang="en-US" sz="2400" dirty="0"/>
              <a:t>after January 2022	  -- %</a:t>
            </a:r>
          </a:p>
          <a:p>
            <a:pPr marL="914400" lvl="1" indent="-457200">
              <a:buAutoNum type="alphaUcPeriod"/>
            </a:pPr>
            <a:r>
              <a:rPr lang="en-US" sz="2400" dirty="0"/>
              <a:t>No Answer      		  -- %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9E5204-9BDD-4980-B56F-93B1A3D151A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9EB24-0867-464D-A306-2487657A210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07BA04-11BF-4D20-9B02-AB6DC53A31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51060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T3.1.3:Future Venue Insight  -  2021 Future Venues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Interim: 10-15 January</a:t>
            </a:r>
            <a:r>
              <a:rPr lang="en-US" sz="2000" b="0" dirty="0"/>
              <a:t> - 802.11 WG </a:t>
            </a:r>
            <a:r>
              <a:rPr lang="es-ES" sz="2000" b="0" dirty="0"/>
              <a:t>Electronic </a:t>
            </a:r>
            <a:r>
              <a:rPr lang="en-US" sz="2000" b="0" dirty="0"/>
              <a:t>Interim</a:t>
            </a:r>
          </a:p>
          <a:p>
            <a:r>
              <a:rPr lang="en-US" sz="2000" dirty="0"/>
              <a:t>Plenary: </a:t>
            </a:r>
            <a:r>
              <a:rPr lang="en-US" sz="2000" dirty="0">
                <a:solidFill>
                  <a:srgbClr val="FF0000"/>
                </a:solidFill>
              </a:rPr>
              <a:t>5-18 </a:t>
            </a:r>
            <a:r>
              <a:rPr lang="en-US" sz="2000" dirty="0"/>
              <a:t>March  - </a:t>
            </a:r>
            <a:r>
              <a:rPr lang="en-US" sz="2000" b="0" dirty="0"/>
              <a:t>802 Electronic Plenary</a:t>
            </a:r>
          </a:p>
          <a:p>
            <a:r>
              <a:rPr lang="en-US" dirty="0"/>
              <a:t>Interim: 9-14 May </a:t>
            </a:r>
            <a:r>
              <a:rPr lang="en-US" sz="2000" b="0" dirty="0"/>
              <a:t>– 802.11 WG Electronic Interim</a:t>
            </a:r>
            <a:endParaRPr lang="en-US" sz="1800" dirty="0"/>
          </a:p>
          <a:p>
            <a:r>
              <a:rPr lang="en-US" dirty="0"/>
              <a:t>Plenary: 9-23 July </a:t>
            </a:r>
            <a:r>
              <a:rPr lang="en-US" sz="2000" b="0" dirty="0"/>
              <a:t>– 802 Electronic Plenary  (802.11 dates TBC)</a:t>
            </a:r>
            <a:endParaRPr lang="en-US" dirty="0"/>
          </a:p>
          <a:p>
            <a:r>
              <a:rPr lang="en-US" dirty="0"/>
              <a:t>Interim: 12-17 Sept </a:t>
            </a:r>
            <a:r>
              <a:rPr lang="fi-FI" b="0" strike="sngStrike" dirty="0"/>
              <a:t>Hilton Waikoloa Village, Kona, HI, USA </a:t>
            </a:r>
            <a:r>
              <a:rPr lang="fi-FI" b="0" dirty="0"/>
              <a:t>(nogo May 5)</a:t>
            </a:r>
          </a:p>
          <a:p>
            <a:pPr lvl="4"/>
            <a:r>
              <a:rPr lang="fi-FI" sz="1800" dirty="0"/>
              <a:t>802 Wireless Electronic Interim Dates to be determined - </a:t>
            </a:r>
            <a:endParaRPr lang="en-US" sz="1800" dirty="0"/>
          </a:p>
          <a:p>
            <a:r>
              <a:rPr lang="en-US" dirty="0"/>
              <a:t>Plenary: 14-19 November </a:t>
            </a:r>
            <a:r>
              <a:rPr lang="fr-FR" b="0" dirty="0"/>
              <a:t>Hyatt Regency Vancouver, Vancouver Canada (go/</a:t>
            </a:r>
            <a:r>
              <a:rPr lang="fr-FR" b="0" dirty="0" err="1"/>
              <a:t>nogo</a:t>
            </a:r>
            <a:r>
              <a:rPr lang="fr-FR" b="0" dirty="0"/>
              <a:t> July 9th)</a:t>
            </a:r>
            <a:endParaRPr lang="en-US" dirty="0"/>
          </a:p>
        </p:txBody>
      </p:sp>
      <p:sp>
        <p:nvSpPr>
          <p:cNvPr id="15" name="Date Placeholder 14">
            <a:extLst>
              <a:ext uri="{FF2B5EF4-FFF2-40B4-BE49-F238E27FC236}">
                <a16:creationId xmlns:a16="http://schemas.microsoft.com/office/drawing/2014/main" id="{7E801F79-7CC0-4F91-B7A7-55EF76FAF74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March 2021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B7FAB641-08D5-4FC0-9CBF-DA696C27F61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Arial Unicode MS" pitchFamily="34" charset="-128"/>
              </a:rPr>
              <a:t>Jon Rosdahl, Qualcomm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Arial Unicode MS" pitchFamily="34" charset="-128"/>
            </a:endParaRPr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1E52803C-3EAF-4433-AC68-A9A1DAF071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70694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DA009-8DCA-4271-ADE8-6F952C4EC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US" dirty="0"/>
              <a:t>6.2		II		</a:t>
            </a:r>
            <a:r>
              <a:rPr lang="en-US" dirty="0" err="1"/>
              <a:t>DirectVoteLive</a:t>
            </a:r>
            <a:r>
              <a:rPr lang="en-US" dirty="0"/>
              <a:t>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6B28A-D082-4B16-9C91-391E3E74CA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Voters should have received Invite earlier today.</a:t>
            </a:r>
          </a:p>
          <a:p>
            <a:r>
              <a:rPr lang="en-US" dirty="0"/>
              <a:t>Please go and vote now on 3 motions.</a:t>
            </a:r>
          </a:p>
          <a:p>
            <a:r>
              <a:rPr lang="en-US"/>
              <a:t>Thank You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6B2CED-1BCB-4703-A457-C09259CCE96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C5B71-FD79-4931-BA62-627B2BEC528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3FBA56-D800-4588-AD7C-7C7DE48C44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74944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r>
              <a:rPr lang="en-US" dirty="0"/>
              <a:t>1. Plenary Meeting Status File: 802 EC-20/0001r02</a:t>
            </a:r>
          </a:p>
          <a:p>
            <a:pPr lvl="1"/>
            <a:r>
              <a:rPr lang="en-US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https://mentor.ieee.org/802-ec/dcn/20/ec-20-0001-02-00EC-802-plenary-future-venue-contract-status.xlsx</a:t>
            </a:r>
            <a:r>
              <a:rPr lang="en-US" dirty="0">
                <a:solidFill>
                  <a:schemeClr val="accent2"/>
                </a:solidFill>
              </a:rPr>
              <a:t> </a:t>
            </a:r>
          </a:p>
          <a:p>
            <a:endParaRPr lang="en-GB" dirty="0"/>
          </a:p>
          <a:p>
            <a:r>
              <a:rPr lang="en-US" dirty="0"/>
              <a:t>2. IEEE 802WCSC Meeting Venue Manager Report: 802 EC-21/0025r05</a:t>
            </a:r>
          </a:p>
          <a:p>
            <a:pPr lvl="1"/>
            <a:r>
              <a:rPr lang="en-GB" dirty="0">
                <a:solidFill>
                  <a:schemeClr val="accent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https://mentor.ieee.org/802-ec/dcn/21/ec-21-0025-05-WCSG-ieee-802wcsc-meeting-venue-manager-report.pptx</a:t>
            </a:r>
            <a:endParaRPr lang="en-GB" dirty="0">
              <a:solidFill>
                <a:schemeClr val="accent2"/>
              </a:solidFill>
            </a:endParaRPr>
          </a:p>
          <a:p>
            <a:pPr lvl="1"/>
            <a:endParaRPr lang="en-GB" dirty="0">
              <a:solidFill>
                <a:schemeClr val="accent2"/>
              </a:solidFill>
            </a:endParaRPr>
          </a:p>
          <a:p>
            <a:r>
              <a:rPr lang="en-US" b="1" dirty="0"/>
              <a:t>3. </a:t>
            </a:r>
            <a:r>
              <a:rPr lang="en-US" b="1" dirty="0" err="1"/>
              <a:t>DirectVoteLive</a:t>
            </a:r>
            <a:r>
              <a:rPr lang="en-US" b="1" dirty="0"/>
              <a:t> Test Meeting Lessons</a:t>
            </a:r>
            <a:endParaRPr lang="en-GB" b="1" dirty="0"/>
          </a:p>
          <a:p>
            <a:pPr lvl="1"/>
            <a:r>
              <a:rPr lang="en-GB" dirty="0">
                <a:solidFill>
                  <a:schemeClr val="accent2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https://mentor.ieee.org/802.11/dcn/21/11-21-0374-02-0000-directvotelive-test-meeting-lessons.pptx</a:t>
            </a:r>
            <a:r>
              <a:rPr lang="en-GB" dirty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298576"/>
            <a:ext cx="10361084" cy="5176837"/>
          </a:xfrm>
          <a:ln/>
        </p:spPr>
        <p:txBody>
          <a:bodyPr>
            <a:normAutofit/>
          </a:bodyPr>
          <a:lstStyle/>
          <a:p>
            <a:r>
              <a:rPr lang="en-GB" sz="2000" dirty="0"/>
              <a:t>Agenda Items for 1st Vice Chair – </a:t>
            </a:r>
          </a:p>
          <a:p>
            <a:r>
              <a:rPr lang="en-GB" sz="2000" dirty="0"/>
              <a:t>Monday March 8th:</a:t>
            </a:r>
          </a:p>
          <a:p>
            <a:r>
              <a:rPr lang="en-GB" sz="2000" b="0" dirty="0"/>
              <a:t>	M3.3		II	Session Information</a:t>
            </a:r>
          </a:p>
          <a:p>
            <a:r>
              <a:rPr lang="en-GB" sz="2000" b="0" dirty="0"/>
              <a:t>	</a:t>
            </a:r>
            <a:r>
              <a:rPr lang="en-GB" sz="2000" b="0" strike="sngStrike" dirty="0"/>
              <a:t>M3.4		II	Meeting room locations</a:t>
            </a:r>
          </a:p>
          <a:p>
            <a:r>
              <a:rPr lang="en-GB" sz="2000" b="0" dirty="0"/>
              <a:t>	</a:t>
            </a:r>
            <a:r>
              <a:rPr lang="en-GB" sz="2000" b="0" strike="sngStrike" dirty="0"/>
              <a:t>M3.5		II	Meeting registration </a:t>
            </a:r>
          </a:p>
          <a:p>
            <a:r>
              <a:rPr lang="en-GB" sz="2000" b="0" dirty="0"/>
              <a:t>	M3.6		II 	Recording attendance</a:t>
            </a:r>
          </a:p>
          <a:p>
            <a:r>
              <a:rPr lang="en-GB" sz="2000" b="0" dirty="0"/>
              <a:t>	</a:t>
            </a:r>
            <a:r>
              <a:rPr lang="en-GB" sz="2000" b="0" strike="sngStrike" dirty="0"/>
              <a:t>M3.7		II	Local File Server Access</a:t>
            </a:r>
          </a:p>
          <a:p>
            <a:r>
              <a:rPr lang="en-GB" sz="2000" b="0" dirty="0"/>
              <a:t>	</a:t>
            </a:r>
            <a:r>
              <a:rPr lang="en-GB" sz="2000" b="0" strike="sngStrike" dirty="0"/>
              <a:t>M3.8		II	Breakfast, breaks, Social logistics</a:t>
            </a:r>
          </a:p>
          <a:p>
            <a:r>
              <a:rPr lang="en-GB" sz="2000" b="0" dirty="0"/>
              <a:t>	M6.2		II	</a:t>
            </a:r>
            <a:r>
              <a:rPr lang="en-GB" sz="2000" b="0" dirty="0" err="1"/>
              <a:t>DirectVoteLive</a:t>
            </a:r>
            <a:r>
              <a:rPr lang="en-GB" sz="2000" b="0" dirty="0"/>
              <a:t> Update and demo</a:t>
            </a:r>
          </a:p>
          <a:p>
            <a:r>
              <a:rPr lang="en-GB" sz="2000" dirty="0"/>
              <a:t>Tuesday March 16:</a:t>
            </a:r>
          </a:p>
          <a:p>
            <a:pPr lvl="1"/>
            <a:r>
              <a:rPr lang="en-US" sz="1800" dirty="0"/>
              <a:t>T3.1.2	DT	WG Straw Poll regarding this session</a:t>
            </a:r>
          </a:p>
          <a:p>
            <a:pPr lvl="1"/>
            <a:r>
              <a:rPr lang="en-US" sz="1800" dirty="0"/>
              <a:t>T3.1.3	DT	Future venues Insight</a:t>
            </a:r>
          </a:p>
          <a:p>
            <a:pPr lvl="1"/>
            <a:r>
              <a:rPr lang="en-US" sz="1800" dirty="0"/>
              <a:t>T6.2		II	</a:t>
            </a:r>
            <a:r>
              <a:rPr lang="en-US" sz="1800" dirty="0" err="1"/>
              <a:t>DirectVoteLive</a:t>
            </a:r>
            <a:r>
              <a:rPr lang="en-US" sz="1800" dirty="0"/>
              <a:t> Update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43DF2AD-D7EF-4A51-AD0E-A14652E5B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585" y="2294731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Monday, May 10</a:t>
            </a:r>
            <a:r>
              <a:rPr lang="en-US" baseline="30000" dirty="0"/>
              <a:t>th</a:t>
            </a:r>
            <a:r>
              <a:rPr lang="en-US" dirty="0"/>
              <a:t>, 2021 </a:t>
            </a:r>
            <a:br>
              <a:rPr lang="en-US" dirty="0"/>
            </a:br>
            <a:r>
              <a:rPr lang="en-US" dirty="0"/>
              <a:t>802.11 WG Opening Plenary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D2F5436-70CC-4EDA-9B70-2C205A1BE6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3084" y="4419600"/>
            <a:ext cx="10363200" cy="2055814"/>
          </a:xfrm>
        </p:spPr>
        <p:txBody>
          <a:bodyPr/>
          <a:lstStyle/>
          <a:p>
            <a:br>
              <a:rPr lang="en-US" dirty="0"/>
            </a:br>
            <a:r>
              <a:rPr lang="en-GB" dirty="0"/>
              <a:t>Monday March 8th:</a:t>
            </a:r>
          </a:p>
          <a:p>
            <a:r>
              <a:rPr lang="en-GB" b="0" dirty="0"/>
              <a:t>	M3.3		II	Session Information</a:t>
            </a:r>
          </a:p>
          <a:p>
            <a:r>
              <a:rPr lang="en-GB" b="0" dirty="0"/>
              <a:t>	M3.6		II 	Recording attendance</a:t>
            </a:r>
          </a:p>
          <a:p>
            <a:r>
              <a:rPr lang="en-GB" b="0" dirty="0"/>
              <a:t>	M6.2		II	</a:t>
            </a:r>
            <a:r>
              <a:rPr lang="en-GB" b="0" dirty="0" err="1"/>
              <a:t>DirectVoteLive</a:t>
            </a:r>
            <a:r>
              <a:rPr lang="en-GB" b="0" dirty="0"/>
              <a:t> Update and demo</a:t>
            </a:r>
            <a:endParaRPr lang="en-US" dirty="0"/>
          </a:p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10CDB2-C764-4522-8019-692D594FF9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EBB26-3EFB-4A3F-A85A-C2F02A0A2D0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9CDC4-C5A6-488A-B56A-4C64EBBF2C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462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64D87EB-9753-46F0-B911-10327C30C2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you need to know about the </a:t>
            </a:r>
            <a:br>
              <a:rPr lang="en-US" dirty="0"/>
            </a:br>
            <a:r>
              <a:rPr lang="en-US" dirty="0"/>
              <a:t>IEEE 802.11 Electronic Session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44FCD5CE-B454-4D50-A7E6-1CD65D6AC4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May 10-18, </a:t>
            </a:r>
            <a:r>
              <a:rPr lang="is-IS" dirty="0"/>
              <a:t>2021</a:t>
            </a:r>
            <a:endParaRPr lang="en-US" dirty="0"/>
          </a:p>
          <a:p>
            <a:r>
              <a:rPr lang="en-US" dirty="0"/>
              <a:t>IEEE 802 Electronic Interim May 2021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20050D-2334-42C2-8FDC-87DA43666B7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842ED-E5B4-4486-ADCC-255AE175A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D08984-D95E-4AF5-823F-DF3AE0D287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745DFB-7496-4ABE-9112-C9A29F2EDCCF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151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FC021-599D-4FE7-8CCF-634647E2C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Meeting Where and When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D4836-4914-4DD0-A30B-9886E58EAD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/>
          <a:lstStyle/>
          <a:p>
            <a:r>
              <a:rPr lang="en-US" dirty="0"/>
              <a:t>Scheduled Meetings for the Electronic Session:</a:t>
            </a:r>
          </a:p>
          <a:p>
            <a:endParaRPr lang="en-US" dirty="0"/>
          </a:p>
          <a:p>
            <a:r>
              <a:rPr lang="en-US" dirty="0"/>
              <a:t>Telecon for all of 802:  </a:t>
            </a:r>
            <a:r>
              <a:rPr lang="en-US" dirty="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http://www.ieee802.org/802tele_calendar.html</a:t>
            </a:r>
            <a:endParaRPr lang="en-US" dirty="0">
              <a:solidFill>
                <a:schemeClr val="accent6"/>
              </a:solidFill>
            </a:endParaRPr>
          </a:p>
          <a:p>
            <a:endParaRPr lang="en-US" dirty="0"/>
          </a:p>
          <a:p>
            <a:r>
              <a:rPr lang="en-US" dirty="0"/>
              <a:t>It should show telecons in your </a:t>
            </a:r>
            <a:r>
              <a:rPr lang="en-US" dirty="0" err="1"/>
              <a:t>Timezone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b="0" dirty="0"/>
              <a:t>To subscribe to a calendar using other calendar applications, copy (e.g., using a right-click) an </a:t>
            </a:r>
            <a:r>
              <a:rPr lang="en-US" b="0" dirty="0" err="1"/>
              <a:t>ics</a:t>
            </a:r>
            <a:r>
              <a:rPr lang="en-US" b="0" dirty="0"/>
              <a:t> URL (e.g., from this a link like this </a:t>
            </a:r>
            <a:r>
              <a:rPr lang="en-US" b="0" u="sng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 802 LMSC iCal subscription link</a:t>
            </a:r>
            <a:r>
              <a:rPr lang="en-US" b="0" dirty="0"/>
              <a:t>) and paste it into your application's URL subscription function. For example, see </a:t>
            </a:r>
            <a:r>
              <a:rPr lang="en-US" b="0" u="sng" dirty="0">
                <a:solidFill>
                  <a:schemeClr val="accent6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instructions for Outlook</a:t>
            </a:r>
            <a:r>
              <a:rPr lang="en-US" b="0" dirty="0"/>
              <a:t>. 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D6B1B7-8691-4C43-BB0E-9F87ADC4B27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CF16D-3683-4985-853F-86969E9E9BE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4A4ED1-DCA0-426A-8DB0-6EDC80DB44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E3F868-92E5-4F39-ADFD-EAE8E5CEA5B9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950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8F4D5-375E-47B6-B16F-E88EC879B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793372"/>
            <a:ext cx="10361084" cy="1065213"/>
          </a:xfrm>
        </p:spPr>
        <p:txBody>
          <a:bodyPr/>
          <a:lstStyle/>
          <a:p>
            <a:r>
              <a:rPr lang="en-US" dirty="0"/>
              <a:t>Where to Attend Sessions, </a:t>
            </a:r>
            <a:br>
              <a:rPr lang="en-US" dirty="0"/>
            </a:br>
            <a:r>
              <a:rPr lang="en-US" dirty="0"/>
              <a:t>and Log  Session Attendance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76C34-4A1B-4382-B99E-BA165C9C5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All sessions shall take place Via Telecon:  802.11 is using WebEx for all the 802.11 telecons.</a:t>
            </a:r>
          </a:p>
          <a:p>
            <a:r>
              <a:rPr lang="en-US" sz="2000" dirty="0"/>
              <a:t>The Meeting number can be found on the calendar or IMAT</a:t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/>
              <a:t>Your attendance at the Telecons should be recorded with the Attendance Tool (IMAT)  --</a:t>
            </a:r>
            <a:r>
              <a:rPr lang="en-US" sz="2000" dirty="0">
                <a:solidFill>
                  <a:schemeClr val="accent2"/>
                </a:solidFill>
              </a:rPr>
              <a:t> </a:t>
            </a:r>
            <a:r>
              <a:rPr lang="en-US" sz="2000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https://imat.ieee.org/sp7200043/attendance-groups?p=3392400005</a:t>
            </a:r>
            <a:endParaRPr lang="en-US" sz="2000" dirty="0">
              <a:solidFill>
                <a:schemeClr val="accent2"/>
              </a:solidFill>
            </a:endParaRPr>
          </a:p>
          <a:p>
            <a:endParaRPr lang="en-US" sz="2000" dirty="0">
              <a:solidFill>
                <a:schemeClr val="accent2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From the link select the Working Group the telecon would be grouped under.</a:t>
            </a:r>
          </a:p>
          <a:p>
            <a:r>
              <a:rPr lang="en-US" sz="2000" dirty="0">
                <a:solidFill>
                  <a:schemeClr val="tx1"/>
                </a:solidFill>
              </a:rPr>
              <a:t>For 802.11 Telecons select </a:t>
            </a:r>
            <a:r>
              <a:rPr lang="en-US" sz="2000" dirty="0">
                <a:solidFill>
                  <a:schemeClr val="accent2"/>
                </a:solidFill>
              </a:rPr>
              <a:t>“</a:t>
            </a:r>
            <a:r>
              <a:rPr lang="en-US" sz="200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C/LM/WG802.11 Attendance</a:t>
            </a:r>
            <a:r>
              <a:rPr lang="en-US" sz="2000" dirty="0">
                <a:solidFill>
                  <a:schemeClr val="accent2"/>
                </a:solidFill>
              </a:rPr>
              <a:t>”</a:t>
            </a:r>
          </a:p>
          <a:p>
            <a:endParaRPr lang="en-US" sz="2000" b="0" u="sng" dirty="0">
              <a:solidFill>
                <a:schemeClr val="accent6"/>
              </a:solidFill>
            </a:endParaRPr>
          </a:p>
          <a:p>
            <a:endParaRPr lang="en-US" sz="2000" dirty="0">
              <a:solidFill>
                <a:schemeClr val="accent6"/>
              </a:solidFill>
            </a:endParaRPr>
          </a:p>
          <a:p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BAC13-D85B-4E47-AFCF-6C8EA9CC7CD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B5EB83-8497-47C9-B03B-1A6CDC7485C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56F20-B355-403B-94C1-73A67EAE3B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2A30B1-D961-4237-AA17-7516A5411F19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579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C1996-A145-45C3-BDA2-6A819A48F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Audio Visual Etiquette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01D34-9C4B-4768-B527-FCCBAF360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47801"/>
            <a:ext cx="10361084" cy="50276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When sharing ppt files please use presentation mode.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When sharing files in general please use the full shared screen (maximize your file in the shared space).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Please speak clearly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Please Mute when joining a call and only unmute when speaking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00A03-4CD6-4450-9EBE-36474C07E4A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D0472-8470-40E0-A90B-CFF3A2D8839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325ED-A56B-4216-AACF-5672DE0494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374EF6-44DB-4763-AEC5-5DF6CA9254FE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526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Calendar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56792"/>
            <a:ext cx="10361084" cy="4752527"/>
          </a:xfrm>
        </p:spPr>
        <p:txBody>
          <a:bodyPr/>
          <a:lstStyle/>
          <a:p>
            <a:r>
              <a:rPr lang="en-GB" dirty="0"/>
              <a:t>The WG meetings can also be added to your calendar.</a:t>
            </a:r>
          </a:p>
          <a:p>
            <a:endParaRPr lang="en-GB" dirty="0"/>
          </a:p>
          <a:p>
            <a:r>
              <a:rPr lang="en-GB" dirty="0"/>
              <a:t>802.11 WG meeting calendar is here: </a:t>
            </a:r>
            <a:r>
              <a:rPr lang="en-US" dirty="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http://schedule.802world.com/ics/show?group=11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endParaRPr lang="en-GB" dirty="0">
              <a:solidFill>
                <a:schemeClr val="accent6"/>
              </a:solidFill>
            </a:endParaRPr>
          </a:p>
          <a:p>
            <a:r>
              <a:rPr lang="en-GB" dirty="0"/>
              <a:t> </a:t>
            </a:r>
          </a:p>
          <a:p>
            <a:r>
              <a:rPr lang="en-GB" dirty="0"/>
              <a:t>Other WGs and the 802 EC calendar are also available.</a:t>
            </a:r>
          </a:p>
          <a:p>
            <a:r>
              <a:rPr lang="en-US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http://www.ieee802.org/802tele_calendar.html</a:t>
            </a:r>
            <a:endParaRPr lang="en-US" dirty="0">
              <a:solidFill>
                <a:schemeClr val="accent6"/>
              </a:solidFill>
            </a:endParaRPr>
          </a:p>
          <a:p>
            <a:endParaRPr lang="en-GB" dirty="0"/>
          </a:p>
          <a:p>
            <a:r>
              <a:rPr lang="en-GB" dirty="0"/>
              <a:t>Note: the schedule on these calendars will be updated as will IMAT.</a:t>
            </a:r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EF09AB-3A0C-4159-905B-0F6D65D4B1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8E3E3F-DED6-4B40-BC0E-ECD46D083B8C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93" y="775702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M3.6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5459" y="1517653"/>
            <a:ext cx="10460566" cy="4957761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GB" dirty="0"/>
              <a:t>It is a </a:t>
            </a:r>
            <a:r>
              <a:rPr lang="en-GB" dirty="0">
                <a:solidFill>
                  <a:srgbClr val="FF3300"/>
                </a:solidFill>
              </a:rPr>
              <a:t>requirement</a:t>
            </a:r>
            <a:r>
              <a:rPr lang="en-GB" dirty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If you wish to participate without recording attendance,  send an email per session to the WG 2</a:t>
            </a:r>
            <a:r>
              <a:rPr lang="en-GB" baseline="30000" dirty="0"/>
              <a:t>nd</a:t>
            </a:r>
            <a:r>
              <a:rPr lang="en-GB" dirty="0"/>
              <a:t> vice chair declaring your </a:t>
            </a:r>
            <a:r>
              <a:rPr lang="en-GB" dirty="0">
                <a:solidFill>
                  <a:schemeClr val="tx1"/>
                </a:solidFill>
              </a:rPr>
              <a:t>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dirty="0">
                <a:solidFill>
                  <a:srgbClr val="FF0000"/>
                </a:solidFill>
              </a:rPr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dirty="0">
                <a:solidFill>
                  <a:schemeClr val="tx1"/>
                </a:solidFill>
              </a:rPr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If you change email addresses, update the web account,  don’t create a new web account,  or your membership status may not be calculated properly</a:t>
            </a:r>
          </a:p>
          <a:p>
            <a:pPr lvl="2">
              <a:lnSpc>
                <a:spcPct val="90000"/>
              </a:lnSpc>
            </a:pPr>
            <a:endParaRPr lang="en-GB" sz="2000" dirty="0"/>
          </a:p>
          <a:p>
            <a:pPr lvl="1">
              <a:lnSpc>
                <a:spcPct val="90000"/>
              </a:lnSpc>
            </a:pPr>
            <a:r>
              <a:rPr lang="en-GB" sz="2400" dirty="0"/>
              <a:t>Record attendance using this URL:</a:t>
            </a:r>
            <a:r>
              <a:rPr lang="en-US" sz="2400" dirty="0"/>
              <a:t>  </a:t>
            </a:r>
            <a:r>
              <a:rPr lang="en-US" sz="2400" b="1" dirty="0">
                <a:solidFill>
                  <a:schemeClr val="tx2"/>
                </a:solidFill>
              </a:rPr>
              <a:t>IMAT.IEEE.ORG/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4C263C-D4B0-4954-9299-2BA60A0286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89C679E-BCDB-4A5C-A38F-ECA97E9DDB64}">
  <ds:schemaRefs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terms/"/>
    <ds:schemaRef ds:uri="cc9c437c-ae0c-4066-8d90-a0f7de786127"/>
    <ds:schemaRef ds:uri="http://purl.org/dc/dcmitype/"/>
    <ds:schemaRef ds:uri="http://schemas.openxmlformats.org/package/2006/metadata/core-properties"/>
    <ds:schemaRef ds:uri="http://purl.org/dc/elements/1.1/"/>
    <ds:schemaRef ds:uri="ba37140e-f4c5-4a6c-a9b4-20a691ce6c8a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367D09A-A537-41F5-B62F-4C5A1FAF67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D6226DE-9941-4687-A049-5E39BD53533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9123</TotalTime>
  <Words>1326</Words>
  <Application>Microsoft Office PowerPoint</Application>
  <PresentationFormat>Widescreen</PresentationFormat>
  <Paragraphs>182</Paragraphs>
  <Slides>15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Times New Roman</vt:lpstr>
      <vt:lpstr>802-11 Theme</vt:lpstr>
      <vt:lpstr>Document</vt:lpstr>
      <vt:lpstr>1st Vice Chair Report - May 2021 - Electronic Interim</vt:lpstr>
      <vt:lpstr>Abstract</vt:lpstr>
      <vt:lpstr>Monday, May 10th, 2021  802.11 WG Opening Plenary</vt:lpstr>
      <vt:lpstr>What you need to know about the  IEEE 802.11 Electronic Session</vt:lpstr>
      <vt:lpstr>Who is Meeting Where and When</vt:lpstr>
      <vt:lpstr>Where to Attend Sessions,  and Log  Session Attendance </vt:lpstr>
      <vt:lpstr>Audio Visual Etiquette</vt:lpstr>
      <vt:lpstr>Online Calendar Schedule</vt:lpstr>
      <vt:lpstr>M3.6 Recording attendance</vt:lpstr>
      <vt:lpstr>M6.2  II  DirectVoteLive Update</vt:lpstr>
      <vt:lpstr>Tuesday, May 18, 2021 802.11 WG Closing Plenary</vt:lpstr>
      <vt:lpstr>T3.1.2 – Straw Poll</vt:lpstr>
      <vt:lpstr>T3.1.3:Future Venue Insight  -  2021 Future Venues</vt:lpstr>
      <vt:lpstr>6.2  II  DirectVoteLive Update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- May 2021 - Electronic Interim</dc:title>
  <dc:subject>May 2021</dc:subject>
  <dc:creator>Jon Rosdahl</dc:creator>
  <dc:description>Jon Rosdahl (Qualcomm)</dc:description>
  <cp:lastModifiedBy>Jon Rosdahl</cp:lastModifiedBy>
  <cp:revision>12</cp:revision>
  <cp:lastPrinted>1601-01-01T00:00:00Z</cp:lastPrinted>
  <dcterms:created xsi:type="dcterms:W3CDTF">2020-01-12T14:48:27Z</dcterms:created>
  <dcterms:modified xsi:type="dcterms:W3CDTF">2021-05-10T11:58:59Z</dcterms:modified>
  <cp:category>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