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6" r:id="rId3"/>
    <p:sldId id="369" r:id="rId4"/>
    <p:sldId id="368" r:id="rId5"/>
    <p:sldId id="367" r:id="rId6"/>
    <p:sldId id="370" r:id="rId7"/>
    <p:sldId id="371" r:id="rId8"/>
    <p:sldId id="372" r:id="rId9"/>
    <p:sldId id="375" r:id="rId10"/>
    <p:sldId id="373" r:id="rId11"/>
    <p:sldId id="374" r:id="rId12"/>
    <p:sldId id="298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osh, Chittabrata" initials="GC" lastIdx="12" clrIdx="0">
    <p:extLst>
      <p:ext uri="{19B8F6BF-5375-455C-9EA6-DF929625EA0E}">
        <p15:presenceInfo xmlns:p15="http://schemas.microsoft.com/office/powerpoint/2012/main" userId="S::chittabrata.ghosh@intel.com::0fd3f5d8-329f-435f-aca5-d6660b6dc386" providerId="AD"/>
      </p:ext>
    </p:extLst>
  </p:cmAuthor>
  <p:cmAuthor id="2" name="Cariou, Laurent" initials="CL" lastIdx="4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3" name="Das, Dibakar" initials="DD" lastIdx="20" clrIdx="2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  <p:cmAuthor id="4" name="Chen, Cheng" initials="CC" lastIdx="2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avalcanti, Dave" initials="CD" lastIdx="1" clrIdx="4">
    <p:extLst>
      <p:ext uri="{19B8F6BF-5375-455C-9EA6-DF929625EA0E}">
        <p15:presenceInfo xmlns:p15="http://schemas.microsoft.com/office/powerpoint/2012/main" userId="S::dave.cavalcanti@intel.com::9ea5236a-efed-4310-84d3-1764e087ca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8A5A2C-AFB6-4FB3-96E8-E77BACB23BF7}" v="20" dt="2021-04-19T17:14:42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8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valcanti, Dave" userId="9ea5236a-efed-4310-84d3-1764e087ca35" providerId="ADAL" clId="{708A5A2C-AFB6-4FB3-96E8-E77BACB23BF7}"/>
    <pc:docChg chg="custSel delSld modSld modMainMaster">
      <pc:chgData name="Cavalcanti, Dave" userId="9ea5236a-efed-4310-84d3-1764e087ca35" providerId="ADAL" clId="{708A5A2C-AFB6-4FB3-96E8-E77BACB23BF7}" dt="2021-04-19T17:14:52.575" v="1088" actId="20577"/>
      <pc:docMkLst>
        <pc:docMk/>
      </pc:docMkLst>
      <pc:sldChg chg="modSp mod">
        <pc:chgData name="Cavalcanti, Dave" userId="9ea5236a-efed-4310-84d3-1764e087ca35" providerId="ADAL" clId="{708A5A2C-AFB6-4FB3-96E8-E77BACB23BF7}" dt="2021-04-08T18:14:44.172" v="878"/>
        <pc:sldMkLst>
          <pc:docMk/>
          <pc:sldMk cId="0" sldId="256"/>
        </pc:sldMkLst>
        <pc:spChg chg="mod">
          <ac:chgData name="Cavalcanti, Dave" userId="9ea5236a-efed-4310-84d3-1764e087ca35" providerId="ADAL" clId="{708A5A2C-AFB6-4FB3-96E8-E77BACB23BF7}" dt="2021-04-08T17:52:59.427" v="87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valcanti, Dave" userId="9ea5236a-efed-4310-84d3-1764e087ca35" providerId="ADAL" clId="{708A5A2C-AFB6-4FB3-96E8-E77BACB23BF7}" dt="2021-04-08T18:14:44.172" v="8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Cavalcanti, Dave" userId="9ea5236a-efed-4310-84d3-1764e087ca35" providerId="ADAL" clId="{708A5A2C-AFB6-4FB3-96E8-E77BACB23BF7}" dt="2021-04-05T19:01:54.725" v="859" actId="20577"/>
        <pc:sldMkLst>
          <pc:docMk/>
          <pc:sldMk cId="417610515" sldId="298"/>
        </pc:sldMkLst>
        <pc:spChg chg="mod">
          <ac:chgData name="Cavalcanti, Dave" userId="9ea5236a-efed-4310-84d3-1764e087ca35" providerId="ADAL" clId="{708A5A2C-AFB6-4FB3-96E8-E77BACB23BF7}" dt="2021-04-05T19:01:54.725" v="859" actId="20577"/>
          <ac:spMkLst>
            <pc:docMk/>
            <pc:sldMk cId="417610515" sldId="298"/>
            <ac:spMk id="3" creationId="{98BFE759-7E47-417B-84C6-9DF91D296A1A}"/>
          </ac:spMkLst>
        </pc:spChg>
      </pc:sldChg>
      <pc:sldChg chg="del">
        <pc:chgData name="Cavalcanti, Dave" userId="9ea5236a-efed-4310-84d3-1764e087ca35" providerId="ADAL" clId="{708A5A2C-AFB6-4FB3-96E8-E77BACB23BF7}" dt="2021-04-05T19:00:03.320" v="546" actId="47"/>
        <pc:sldMkLst>
          <pc:docMk/>
          <pc:sldMk cId="387942338" sldId="331"/>
        </pc:sldMkLst>
      </pc:sldChg>
      <pc:sldChg chg="modSp mod">
        <pc:chgData name="Cavalcanti, Dave" userId="9ea5236a-efed-4310-84d3-1764e087ca35" providerId="ADAL" clId="{708A5A2C-AFB6-4FB3-96E8-E77BACB23BF7}" dt="2021-04-19T16:24:13.664" v="1031" actId="14734"/>
        <pc:sldMkLst>
          <pc:docMk/>
          <pc:sldMk cId="207394833" sldId="368"/>
        </pc:sldMkLst>
        <pc:graphicFrameChg chg="modGraphic">
          <ac:chgData name="Cavalcanti, Dave" userId="9ea5236a-efed-4310-84d3-1764e087ca35" providerId="ADAL" clId="{708A5A2C-AFB6-4FB3-96E8-E77BACB23BF7}" dt="2021-04-19T16:24:13.664" v="1031" actId="14734"/>
          <ac:graphicFrameMkLst>
            <pc:docMk/>
            <pc:sldMk cId="207394833" sldId="368"/>
            <ac:graphicFrameMk id="7" creationId="{96F1800F-4E93-4D31-B5A8-1A3A2F97A065}"/>
          </ac:graphicFrameMkLst>
        </pc:graphicFrameChg>
      </pc:sldChg>
      <pc:sldChg chg="modSp mod">
        <pc:chgData name="Cavalcanti, Dave" userId="9ea5236a-efed-4310-84d3-1764e087ca35" providerId="ADAL" clId="{708A5A2C-AFB6-4FB3-96E8-E77BACB23BF7}" dt="2021-04-19T17:14:52.575" v="1088" actId="20577"/>
        <pc:sldMkLst>
          <pc:docMk/>
          <pc:sldMk cId="20180929" sldId="370"/>
        </pc:sldMkLst>
        <pc:spChg chg="mod">
          <ac:chgData name="Cavalcanti, Dave" userId="9ea5236a-efed-4310-84d3-1764e087ca35" providerId="ADAL" clId="{708A5A2C-AFB6-4FB3-96E8-E77BACB23BF7}" dt="2021-04-19T17:14:52.575" v="1088" actId="20577"/>
          <ac:spMkLst>
            <pc:docMk/>
            <pc:sldMk cId="20180929" sldId="370"/>
            <ac:spMk id="3" creationId="{1FE34875-30A0-4733-8E4D-B8588664EC74}"/>
          </ac:spMkLst>
        </pc:spChg>
      </pc:sldChg>
      <pc:sldChg chg="addSp delSp modSp mod">
        <pc:chgData name="Cavalcanti, Dave" userId="9ea5236a-efed-4310-84d3-1764e087ca35" providerId="ADAL" clId="{708A5A2C-AFB6-4FB3-96E8-E77BACB23BF7}" dt="2021-04-08T19:03:19.258" v="1029" actId="20577"/>
        <pc:sldMkLst>
          <pc:docMk/>
          <pc:sldMk cId="310832397" sldId="371"/>
        </pc:sldMkLst>
        <pc:spChg chg="add mod">
          <ac:chgData name="Cavalcanti, Dave" userId="9ea5236a-efed-4310-84d3-1764e087ca35" providerId="ADAL" clId="{708A5A2C-AFB6-4FB3-96E8-E77BACB23BF7}" dt="2021-04-08T19:02:42.665" v="1005" actId="1076"/>
          <ac:spMkLst>
            <pc:docMk/>
            <pc:sldMk cId="310832397" sldId="371"/>
            <ac:spMk id="3" creationId="{A12775E0-F5B6-4764-B73B-934077FC9BA2}"/>
          </ac:spMkLst>
        </pc:spChg>
        <pc:spChg chg="del">
          <ac:chgData name="Cavalcanti, Dave" userId="9ea5236a-efed-4310-84d3-1764e087ca35" providerId="ADAL" clId="{708A5A2C-AFB6-4FB3-96E8-E77BACB23BF7}" dt="2021-04-08T18:58:49.563" v="954" actId="478"/>
          <ac:spMkLst>
            <pc:docMk/>
            <pc:sldMk cId="310832397" sldId="371"/>
            <ac:spMk id="7" creationId="{3207A750-8386-4D96-8E93-5826AFC0CC17}"/>
          </ac:spMkLst>
        </pc:spChg>
        <pc:spChg chg="del">
          <ac:chgData name="Cavalcanti, Dave" userId="9ea5236a-efed-4310-84d3-1764e087ca35" providerId="ADAL" clId="{708A5A2C-AFB6-4FB3-96E8-E77BACB23BF7}" dt="2021-04-08T18:58:49.563" v="954" actId="478"/>
          <ac:spMkLst>
            <pc:docMk/>
            <pc:sldMk cId="310832397" sldId="371"/>
            <ac:spMk id="8" creationId="{3AD41F36-80E9-4216-9462-FC686F1F87AE}"/>
          </ac:spMkLst>
        </pc:spChg>
        <pc:spChg chg="del">
          <ac:chgData name="Cavalcanti, Dave" userId="9ea5236a-efed-4310-84d3-1764e087ca35" providerId="ADAL" clId="{708A5A2C-AFB6-4FB3-96E8-E77BACB23BF7}" dt="2021-04-08T18:58:49.563" v="954" actId="478"/>
          <ac:spMkLst>
            <pc:docMk/>
            <pc:sldMk cId="310832397" sldId="371"/>
            <ac:spMk id="9" creationId="{3EACE917-EFFE-4BD4-9544-B04CE4E3F739}"/>
          </ac:spMkLst>
        </pc:spChg>
        <pc:spChg chg="del">
          <ac:chgData name="Cavalcanti, Dave" userId="9ea5236a-efed-4310-84d3-1764e087ca35" providerId="ADAL" clId="{708A5A2C-AFB6-4FB3-96E8-E77BACB23BF7}" dt="2021-04-08T18:58:49.563" v="954" actId="478"/>
          <ac:spMkLst>
            <pc:docMk/>
            <pc:sldMk cId="310832397" sldId="371"/>
            <ac:spMk id="10" creationId="{0D931F29-2FDC-4806-A36D-8D433C860EE4}"/>
          </ac:spMkLst>
        </pc:spChg>
        <pc:spChg chg="del">
          <ac:chgData name="Cavalcanti, Dave" userId="9ea5236a-efed-4310-84d3-1764e087ca35" providerId="ADAL" clId="{708A5A2C-AFB6-4FB3-96E8-E77BACB23BF7}" dt="2021-04-08T18:58:49.563" v="954" actId="478"/>
          <ac:spMkLst>
            <pc:docMk/>
            <pc:sldMk cId="310832397" sldId="371"/>
            <ac:spMk id="21" creationId="{C8D53C5F-12BB-4EC0-80BF-8750ECFD8615}"/>
          </ac:spMkLst>
        </pc:spChg>
        <pc:spChg chg="mod">
          <ac:chgData name="Cavalcanti, Dave" userId="9ea5236a-efed-4310-84d3-1764e087ca35" providerId="ADAL" clId="{708A5A2C-AFB6-4FB3-96E8-E77BACB23BF7}" dt="2021-04-08T19:03:19.258" v="1029" actId="20577"/>
          <ac:spMkLst>
            <pc:docMk/>
            <pc:sldMk cId="310832397" sldId="371"/>
            <ac:spMk id="27" creationId="{4A966425-60E6-42E3-9EED-D04D3D12A18B}"/>
          </ac:spMkLst>
        </pc:spChg>
        <pc:spChg chg="del">
          <ac:chgData name="Cavalcanti, Dave" userId="9ea5236a-efed-4310-84d3-1764e087ca35" providerId="ADAL" clId="{708A5A2C-AFB6-4FB3-96E8-E77BACB23BF7}" dt="2021-04-08T18:59:25.597" v="965" actId="478"/>
          <ac:spMkLst>
            <pc:docMk/>
            <pc:sldMk cId="310832397" sldId="371"/>
            <ac:spMk id="30" creationId="{C3E538E1-4B24-4B9B-BEA6-E52CB72A1125}"/>
          </ac:spMkLst>
        </pc:spChg>
        <pc:spChg chg="mod">
          <ac:chgData name="Cavalcanti, Dave" userId="9ea5236a-efed-4310-84d3-1764e087ca35" providerId="ADAL" clId="{708A5A2C-AFB6-4FB3-96E8-E77BACB23BF7}" dt="2021-04-08T18:59:17.340" v="964" actId="20577"/>
          <ac:spMkLst>
            <pc:docMk/>
            <pc:sldMk cId="310832397" sldId="371"/>
            <ac:spMk id="31" creationId="{FB5CD40C-FC7E-4756-B301-74798D6201C8}"/>
          </ac:spMkLst>
        </pc:spChg>
        <pc:spChg chg="add mod">
          <ac:chgData name="Cavalcanti, Dave" userId="9ea5236a-efed-4310-84d3-1764e087ca35" providerId="ADAL" clId="{708A5A2C-AFB6-4FB3-96E8-E77BACB23BF7}" dt="2021-04-08T19:02:52.754" v="1016" actId="14100"/>
          <ac:spMkLst>
            <pc:docMk/>
            <pc:sldMk cId="310832397" sldId="371"/>
            <ac:spMk id="39" creationId="{A44CB8E3-675E-41AE-B0A4-B654D6D93796}"/>
          </ac:spMkLst>
        </pc:sp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11" creationId="{5000F429-A0F5-46C9-88D4-EA874E920015}"/>
          </ac:picMkLst>
        </pc:pic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12" creationId="{2AF6C845-9839-4205-BB8C-401E1810C23D}"/>
          </ac:picMkLst>
        </pc:pic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13" creationId="{57375C2E-67B0-4E7B-A4DD-225C0DE3BEDA}"/>
          </ac:picMkLst>
        </pc:pic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17" creationId="{932A303C-8047-408D-BC2F-9AA43DFCD4D5}"/>
          </ac:picMkLst>
        </pc:pic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18" creationId="{DEF999EA-C5B7-4B59-BC3B-BC94A05AD047}"/>
          </ac:picMkLst>
        </pc:pic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19" creationId="{9956BF6E-D6F6-44A6-9F5D-B89A3FF36303}"/>
          </ac:picMkLst>
        </pc:pic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20" creationId="{B502FDEB-2E7C-486F-8C91-51A2CA7F6D7A}"/>
          </ac:picMkLst>
        </pc:pic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22" creationId="{709499CC-5E27-4F71-A33B-72B48EA65D9D}"/>
          </ac:picMkLst>
        </pc:pic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23" creationId="{1D1FDA2D-DF1D-4A26-8C0E-3DBE399B33AD}"/>
          </ac:picMkLst>
        </pc:pic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24" creationId="{8C1B6231-9D26-49B8-B2D4-0D9FBB4A08C6}"/>
          </ac:picMkLst>
        </pc:pic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25" creationId="{0F100537-3DA1-4083-95DB-4580C1721CD2}"/>
          </ac:picMkLst>
        </pc:picChg>
        <pc:picChg chg="del">
          <ac:chgData name="Cavalcanti, Dave" userId="9ea5236a-efed-4310-84d3-1764e087ca35" providerId="ADAL" clId="{708A5A2C-AFB6-4FB3-96E8-E77BACB23BF7}" dt="2021-04-08T18:58:49.563" v="954" actId="478"/>
          <ac:picMkLst>
            <pc:docMk/>
            <pc:sldMk cId="310832397" sldId="371"/>
            <ac:picMk id="26" creationId="{64EDC3BB-8156-4DFD-805B-613BB662A56E}"/>
          </ac:picMkLst>
        </pc:picChg>
        <pc:picChg chg="del">
          <ac:chgData name="Cavalcanti, Dave" userId="9ea5236a-efed-4310-84d3-1764e087ca35" providerId="ADAL" clId="{708A5A2C-AFB6-4FB3-96E8-E77BACB23BF7}" dt="2021-04-08T18:58:56.881" v="955" actId="478"/>
          <ac:picMkLst>
            <pc:docMk/>
            <pc:sldMk cId="310832397" sldId="371"/>
            <ac:picMk id="29" creationId="{5CC6795B-2027-423F-B20B-5A2F5C2B58EC}"/>
          </ac:picMkLst>
        </pc:picChg>
        <pc:picChg chg="add del mod">
          <ac:chgData name="Cavalcanti, Dave" userId="9ea5236a-efed-4310-84d3-1764e087ca35" providerId="ADAL" clId="{708A5A2C-AFB6-4FB3-96E8-E77BACB23BF7}" dt="2021-04-08T19:00:10.994" v="969" actId="478"/>
          <ac:picMkLst>
            <pc:docMk/>
            <pc:sldMk cId="310832397" sldId="371"/>
            <ac:picMk id="32" creationId="{1754EE70-BF38-47FF-B745-39868EA94826}"/>
          </ac:picMkLst>
        </pc:picChg>
        <pc:picChg chg="add del mod">
          <ac:chgData name="Cavalcanti, Dave" userId="9ea5236a-efed-4310-84d3-1764e087ca35" providerId="ADAL" clId="{708A5A2C-AFB6-4FB3-96E8-E77BACB23BF7}" dt="2021-04-08T19:00:10.994" v="969" actId="478"/>
          <ac:picMkLst>
            <pc:docMk/>
            <pc:sldMk cId="310832397" sldId="371"/>
            <ac:picMk id="33" creationId="{AF84869E-8730-4D0A-8DA7-8263B94138FC}"/>
          </ac:picMkLst>
        </pc:picChg>
        <pc:picChg chg="add del mod">
          <ac:chgData name="Cavalcanti, Dave" userId="9ea5236a-efed-4310-84d3-1764e087ca35" providerId="ADAL" clId="{708A5A2C-AFB6-4FB3-96E8-E77BACB23BF7}" dt="2021-04-08T19:00:10.994" v="969" actId="478"/>
          <ac:picMkLst>
            <pc:docMk/>
            <pc:sldMk cId="310832397" sldId="371"/>
            <ac:picMk id="34" creationId="{6354514E-6A70-4072-BCAA-82DE82D4CCA3}"/>
          </ac:picMkLst>
        </pc:picChg>
        <pc:picChg chg="add del mod">
          <ac:chgData name="Cavalcanti, Dave" userId="9ea5236a-efed-4310-84d3-1764e087ca35" providerId="ADAL" clId="{708A5A2C-AFB6-4FB3-96E8-E77BACB23BF7}" dt="2021-04-08T19:00:10.994" v="969" actId="478"/>
          <ac:picMkLst>
            <pc:docMk/>
            <pc:sldMk cId="310832397" sldId="371"/>
            <ac:picMk id="35" creationId="{D900BF29-3995-453F-AA1F-D5AADE7F6873}"/>
          </ac:picMkLst>
        </pc:picChg>
        <pc:picChg chg="add del mod">
          <ac:chgData name="Cavalcanti, Dave" userId="9ea5236a-efed-4310-84d3-1764e087ca35" providerId="ADAL" clId="{708A5A2C-AFB6-4FB3-96E8-E77BACB23BF7}" dt="2021-04-08T19:00:10.994" v="969" actId="478"/>
          <ac:picMkLst>
            <pc:docMk/>
            <pc:sldMk cId="310832397" sldId="371"/>
            <ac:picMk id="36" creationId="{4BE8AF30-2514-4288-96C5-40448B486674}"/>
          </ac:picMkLst>
        </pc:picChg>
        <pc:picChg chg="add del mod">
          <ac:chgData name="Cavalcanti, Dave" userId="9ea5236a-efed-4310-84d3-1764e087ca35" providerId="ADAL" clId="{708A5A2C-AFB6-4FB3-96E8-E77BACB23BF7}" dt="2021-04-08T19:00:10.994" v="969" actId="478"/>
          <ac:picMkLst>
            <pc:docMk/>
            <pc:sldMk cId="310832397" sldId="371"/>
            <ac:picMk id="37" creationId="{38678D2A-21A2-4E90-AABE-6E0620F04F70}"/>
          </ac:picMkLst>
        </pc:picChg>
        <pc:picChg chg="add mod">
          <ac:chgData name="Cavalcanti, Dave" userId="9ea5236a-efed-4310-84d3-1764e087ca35" providerId="ADAL" clId="{708A5A2C-AFB6-4FB3-96E8-E77BACB23BF7}" dt="2021-04-08T19:00:38.636" v="970"/>
          <ac:picMkLst>
            <pc:docMk/>
            <pc:sldMk cId="310832397" sldId="371"/>
            <ac:picMk id="38" creationId="{EC8A357F-2234-49AA-B533-CA905F1B9D51}"/>
          </ac:picMkLst>
        </pc:picChg>
        <pc:cxnChg chg="del">
          <ac:chgData name="Cavalcanti, Dave" userId="9ea5236a-efed-4310-84d3-1764e087ca35" providerId="ADAL" clId="{708A5A2C-AFB6-4FB3-96E8-E77BACB23BF7}" dt="2021-04-08T18:58:49.563" v="954" actId="478"/>
          <ac:cxnSpMkLst>
            <pc:docMk/>
            <pc:sldMk cId="310832397" sldId="371"/>
            <ac:cxnSpMk id="14" creationId="{3E7CDAF2-FE79-418C-B90E-123E63A70124}"/>
          </ac:cxnSpMkLst>
        </pc:cxnChg>
        <pc:cxnChg chg="del">
          <ac:chgData name="Cavalcanti, Dave" userId="9ea5236a-efed-4310-84d3-1764e087ca35" providerId="ADAL" clId="{708A5A2C-AFB6-4FB3-96E8-E77BACB23BF7}" dt="2021-04-08T18:58:49.563" v="954" actId="478"/>
          <ac:cxnSpMkLst>
            <pc:docMk/>
            <pc:sldMk cId="310832397" sldId="371"/>
            <ac:cxnSpMk id="15" creationId="{0C2D7598-53BA-4D5C-86B9-6F92A02B4642}"/>
          </ac:cxnSpMkLst>
        </pc:cxnChg>
        <pc:cxnChg chg="del">
          <ac:chgData name="Cavalcanti, Dave" userId="9ea5236a-efed-4310-84d3-1764e087ca35" providerId="ADAL" clId="{708A5A2C-AFB6-4FB3-96E8-E77BACB23BF7}" dt="2021-04-08T18:58:49.563" v="954" actId="478"/>
          <ac:cxnSpMkLst>
            <pc:docMk/>
            <pc:sldMk cId="310832397" sldId="371"/>
            <ac:cxnSpMk id="16" creationId="{C7315F18-A4FF-4D64-91BC-9D8CAF1667BC}"/>
          </ac:cxnSpMkLst>
        </pc:cxnChg>
      </pc:sldChg>
      <pc:sldChg chg="modSp mod">
        <pc:chgData name="Cavalcanti, Dave" userId="9ea5236a-efed-4310-84d3-1764e087ca35" providerId="ADAL" clId="{708A5A2C-AFB6-4FB3-96E8-E77BACB23BF7}" dt="2021-04-08T18:44:39.014" v="900" actId="20577"/>
        <pc:sldMkLst>
          <pc:docMk/>
          <pc:sldMk cId="2873215995" sldId="374"/>
        </pc:sldMkLst>
        <pc:spChg chg="mod">
          <ac:chgData name="Cavalcanti, Dave" userId="9ea5236a-efed-4310-84d3-1764e087ca35" providerId="ADAL" clId="{708A5A2C-AFB6-4FB3-96E8-E77BACB23BF7}" dt="2021-04-08T18:44:39.014" v="900" actId="20577"/>
          <ac:spMkLst>
            <pc:docMk/>
            <pc:sldMk cId="2873215995" sldId="374"/>
            <ac:spMk id="3" creationId="{E883171B-7BE1-4202-8A6D-DAF7443CC70A}"/>
          </ac:spMkLst>
        </pc:spChg>
      </pc:sldChg>
      <pc:sldChg chg="del">
        <pc:chgData name="Cavalcanti, Dave" userId="9ea5236a-efed-4310-84d3-1764e087ca35" providerId="ADAL" clId="{708A5A2C-AFB6-4FB3-96E8-E77BACB23BF7}" dt="2021-04-05T18:49:47.077" v="75" actId="47"/>
        <pc:sldMkLst>
          <pc:docMk/>
          <pc:sldMk cId="1986462623" sldId="377"/>
        </pc:sldMkLst>
      </pc:sldChg>
      <pc:sldMasterChg chg="modSp mod">
        <pc:chgData name="Cavalcanti, Dave" userId="9ea5236a-efed-4310-84d3-1764e087ca35" providerId="ADAL" clId="{708A5A2C-AFB6-4FB3-96E8-E77BACB23BF7}" dt="2021-04-08T18:47:35.873" v="903" actId="20577"/>
        <pc:sldMasterMkLst>
          <pc:docMk/>
          <pc:sldMasterMk cId="0" sldId="2147483648"/>
        </pc:sldMasterMkLst>
        <pc:spChg chg="mod">
          <ac:chgData name="Cavalcanti, Dave" userId="9ea5236a-efed-4310-84d3-1764e087ca35" providerId="ADAL" clId="{708A5A2C-AFB6-4FB3-96E8-E77BACB23BF7}" dt="2021-04-08T18:47:35.873" v="90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802.11-21/628r0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2"/>
                </a:solidFill>
              </a:rPr>
              <a:t>Wireless TSN in 802.11 and New Requirements for 802.11be and 802.1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18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2021-04-08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452840"/>
              </p:ext>
            </p:extLst>
          </p:nvPr>
        </p:nvGraphicFramePr>
        <p:xfrm>
          <a:off x="995363" y="2441575"/>
          <a:ext cx="9575800" cy="351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2994" imgH="3842090" progId="Word.Document.8">
                  <p:embed/>
                </p:oleObj>
              </mc:Choice>
              <mc:Fallback>
                <p:oleObj name="Document" r:id="rId4" imgW="10442994" imgH="384209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41575"/>
                        <a:ext cx="9575800" cy="3516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1E2EE-B4AC-48A6-A63E-8B921E098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Reliability (802.1CB and 802.11be MLD)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BD7C93-22A9-4920-8AAC-5710D2412F3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CE4A4-7AC7-43F1-ACF9-E6BE6AD27C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E6A73-5221-46EB-BFDC-2E59A3420F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2CD0B50F-1861-444A-89CF-E390EE710760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64350D7C-E2A1-40A8-916B-6C98D200BD68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3078873" y="4237340"/>
            <a:ext cx="474935" cy="3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8A652E2-B5FB-401C-8EAC-45100A829582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1986215" y="4268192"/>
            <a:ext cx="474935" cy="3"/>
          </a:xfrm>
          <a:prstGeom prst="bentConnector3">
            <a:avLst>
              <a:gd name="adj1" fmla="val 50001"/>
            </a:avLst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7F478AB3-E6B1-49BE-B073-1D5B88DDCA9E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7336299" y="4264990"/>
            <a:ext cx="474935" cy="3"/>
          </a:xfrm>
          <a:prstGeom prst="bentConnector3">
            <a:avLst>
              <a:gd name="adj1" fmla="val 50001"/>
            </a:avLst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3664B25A-AE76-4A1E-9F5F-CA742D3E1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262" y="3038846"/>
            <a:ext cx="8565622" cy="125745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F80DABA-8AE3-4FF3-A89B-36CC7A460F90}"/>
              </a:ext>
            </a:extLst>
          </p:cNvPr>
          <p:cNvSpPr/>
          <p:nvPr/>
        </p:nvSpPr>
        <p:spPr>
          <a:xfrm>
            <a:off x="6891302" y="3396361"/>
            <a:ext cx="2747663" cy="9815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A7DB576-5E3E-4D15-9909-6611F9AA3D84}"/>
              </a:ext>
            </a:extLst>
          </p:cNvPr>
          <p:cNvSpPr/>
          <p:nvPr/>
        </p:nvSpPr>
        <p:spPr>
          <a:xfrm>
            <a:off x="6967166" y="3396360"/>
            <a:ext cx="2609093" cy="344540"/>
          </a:xfrm>
          <a:prstGeom prst="rect">
            <a:avLst/>
          </a:prstGeom>
          <a:solidFill>
            <a:srgbClr val="FF99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Upper MLD MAC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A49116A-A590-4A3D-B2F9-319E14191E92}"/>
              </a:ext>
            </a:extLst>
          </p:cNvPr>
          <p:cNvSpPr/>
          <p:nvPr/>
        </p:nvSpPr>
        <p:spPr>
          <a:xfrm>
            <a:off x="478158" y="2164650"/>
            <a:ext cx="48028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802.1CB over two 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MAC/PHY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interfaces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(multiple transmissions and duplicate elimination)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47012C7-B982-4AAE-ACA3-6B259D52CD59}"/>
              </a:ext>
            </a:extLst>
          </p:cNvPr>
          <p:cNvSpPr txBox="1"/>
          <p:nvPr/>
        </p:nvSpPr>
        <p:spPr>
          <a:xfrm>
            <a:off x="555244" y="4803827"/>
            <a:ext cx="454947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Two ports are shown as two interfaces to 802.1CB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802.1CB introduces Redundancy-Tag and handles frame duplication and elimination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16CC3B-452F-4104-AA0B-ACE188C943E4}"/>
              </a:ext>
            </a:extLst>
          </p:cNvPr>
          <p:cNvSpPr/>
          <p:nvPr/>
        </p:nvSpPr>
        <p:spPr>
          <a:xfrm>
            <a:off x="5499536" y="2196715"/>
            <a:ext cx="6066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Integration of 802.11be MLD with 802.1CB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(multi-link transmissions and duplicate elimination)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8F44C6C-9D92-4D31-8BAA-E90CC2623457}"/>
              </a:ext>
            </a:extLst>
          </p:cNvPr>
          <p:cNvSpPr/>
          <p:nvPr/>
        </p:nvSpPr>
        <p:spPr bwMode="auto">
          <a:xfrm>
            <a:off x="6852500" y="2773357"/>
            <a:ext cx="2786465" cy="158547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F9998B-63B0-41C2-A66D-F32E24F0F5F2}"/>
              </a:ext>
            </a:extLst>
          </p:cNvPr>
          <p:cNvSpPr txBox="1"/>
          <p:nvPr/>
        </p:nvSpPr>
        <p:spPr>
          <a:xfrm>
            <a:off x="7637785" y="2776163"/>
            <a:ext cx="121589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Upper layer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B3AF6FC-0461-4CB3-A8D6-09FA86A7CC8F}"/>
              </a:ext>
            </a:extLst>
          </p:cNvPr>
          <p:cNvSpPr/>
          <p:nvPr/>
        </p:nvSpPr>
        <p:spPr bwMode="auto">
          <a:xfrm>
            <a:off x="6967166" y="3763081"/>
            <a:ext cx="1291104" cy="240633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.11be Lower MAC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7C6A10A-8088-4D78-BB27-07B0E3189B44}"/>
              </a:ext>
            </a:extLst>
          </p:cNvPr>
          <p:cNvSpPr/>
          <p:nvPr/>
        </p:nvSpPr>
        <p:spPr bwMode="auto">
          <a:xfrm>
            <a:off x="6967166" y="4042333"/>
            <a:ext cx="1291096" cy="240633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.11be PHY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E8C8D7EF-6D2A-40ED-A01C-7C5E5BB16C09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8689563" y="4231541"/>
            <a:ext cx="474935" cy="3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24F02A7-1F2E-4E56-8B13-AFA5F1B5644B}"/>
              </a:ext>
            </a:extLst>
          </p:cNvPr>
          <p:cNvSpPr txBox="1"/>
          <p:nvPr/>
        </p:nvSpPr>
        <p:spPr>
          <a:xfrm>
            <a:off x="7110981" y="4468408"/>
            <a:ext cx="1021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Link 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A8B574E-4ABE-4792-B5EB-EC9A24AF1B4D}"/>
              </a:ext>
            </a:extLst>
          </p:cNvPr>
          <p:cNvSpPr txBox="1"/>
          <p:nvPr/>
        </p:nvSpPr>
        <p:spPr>
          <a:xfrm>
            <a:off x="8532597" y="4442448"/>
            <a:ext cx="10631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Link 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293C104-F9D1-444F-AEEB-3BB1CA0DB0CE}"/>
              </a:ext>
            </a:extLst>
          </p:cNvPr>
          <p:cNvSpPr/>
          <p:nvPr/>
        </p:nvSpPr>
        <p:spPr bwMode="auto">
          <a:xfrm>
            <a:off x="8293888" y="4042333"/>
            <a:ext cx="1283440" cy="240633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.11be PHY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E64E045-80C4-4B3C-93A3-2FCD4E0E6E98}"/>
              </a:ext>
            </a:extLst>
          </p:cNvPr>
          <p:cNvSpPr txBox="1"/>
          <p:nvPr/>
        </p:nvSpPr>
        <p:spPr>
          <a:xfrm>
            <a:off x="7637785" y="3080619"/>
            <a:ext cx="1215893" cy="276999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802.1CB FRER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F95A8820-5FB5-4E3F-A58E-98121A856D9A}"/>
              </a:ext>
            </a:extLst>
          </p:cNvPr>
          <p:cNvSpPr/>
          <p:nvPr/>
        </p:nvSpPr>
        <p:spPr>
          <a:xfrm>
            <a:off x="5104719" y="3273863"/>
            <a:ext cx="935383" cy="679985"/>
          </a:xfrm>
          <a:prstGeom prst="rightArrow">
            <a:avLst/>
          </a:prstGeom>
          <a:solidFill>
            <a:srgbClr val="00B05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CFEB33C-9AE5-4DB7-BF13-A4B1250C80E8}"/>
              </a:ext>
            </a:extLst>
          </p:cNvPr>
          <p:cNvSpPr txBox="1"/>
          <p:nvPr/>
        </p:nvSpPr>
        <p:spPr>
          <a:xfrm>
            <a:off x="5524906" y="4805584"/>
            <a:ext cx="582072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802.11be MLD 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  <a:ea typeface="+mn-ea"/>
              </a:rPr>
              <a:t>supports transmissions over multiple links and handles duplicate elimination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lvl="0" indent="-342900" defTabSz="914400" eaLnBrk="1" fontAlgn="auto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802.1CB 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  <a:ea typeface="+mn-ea"/>
              </a:rPr>
              <a:t>can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generate a stream with redundancy-tag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Tx MLD trigger multi-link transmissions based on the redundancy tag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Rx MLD eliminates duplicates based on per MLD BA agreement 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7A271DD-541D-4E88-B3E5-830E83C9FD5C}"/>
              </a:ext>
            </a:extLst>
          </p:cNvPr>
          <p:cNvCxnSpPr>
            <a:cxnSpLocks/>
          </p:cNvCxnSpPr>
          <p:nvPr/>
        </p:nvCxnSpPr>
        <p:spPr>
          <a:xfrm>
            <a:off x="8289947" y="3166499"/>
            <a:ext cx="0" cy="327396"/>
          </a:xfrm>
          <a:prstGeom prst="straightConnector1">
            <a:avLst/>
          </a:prstGeom>
          <a:ln w="57150">
            <a:solidFill>
              <a:srgbClr val="0070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2C81D238-F37D-4359-8FB2-FF628BA27C06}"/>
              </a:ext>
            </a:extLst>
          </p:cNvPr>
          <p:cNvSpPr/>
          <p:nvPr/>
        </p:nvSpPr>
        <p:spPr bwMode="auto">
          <a:xfrm>
            <a:off x="1706359" y="2839580"/>
            <a:ext cx="2176157" cy="149183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27F3365-4715-4337-A4CF-6B811A4F1E9A}"/>
              </a:ext>
            </a:extLst>
          </p:cNvPr>
          <p:cNvSpPr txBox="1"/>
          <p:nvPr/>
        </p:nvSpPr>
        <p:spPr>
          <a:xfrm>
            <a:off x="2195268" y="2761847"/>
            <a:ext cx="121589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Upper layer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F84B2AB-8654-4494-A5DE-EEB985326302}"/>
              </a:ext>
            </a:extLst>
          </p:cNvPr>
          <p:cNvSpPr txBox="1"/>
          <p:nvPr/>
        </p:nvSpPr>
        <p:spPr>
          <a:xfrm>
            <a:off x="2195268" y="3071726"/>
            <a:ext cx="1215893" cy="27699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802.1CB FRFE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B7A332A-B8EA-4617-B933-7815262ADD65}"/>
              </a:ext>
            </a:extLst>
          </p:cNvPr>
          <p:cNvSpPr/>
          <p:nvPr/>
        </p:nvSpPr>
        <p:spPr bwMode="auto">
          <a:xfrm>
            <a:off x="1763049" y="3744695"/>
            <a:ext cx="930795" cy="24063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MAC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3418A31-F238-43D4-BBAD-ACCB764A73C2}"/>
              </a:ext>
            </a:extLst>
          </p:cNvPr>
          <p:cNvSpPr/>
          <p:nvPr/>
        </p:nvSpPr>
        <p:spPr bwMode="auto">
          <a:xfrm>
            <a:off x="2819330" y="3748663"/>
            <a:ext cx="988511" cy="24063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MAC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EF5218C-42A2-4937-9640-A74DC5132EA5}"/>
              </a:ext>
            </a:extLst>
          </p:cNvPr>
          <p:cNvSpPr/>
          <p:nvPr/>
        </p:nvSpPr>
        <p:spPr bwMode="auto">
          <a:xfrm>
            <a:off x="1763050" y="4025107"/>
            <a:ext cx="930795" cy="24063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06DF4D-BAEB-416C-83FB-AA685884BF57}"/>
              </a:ext>
            </a:extLst>
          </p:cNvPr>
          <p:cNvSpPr/>
          <p:nvPr/>
        </p:nvSpPr>
        <p:spPr bwMode="auto">
          <a:xfrm>
            <a:off x="2814345" y="4025107"/>
            <a:ext cx="994068" cy="24063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6CBBEED-C78D-4BAC-92EE-1E30B33961EA}"/>
              </a:ext>
            </a:extLst>
          </p:cNvPr>
          <p:cNvSpPr txBox="1"/>
          <p:nvPr/>
        </p:nvSpPr>
        <p:spPr>
          <a:xfrm>
            <a:off x="1802536" y="4422933"/>
            <a:ext cx="10217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Link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3A9002F-F265-4791-88AA-AD967F4AA29F}"/>
              </a:ext>
            </a:extLst>
          </p:cNvPr>
          <p:cNvSpPr txBox="1"/>
          <p:nvPr/>
        </p:nvSpPr>
        <p:spPr>
          <a:xfrm>
            <a:off x="2879568" y="4411404"/>
            <a:ext cx="10631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Link 2</a:t>
            </a:r>
          </a:p>
        </p:txBody>
      </p:sp>
      <p:cxnSp>
        <p:nvCxnSpPr>
          <p:cNvPr id="44" name="Connector: Curved 43">
            <a:extLst>
              <a:ext uri="{FF2B5EF4-FFF2-40B4-BE49-F238E27FC236}">
                <a16:creationId xmlns:a16="http://schemas.microsoft.com/office/drawing/2014/main" id="{70604149-1F3D-4E66-9C3D-933CE9A2220D}"/>
              </a:ext>
            </a:extLst>
          </p:cNvPr>
          <p:cNvCxnSpPr>
            <a:cxnSpLocks/>
          </p:cNvCxnSpPr>
          <p:nvPr/>
        </p:nvCxnSpPr>
        <p:spPr>
          <a:xfrm rot="5400000">
            <a:off x="1973637" y="3418229"/>
            <a:ext cx="1115083" cy="611625"/>
          </a:xfrm>
          <a:prstGeom prst="curvedConnector3">
            <a:avLst>
              <a:gd name="adj1" fmla="val 17494"/>
            </a:avLst>
          </a:prstGeom>
          <a:ln w="57150">
            <a:solidFill>
              <a:srgbClr val="00B05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Curved 44">
            <a:extLst>
              <a:ext uri="{FF2B5EF4-FFF2-40B4-BE49-F238E27FC236}">
                <a16:creationId xmlns:a16="http://schemas.microsoft.com/office/drawing/2014/main" id="{47AD1975-7E14-4C74-8D42-DF1BABE5D873}"/>
              </a:ext>
            </a:extLst>
          </p:cNvPr>
          <p:cNvCxnSpPr>
            <a:cxnSpLocks/>
            <a:endCxn id="41" idx="2"/>
          </p:cNvCxnSpPr>
          <p:nvPr/>
        </p:nvCxnSpPr>
        <p:spPr>
          <a:xfrm rot="16200000" flipH="1">
            <a:off x="2537226" y="3491587"/>
            <a:ext cx="1099240" cy="449065"/>
          </a:xfrm>
          <a:prstGeom prst="curvedConnector5">
            <a:avLst>
              <a:gd name="adj1" fmla="val 17322"/>
              <a:gd name="adj2" fmla="val 74474"/>
              <a:gd name="adj3" fmla="val 39110"/>
            </a:avLst>
          </a:prstGeom>
          <a:ln w="57150">
            <a:solidFill>
              <a:srgbClr val="0070C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633869A2-97B0-43E3-A4C4-41DBFF5DD4B7}"/>
              </a:ext>
            </a:extLst>
          </p:cNvPr>
          <p:cNvSpPr/>
          <p:nvPr/>
        </p:nvSpPr>
        <p:spPr>
          <a:xfrm>
            <a:off x="7519697" y="3581259"/>
            <a:ext cx="1564018" cy="14214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Multi-link transmissions</a:t>
            </a:r>
          </a:p>
        </p:txBody>
      </p:sp>
      <p:cxnSp>
        <p:nvCxnSpPr>
          <p:cNvPr id="47" name="Connector: Curved 46">
            <a:extLst>
              <a:ext uri="{FF2B5EF4-FFF2-40B4-BE49-F238E27FC236}">
                <a16:creationId xmlns:a16="http://schemas.microsoft.com/office/drawing/2014/main" id="{2EA9AFA8-1BDE-4471-93C2-5716E5801CC1}"/>
              </a:ext>
            </a:extLst>
          </p:cNvPr>
          <p:cNvCxnSpPr>
            <a:cxnSpLocks/>
          </p:cNvCxnSpPr>
          <p:nvPr/>
        </p:nvCxnSpPr>
        <p:spPr>
          <a:xfrm rot="5400000">
            <a:off x="7508366" y="3602481"/>
            <a:ext cx="782325" cy="759663"/>
          </a:xfrm>
          <a:prstGeom prst="curvedConnector3">
            <a:avLst>
              <a:gd name="adj1" fmla="val 18410"/>
            </a:avLst>
          </a:prstGeom>
          <a:ln w="57150">
            <a:solidFill>
              <a:srgbClr val="00B05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9C75B572-8F22-46E1-956D-F8D664279389}"/>
              </a:ext>
            </a:extLst>
          </p:cNvPr>
          <p:cNvSpPr/>
          <p:nvPr/>
        </p:nvSpPr>
        <p:spPr bwMode="auto">
          <a:xfrm>
            <a:off x="8289947" y="3765589"/>
            <a:ext cx="1291104" cy="240633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.11be Lower MAC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cxnSp>
        <p:nvCxnSpPr>
          <p:cNvPr id="49" name="Connector: Curved 48">
            <a:extLst>
              <a:ext uri="{FF2B5EF4-FFF2-40B4-BE49-F238E27FC236}">
                <a16:creationId xmlns:a16="http://schemas.microsoft.com/office/drawing/2014/main" id="{ED9FE8ED-8DF5-4ECA-B84D-8FC003A60E77}"/>
              </a:ext>
            </a:extLst>
          </p:cNvPr>
          <p:cNvCxnSpPr>
            <a:cxnSpLocks/>
          </p:cNvCxnSpPr>
          <p:nvPr/>
        </p:nvCxnSpPr>
        <p:spPr>
          <a:xfrm rot="16200000" flipH="1">
            <a:off x="8291093" y="3589673"/>
            <a:ext cx="791476" cy="785888"/>
          </a:xfrm>
          <a:prstGeom prst="curvedConnector3">
            <a:avLst>
              <a:gd name="adj1" fmla="val 20857"/>
            </a:avLst>
          </a:prstGeom>
          <a:ln w="57150">
            <a:solidFill>
              <a:srgbClr val="0070C0"/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41A4F6A-26F8-49C5-83B3-2431F9395BC2}"/>
              </a:ext>
            </a:extLst>
          </p:cNvPr>
          <p:cNvSpPr txBox="1"/>
          <p:nvPr/>
        </p:nvSpPr>
        <p:spPr>
          <a:xfrm>
            <a:off x="366558" y="3477184"/>
            <a:ext cx="14897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Media specific Dual MAC/PHY (802.3, 802.11)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70A47F-BAD3-4B71-918D-B2826C53DF93}"/>
              </a:ext>
            </a:extLst>
          </p:cNvPr>
          <p:cNvSpPr/>
          <p:nvPr/>
        </p:nvSpPr>
        <p:spPr>
          <a:xfrm>
            <a:off x="478158" y="1640325"/>
            <a:ext cx="6894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802.1CB Frame Replication and Elimination for Reliability (FRER)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8555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4EB2-ABFA-48B4-A4BA-ACF316717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and Resource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3171B-7BE1-4202-8A6D-DAF7443CC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5046"/>
            <a:ext cx="10361084" cy="4479368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time-aware schedule needs to take into account dynamic link states in 802.11 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Short term changes to the wireless link cannot be easily managed at the central TSN scheduler - CNC </a:t>
            </a:r>
          </a:p>
          <a:p>
            <a:pPr lvl="1">
              <a:buFont typeface="Arial" pitchFamily="16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802.1Qbv schedules cannot change fast enough</a:t>
            </a:r>
          </a:p>
          <a:p>
            <a:pPr lvl="1">
              <a:buFont typeface="Arial" pitchFamily="16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Short term changes in the wireless channel should be handled by the 802.11 MAC, using 802.11 tools (scheduling, MCS/RU allocations, MLO, </a:t>
            </a:r>
            <a:r>
              <a:rPr lang="en-US" dirty="0" err="1">
                <a:solidFill>
                  <a:schemeClr val="tx1"/>
                </a:solidFill>
                <a:cs typeface="Times New Roman"/>
              </a:rPr>
              <a:t>rTWT</a:t>
            </a:r>
            <a:r>
              <a:rPr lang="en-US" dirty="0">
                <a:solidFill>
                  <a:schemeClr val="tx1"/>
                </a:solidFill>
                <a:cs typeface="Times New Roman"/>
              </a:rPr>
              <a:t>, …)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More flexible configuration models</a:t>
            </a:r>
          </a:p>
          <a:p>
            <a:endParaRPr lang="en-US" dirty="0">
              <a:solidFill>
                <a:schemeClr val="tx1"/>
              </a:solidFill>
              <a:cs typeface="Times New Roman"/>
            </a:endParaRPr>
          </a:p>
          <a:p>
            <a:endParaRPr lang="en-US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E1999-BCBA-4D57-A747-3E217EAD66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F1371-D07F-4320-9DCF-3044E42482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5C7BCC-EBFD-42B0-BF61-AEAFA65DF2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215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1C156-19F7-49C0-BFFC-24445EF96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E759-7E47-417B-84C6-9DF91D296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is already part of the 802.1 TSN architecture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 and 802.11 have been collaborating for specifying support required in 802.11 for several TSN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802.11be is introducing new latency and reliability enhancements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Introducing more “wireless-awareness” in some of the 802.1 Standards can enable more efficient Wireless TSN operation, configuration and management, for instance: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802.1CB aware of 802.11be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802.1Q configuration aware of </a:t>
            </a:r>
            <a:r>
              <a:rPr lang="en-US"/>
              <a:t>wireless links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B472A-116A-447A-9EE7-D30DA67218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BF0FF-5546-41D2-AA15-FA1AD22F4C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2866B0-9F16-4DDF-AB0E-4CC2C19C3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1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increasing interest in extending TSN capabilities and standards from wired to wireless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Many time-sensitive applications can benefit from deterministic performance over Wi-Fi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for TSN enhancements and integration with Ethernet-based TSN is within the scope of the 802.11be project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reviews the TSN features supported by 802.11, discusses open challenges and topics for further collaboration between 802.11be and 802.1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752-6B64-4C87-B66B-4631BB4E2D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39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606DB-B9C9-43C1-81CC-D1AEA156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“toolbox” Overview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1643ED-AE10-4131-A51A-FD512B88A84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16412-4F02-4C98-8A3B-EB516D6CF0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0D356-28E4-42FD-8048-1E135F6969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DB195FE-5CFA-475B-90B9-E0C40C21ECA7}"/>
              </a:ext>
            </a:extLst>
          </p:cNvPr>
          <p:cNvSpPr/>
          <p:nvPr/>
        </p:nvSpPr>
        <p:spPr bwMode="auto">
          <a:xfrm>
            <a:off x="4772741" y="2590022"/>
            <a:ext cx="2464806" cy="1828155"/>
          </a:xfrm>
          <a:prstGeom prst="roundRect">
            <a:avLst>
              <a:gd name="adj" fmla="val 8704"/>
            </a:avLst>
          </a:prstGeom>
          <a:solidFill>
            <a:srgbClr val="EBF2D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0500" tIns="25718" rIns="40500" bIns="25718" numCol="1" rtlCol="0" anchor="t" anchorCtr="0" compatLnSpc="1">
            <a:prstTxWarp prst="textNoShape">
              <a:avLst/>
            </a:prstTxWarp>
          </a:bodyPr>
          <a:lstStyle/>
          <a:p>
            <a:pPr algn="ctr" defTabSz="514350" fontAlgn="base">
              <a:spcBef>
                <a:spcPct val="50000"/>
              </a:spcBef>
              <a:spcAft>
                <a:spcPct val="0"/>
              </a:spcAft>
            </a:pPr>
            <a:br>
              <a:rPr lang="en-US" sz="1575" b="1">
                <a:solidFill>
                  <a:srgbClr val="58585A">
                    <a:lumMod val="75000"/>
                  </a:srgbClr>
                </a:solidFill>
              </a:rPr>
            </a:br>
            <a:endParaRPr lang="en-US" sz="1575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E2054F7-09F6-4DC9-A93E-6E9487B00DEB}"/>
              </a:ext>
            </a:extLst>
          </p:cNvPr>
          <p:cNvSpPr/>
          <p:nvPr/>
        </p:nvSpPr>
        <p:spPr bwMode="auto">
          <a:xfrm>
            <a:off x="4863151" y="3629315"/>
            <a:ext cx="1236693" cy="371413"/>
          </a:xfrm>
          <a:prstGeom prst="ellipse">
            <a:avLst/>
          </a:prstGeom>
          <a:solidFill>
            <a:schemeClr val="tx2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0500" tIns="25718" rIns="40500" bIns="25718" numCol="1" rtlCol="0" anchor="ctr" anchorCtr="0" compatLnSpc="1">
            <a:prstTxWarp prst="textNoShape">
              <a:avLst/>
            </a:prstTxWarp>
          </a:bodyPr>
          <a:lstStyle/>
          <a:p>
            <a:pPr algn="ctr" defTabSz="514350" fontAlgn="base">
              <a:spcBef>
                <a:spcPct val="50000"/>
              </a:spcBef>
              <a:spcAft>
                <a:spcPct val="0"/>
              </a:spcAft>
            </a:pPr>
            <a:r>
              <a:rPr lang="en-US" sz="1050" b="1">
                <a:solidFill>
                  <a:schemeClr val="bg1"/>
                </a:solidFill>
              </a:rPr>
              <a:t>Bounded Latency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6DA2AED-DB35-4BE4-BD48-046C22C7DDA9}"/>
              </a:ext>
            </a:extLst>
          </p:cNvPr>
          <p:cNvSpPr/>
          <p:nvPr/>
        </p:nvSpPr>
        <p:spPr bwMode="auto">
          <a:xfrm>
            <a:off x="5798877" y="3336684"/>
            <a:ext cx="1254740" cy="371413"/>
          </a:xfrm>
          <a:prstGeom prst="ellipse">
            <a:avLst/>
          </a:prstGeom>
          <a:solidFill>
            <a:schemeClr val="tx2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0500" tIns="25718" rIns="40500" bIns="25718" numCol="1" rtlCol="0" anchor="ctr" anchorCtr="0" compatLnSpc="1">
            <a:prstTxWarp prst="textNoShape">
              <a:avLst/>
            </a:prstTxWarp>
          </a:bodyPr>
          <a:lstStyle/>
          <a:p>
            <a:pPr algn="ctr" defTabSz="514350" fontAlgn="base">
              <a:spcBef>
                <a:spcPct val="50000"/>
              </a:spcBef>
              <a:spcAft>
                <a:spcPct val="0"/>
              </a:spcAft>
            </a:pPr>
            <a:r>
              <a:rPr lang="en-US" sz="1100" b="1">
                <a:solidFill>
                  <a:schemeClr val="bg1"/>
                </a:solidFill>
              </a:rPr>
              <a:t>Reliability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9039657-FEEE-4E4D-B883-942249AA25B6}"/>
              </a:ext>
            </a:extLst>
          </p:cNvPr>
          <p:cNvSpPr/>
          <p:nvPr/>
        </p:nvSpPr>
        <p:spPr bwMode="auto">
          <a:xfrm>
            <a:off x="4898756" y="3000705"/>
            <a:ext cx="1342527" cy="371413"/>
          </a:xfrm>
          <a:prstGeom prst="ellipse">
            <a:avLst/>
          </a:prstGeom>
          <a:solidFill>
            <a:schemeClr val="tx2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0500" tIns="25718" rIns="40500" bIns="25718" numCol="1" rtlCol="0" anchor="ctr" anchorCtr="0" compatLnSpc="1">
            <a:prstTxWarp prst="textNoShape">
              <a:avLst/>
            </a:prstTxWarp>
          </a:bodyPr>
          <a:lstStyle/>
          <a:p>
            <a:pPr algn="ctr" defTabSz="514350" fontAlgn="base">
              <a:spcBef>
                <a:spcPct val="50000"/>
              </a:spcBef>
              <a:spcAft>
                <a:spcPct val="0"/>
              </a:spcAft>
            </a:pPr>
            <a:r>
              <a:rPr lang="en-US" sz="1100" b="1" dirty="0">
                <a:solidFill>
                  <a:schemeClr val="bg1"/>
                </a:solidFill>
              </a:rPr>
              <a:t>Synchronization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1CC5F6A-5DB7-4DD3-8ECC-BEF02035F278}"/>
              </a:ext>
            </a:extLst>
          </p:cNvPr>
          <p:cNvSpPr/>
          <p:nvPr/>
        </p:nvSpPr>
        <p:spPr bwMode="auto">
          <a:xfrm>
            <a:off x="5619288" y="3985933"/>
            <a:ext cx="1434329" cy="371413"/>
          </a:xfrm>
          <a:prstGeom prst="ellipse">
            <a:avLst/>
          </a:prstGeom>
          <a:solidFill>
            <a:schemeClr val="tx2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0500" tIns="25718" rIns="40500" bIns="25718" numCol="1" rtlCol="0" anchor="ctr" anchorCtr="0" compatLnSpc="1">
            <a:prstTxWarp prst="textNoShape">
              <a:avLst/>
            </a:prstTxWarp>
          </a:bodyPr>
          <a:lstStyle/>
          <a:p>
            <a:pPr algn="ctr" defTabSz="514350" fontAlgn="base">
              <a:spcBef>
                <a:spcPct val="50000"/>
              </a:spcBef>
              <a:spcAft>
                <a:spcPct val="0"/>
              </a:spcAft>
            </a:pPr>
            <a:r>
              <a:rPr lang="en-US" sz="1200" b="1">
                <a:solidFill>
                  <a:schemeClr val="bg1"/>
                </a:solidFill>
              </a:rPr>
              <a:t>Resource </a:t>
            </a:r>
            <a:r>
              <a:rPr lang="en-US" sz="1200" b="1" err="1">
                <a:solidFill>
                  <a:schemeClr val="bg1"/>
                </a:solidFill>
              </a:rPr>
              <a:t>Mgmt</a:t>
            </a:r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BA268B-24F8-405D-892E-0394C6F73AB1}"/>
              </a:ext>
            </a:extLst>
          </p:cNvPr>
          <p:cNvSpPr/>
          <p:nvPr/>
        </p:nvSpPr>
        <p:spPr>
          <a:xfrm>
            <a:off x="5181067" y="2629093"/>
            <a:ext cx="1877779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14350" fontAlgn="base">
              <a:spcBef>
                <a:spcPct val="50000"/>
              </a:spcBef>
              <a:spcAft>
                <a:spcPct val="0"/>
              </a:spcAft>
            </a:pPr>
            <a:r>
              <a:rPr lang="en-US" sz="1350" b="1" u="sng">
                <a:solidFill>
                  <a:schemeClr val="tx2"/>
                </a:solidFill>
              </a:rPr>
              <a:t>TSN toolbox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6F13C4-91D0-42B4-BF7A-4058B88B7A0D}"/>
              </a:ext>
            </a:extLst>
          </p:cNvPr>
          <p:cNvSpPr txBox="1"/>
          <p:nvPr/>
        </p:nvSpPr>
        <p:spPr>
          <a:xfrm>
            <a:off x="3270285" y="2728966"/>
            <a:ext cx="13972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chemeClr val="tx2"/>
                </a:solidFill>
                <a:cs typeface="Neo Sans Intel"/>
              </a:rPr>
              <a:t>Time synchronization (802.1AS profile of IEEE 1588)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AAF88E-E940-493F-A586-7B5235BF540F}"/>
              </a:ext>
            </a:extLst>
          </p:cNvPr>
          <p:cNvSpPr txBox="1"/>
          <p:nvPr/>
        </p:nvSpPr>
        <p:spPr>
          <a:xfrm>
            <a:off x="3329323" y="3712230"/>
            <a:ext cx="127920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100" dirty="0">
                <a:solidFill>
                  <a:schemeClr val="tx2"/>
                </a:solidFill>
                <a:cs typeface="Neo Sans Intel"/>
              </a:rPr>
              <a:t>Time-aware scheduling (802.1Qbv)</a:t>
            </a:r>
          </a:p>
          <a:p>
            <a:pPr>
              <a:spcBef>
                <a:spcPts val="600"/>
              </a:spcBef>
            </a:pPr>
            <a:r>
              <a:rPr lang="en-US" sz="1100" dirty="0">
                <a:solidFill>
                  <a:schemeClr val="tx2"/>
                </a:solidFill>
                <a:cs typeface="Neo Sans Intel"/>
              </a:rPr>
              <a:t>…</a:t>
            </a:r>
          </a:p>
          <a:p>
            <a:pPr>
              <a:spcBef>
                <a:spcPts val="600"/>
              </a:spcBef>
            </a:pPr>
            <a:endParaRPr lang="en-US" sz="11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131A15-A610-45AF-917E-8C9841F2CF6E}"/>
              </a:ext>
            </a:extLst>
          </p:cNvPr>
          <p:cNvSpPr txBox="1"/>
          <p:nvPr/>
        </p:nvSpPr>
        <p:spPr>
          <a:xfrm>
            <a:off x="7342721" y="2615490"/>
            <a:ext cx="125302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100" dirty="0">
                <a:solidFill>
                  <a:schemeClr val="tx2"/>
                </a:solidFill>
                <a:cs typeface="Neo Sans Intel"/>
              </a:rPr>
              <a:t>Redundancy (802.1CB)</a:t>
            </a:r>
          </a:p>
          <a:p>
            <a:pPr>
              <a:spcBef>
                <a:spcPts val="600"/>
              </a:spcBef>
            </a:pPr>
            <a:r>
              <a:rPr lang="en-US" sz="1100" dirty="0">
                <a:solidFill>
                  <a:schemeClr val="tx2"/>
                </a:solidFill>
                <a:cs typeface="Neo Sans Intel"/>
              </a:rPr>
              <a:t>Redundant time (802.1AS-Rev)</a:t>
            </a:r>
          </a:p>
          <a:p>
            <a:pPr>
              <a:spcBef>
                <a:spcPts val="600"/>
              </a:spcBef>
            </a:pPr>
            <a:r>
              <a:rPr lang="en-US" sz="1100" dirty="0">
                <a:solidFill>
                  <a:schemeClr val="tx2"/>
                </a:solidFill>
                <a:cs typeface="Neo Sans Intel"/>
              </a:rPr>
              <a:t>…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43CDDF-8D2A-4EC9-B712-8F2351B8A139}"/>
              </a:ext>
            </a:extLst>
          </p:cNvPr>
          <p:cNvSpPr txBox="1"/>
          <p:nvPr/>
        </p:nvSpPr>
        <p:spPr>
          <a:xfrm>
            <a:off x="7394738" y="3726392"/>
            <a:ext cx="125302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100" dirty="0">
                <a:solidFill>
                  <a:schemeClr val="tx2"/>
                </a:solidFill>
                <a:cs typeface="Neo Sans Intel"/>
              </a:rPr>
              <a:t>TSN Config (802.1Qcc)</a:t>
            </a:r>
          </a:p>
          <a:p>
            <a:pPr>
              <a:spcBef>
                <a:spcPts val="600"/>
              </a:spcBef>
            </a:pPr>
            <a:r>
              <a:rPr lang="en-US" sz="1100" dirty="0">
                <a:solidFill>
                  <a:schemeClr val="tx2"/>
                </a:solidFill>
                <a:cs typeface="Neo Sans Intel"/>
              </a:rPr>
              <a:t>Stream reservation (802.1Qat)</a:t>
            </a:r>
          </a:p>
          <a:p>
            <a:pPr>
              <a:spcBef>
                <a:spcPts val="600"/>
              </a:spcBef>
            </a:pPr>
            <a:r>
              <a:rPr lang="en-US" sz="1100" dirty="0">
                <a:solidFill>
                  <a:schemeClr val="tx2"/>
                </a:solidFill>
                <a:cs typeface="Neo Sans Intel"/>
              </a:rPr>
              <a:t>…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D24C1C0-2314-4B70-B3DB-92D47095FCF9}"/>
              </a:ext>
            </a:extLst>
          </p:cNvPr>
          <p:cNvCxnSpPr/>
          <p:nvPr/>
        </p:nvCxnSpPr>
        <p:spPr>
          <a:xfrm>
            <a:off x="4572250" y="2754353"/>
            <a:ext cx="0" cy="442943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CD31BF37-3293-4523-951B-2FF81C8D7975}"/>
              </a:ext>
            </a:extLst>
          </p:cNvPr>
          <p:cNvCxnSpPr>
            <a:endCxn id="11" idx="2"/>
          </p:cNvCxnSpPr>
          <p:nvPr/>
        </p:nvCxnSpPr>
        <p:spPr>
          <a:xfrm>
            <a:off x="4572250" y="3000705"/>
            <a:ext cx="326506" cy="185707"/>
          </a:xfrm>
          <a:prstGeom prst="bentConnector3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4CDA775-9962-499C-9957-7525D7B448CB}"/>
              </a:ext>
            </a:extLst>
          </p:cNvPr>
          <p:cNvCxnSpPr/>
          <p:nvPr/>
        </p:nvCxnSpPr>
        <p:spPr>
          <a:xfrm>
            <a:off x="4590335" y="3713984"/>
            <a:ext cx="0" cy="442943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0A8F2AF0-1130-4976-A8F4-378637601945}"/>
              </a:ext>
            </a:extLst>
          </p:cNvPr>
          <p:cNvCxnSpPr>
            <a:cxnSpLocks/>
          </p:cNvCxnSpPr>
          <p:nvPr/>
        </p:nvCxnSpPr>
        <p:spPr>
          <a:xfrm flipV="1">
            <a:off x="4590335" y="3897394"/>
            <a:ext cx="326507" cy="74456"/>
          </a:xfrm>
          <a:prstGeom prst="bentConnector3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6BD78C-96AB-492F-BE8F-D969DE591D51}"/>
              </a:ext>
            </a:extLst>
          </p:cNvPr>
          <p:cNvCxnSpPr/>
          <p:nvPr/>
        </p:nvCxnSpPr>
        <p:spPr>
          <a:xfrm>
            <a:off x="7333380" y="3000705"/>
            <a:ext cx="0" cy="442943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E2183F1F-3220-445E-BA07-07B7429A078B}"/>
              </a:ext>
            </a:extLst>
          </p:cNvPr>
          <p:cNvCxnSpPr>
            <a:cxnSpLocks/>
            <a:stCxn id="16" idx="1"/>
            <a:endCxn id="10" idx="6"/>
          </p:cNvCxnSpPr>
          <p:nvPr/>
        </p:nvCxnSpPr>
        <p:spPr>
          <a:xfrm rot="10800000" flipV="1">
            <a:off x="7053617" y="3161793"/>
            <a:ext cx="289104" cy="360597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35C8464-4196-481D-92E1-03CB0E42ECED}"/>
              </a:ext>
            </a:extLst>
          </p:cNvPr>
          <p:cNvCxnSpPr>
            <a:cxnSpLocks/>
          </p:cNvCxnSpPr>
          <p:nvPr/>
        </p:nvCxnSpPr>
        <p:spPr>
          <a:xfrm flipH="1" flipV="1">
            <a:off x="7346315" y="3789352"/>
            <a:ext cx="1" cy="393161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43146D82-DA6B-4CF7-8A7D-2F8AC5EA12CC}"/>
              </a:ext>
            </a:extLst>
          </p:cNvPr>
          <p:cNvCxnSpPr>
            <a:cxnSpLocks/>
            <a:endCxn id="12" idx="6"/>
          </p:cNvCxnSpPr>
          <p:nvPr/>
        </p:nvCxnSpPr>
        <p:spPr>
          <a:xfrm rot="10800000" flipV="1">
            <a:off x="7053617" y="3897394"/>
            <a:ext cx="274340" cy="274246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DACBFFB-CB0B-45EA-87B7-DDA6832D955F}"/>
              </a:ext>
            </a:extLst>
          </p:cNvPr>
          <p:cNvSpPr txBox="1"/>
          <p:nvPr/>
        </p:nvSpPr>
        <p:spPr>
          <a:xfrm>
            <a:off x="1225672" y="2762584"/>
            <a:ext cx="2155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802.1AS over 802.11 TM, FTM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330D6E-FDDE-4CA4-9FF8-12EA6978A6DE}"/>
              </a:ext>
            </a:extLst>
          </p:cNvPr>
          <p:cNvSpPr txBox="1"/>
          <p:nvPr/>
        </p:nvSpPr>
        <p:spPr>
          <a:xfrm>
            <a:off x="8601914" y="3830085"/>
            <a:ext cx="2843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tx1"/>
                </a:solidFill>
              </a:rPr>
              <a:t>802.1Q bridging (802.11ak)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773D9F0-CDCA-4496-889F-068D2DA48B02}"/>
              </a:ext>
            </a:extLst>
          </p:cNvPr>
          <p:cNvSpPr txBox="1"/>
          <p:nvPr/>
        </p:nvSpPr>
        <p:spPr>
          <a:xfrm>
            <a:off x="8546100" y="2823239"/>
            <a:ext cx="2843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tx1"/>
                </a:solidFill>
              </a:rPr>
              <a:t>802.11be Multi-link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B9E12DB-88A3-44DC-8553-1AB9EEEA4019}"/>
              </a:ext>
            </a:extLst>
          </p:cNvPr>
          <p:cNvSpPr txBox="1"/>
          <p:nvPr/>
        </p:nvSpPr>
        <p:spPr>
          <a:xfrm>
            <a:off x="1071335" y="3857198"/>
            <a:ext cx="237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Scheduling (802.11ax) QoS Enhancements/low latency (802.11be)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A7908D-B253-4E25-81CD-4009C9E203FF}"/>
              </a:ext>
            </a:extLst>
          </p:cNvPr>
          <p:cNvSpPr txBox="1"/>
          <p:nvPr/>
        </p:nvSpPr>
        <p:spPr>
          <a:xfrm>
            <a:off x="653542" y="1696325"/>
            <a:ext cx="11365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Example TSN tools (not a complete list) extended to 802.11 and relevant 802.11 capabilities</a:t>
            </a:r>
          </a:p>
        </p:txBody>
      </p:sp>
    </p:spTree>
    <p:extLst>
      <p:ext uri="{BB962C8B-B14F-4D97-AF65-F5344CB8AC3E}">
        <p14:creationId xmlns:p14="http://schemas.microsoft.com/office/powerpoint/2010/main" val="320685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F0514-B8FC-485F-A240-F2E9DC3A1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Status of TSN capabilities supported by 802.11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6F1800F-4E93-4D31-B5A8-1A3A2F97A0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636523"/>
              </p:ext>
            </p:extLst>
          </p:nvPr>
        </p:nvGraphicFramePr>
        <p:xfrm>
          <a:off x="929217" y="1627756"/>
          <a:ext cx="9778889" cy="436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888">
                  <a:extLst>
                    <a:ext uri="{9D8B030D-6E8A-4147-A177-3AD203B41FA5}">
                      <a16:colId xmlns:a16="http://schemas.microsoft.com/office/drawing/2014/main" val="1128533397"/>
                    </a:ext>
                  </a:extLst>
                </a:gridCol>
                <a:gridCol w="3144253">
                  <a:extLst>
                    <a:ext uri="{9D8B030D-6E8A-4147-A177-3AD203B41FA5}">
                      <a16:colId xmlns:a16="http://schemas.microsoft.com/office/drawing/2014/main" val="3784324708"/>
                    </a:ext>
                  </a:extLst>
                </a:gridCol>
                <a:gridCol w="4475748">
                  <a:extLst>
                    <a:ext uri="{9D8B030D-6E8A-4147-A177-3AD203B41FA5}">
                      <a16:colId xmlns:a16="http://schemas.microsoft.com/office/drawing/2014/main" val="3364348781"/>
                    </a:ext>
                  </a:extLst>
                </a:gridCol>
              </a:tblGrid>
              <a:tr h="33716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Relevant 802.1 and 802.11 features and specifications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Potential topics for 802.11be and/or 802.1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981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Integration with 802.1Q networks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802.1Q and 802.11ak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002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Traffic Stream 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802.1Q VLAN ID, 802.11 TCLAS mask for 802.1Q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Mapping 802.1 TSN flow to traffic flow in 802.11be STAs to receive prioritized treatment (ongoing QoS/low latency discussions in 11be)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644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Time Synchronization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802.1AS and 802.11 TM and FTM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22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Bounded latency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802.1Qbv/</a:t>
                      </a:r>
                      <a:r>
                        <a:rPr lang="en-US" sz="1600" dirty="0" err="1"/>
                        <a:t>Qav</a:t>
                      </a:r>
                      <a:r>
                        <a:rPr lang="en-US" sz="1600" dirty="0"/>
                        <a:t> over 802.11 MAC, scheduling enhancements in 11ax, Predictable low latency via restricted SP in 11be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Enhance Time-aware scheduling in the 802.11be MAC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Wireless-aware TSN configuration to handle dynamics of the wireless channel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967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Reliability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802.1CB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802.1CB over 802.11be MLD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29879"/>
                  </a:ext>
                </a:extLst>
              </a:tr>
              <a:tr h="127250">
                <a:tc>
                  <a:txBody>
                    <a:bodyPr/>
                    <a:lstStyle/>
                    <a:p>
                      <a:r>
                        <a:rPr lang="en-US" sz="1600" dirty="0"/>
                        <a:t>Configuration and Resource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Wired-Wireless TSN configuration models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46697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47137-C878-4A1B-8EB3-C38EF5E907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59E7A-A5FF-45B4-AF9C-0C32707952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7A5510-7478-4444-9273-F2AD70B092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9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298D3-DD8A-43EE-AA89-AFE42BE3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Wired-Wireless 802.1 TSN bridging enabled by 802.11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DED680-FE4C-4F35-A846-049881B4AD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00771-3C01-4D04-8DC3-57F687E8DA3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99E74-E2C3-4A6B-8B9B-5C534D7C28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4E1F99-D171-45EA-972C-709B84D5B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84" y="1924228"/>
            <a:ext cx="5376000" cy="3874745"/>
          </a:xfrm>
          <a:prstGeom prst="rect">
            <a:avLst/>
          </a:prstGeom>
          <a:noFill/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A12E01D-EDD4-42B3-AEF7-B1EC6BA848BD}"/>
              </a:ext>
            </a:extLst>
          </p:cNvPr>
          <p:cNvSpPr/>
          <p:nvPr/>
        </p:nvSpPr>
        <p:spPr>
          <a:xfrm>
            <a:off x="6955694" y="3652296"/>
            <a:ext cx="4150894" cy="270853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33" err="1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E758797-55A2-46BA-80CF-53F25557B084}"/>
              </a:ext>
            </a:extLst>
          </p:cNvPr>
          <p:cNvCxnSpPr>
            <a:cxnSpLocks/>
          </p:cNvCxnSpPr>
          <p:nvPr/>
        </p:nvCxnSpPr>
        <p:spPr>
          <a:xfrm flipV="1">
            <a:off x="3874168" y="3662124"/>
            <a:ext cx="3072232" cy="865112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97680CE-BF11-4FA9-B588-2DB944DDA905}"/>
              </a:ext>
            </a:extLst>
          </p:cNvPr>
          <p:cNvCxnSpPr>
            <a:cxnSpLocks/>
          </p:cNvCxnSpPr>
          <p:nvPr/>
        </p:nvCxnSpPr>
        <p:spPr>
          <a:xfrm>
            <a:off x="4660232" y="5201051"/>
            <a:ext cx="2302618" cy="1159249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6" descr="Diagram&#10;&#10;Description automatically generated">
            <a:extLst>
              <a:ext uri="{FF2B5EF4-FFF2-40B4-BE49-F238E27FC236}">
                <a16:creationId xmlns:a16="http://schemas.microsoft.com/office/drawing/2014/main" id="{FFB43F22-02B1-437E-9150-CF96ED781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8946" y="3732878"/>
            <a:ext cx="2743200" cy="261494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51E4DEE-4A5E-4B4A-8192-3D1E89BA3303}"/>
              </a:ext>
            </a:extLst>
          </p:cNvPr>
          <p:cNvSpPr txBox="1"/>
          <p:nvPr/>
        </p:nvSpPr>
        <p:spPr>
          <a:xfrm>
            <a:off x="7122607" y="3205704"/>
            <a:ext cx="415287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2438338">
              <a:lnSpc>
                <a:spcPct val="100000"/>
              </a:lnSpc>
              <a:spcBef>
                <a:spcPts val="0"/>
              </a:spcBef>
            </a:pP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4.3.28.3.3 Infrastructure BSS with general links and Figure 4-15 in IEEE P802.11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REVmd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D5.0</a:t>
            </a:r>
            <a:endParaRPr lang="en-US" sz="1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ea typeface="+mn-lt"/>
              <a:cs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399026-8099-41AC-8391-E8654D2B7851}"/>
              </a:ext>
            </a:extLst>
          </p:cNvPr>
          <p:cNvSpPr txBox="1"/>
          <p:nvPr/>
        </p:nvSpPr>
        <p:spPr>
          <a:xfrm>
            <a:off x="937239" y="5731754"/>
            <a:ext cx="4605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Control plane entities in a centralized management model (802.1 </a:t>
            </a:r>
            <a:r>
              <a:rPr lang="en-US" sz="1200" err="1">
                <a:solidFill>
                  <a:schemeClr val="tx1"/>
                </a:solidFill>
              </a:rPr>
              <a:t>Qcc</a:t>
            </a:r>
            <a:r>
              <a:rPr lang="en-US" sz="1200">
                <a:solidFill>
                  <a:schemeClr val="tx1"/>
                </a:solidFill>
              </a:rPr>
              <a:t>):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BA2B09-6C78-44D9-ABA2-CEA177671755}"/>
              </a:ext>
            </a:extLst>
          </p:cNvPr>
          <p:cNvSpPr txBox="1"/>
          <p:nvPr/>
        </p:nvSpPr>
        <p:spPr>
          <a:xfrm>
            <a:off x="1194946" y="5979641"/>
            <a:ext cx="3687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CNC: Central Network Configuration</a:t>
            </a:r>
          </a:p>
          <a:p>
            <a:r>
              <a:rPr lang="en-US" sz="1400">
                <a:solidFill>
                  <a:schemeClr val="tx1"/>
                </a:solidFill>
              </a:rPr>
              <a:t>CUC: Central User Configuration </a:t>
            </a:r>
          </a:p>
        </p:txBody>
      </p:sp>
    </p:spTree>
    <p:extLst>
      <p:ext uri="{BB962C8B-B14F-4D97-AF65-F5344CB8AC3E}">
        <p14:creationId xmlns:p14="http://schemas.microsoft.com/office/powerpoint/2010/main" val="389532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7F8CD-0513-49DE-9CC1-EFD305AA5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stream classification and differentiation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34875-30A0-4733-8E4D-B8588664E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Classifying and differentiating Time-sensitive streams from other flows is a fundamental TSN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802.1Q VLAN tag is used for traffic classification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 to 8 traffic classes (queues) per port defined by the Priority Code Point (PCP)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Traffic differentiation is used by other TSN features (e.g., 802.1Qbv traffic shaping)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Stations can identify VLAN tag and PCP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 TCLAS defines an 802.1Q classifier (Already defined</a:t>
            </a:r>
            <a:r>
              <a:rPr lang="en-US"/>
              <a:t>, no </a:t>
            </a:r>
            <a:r>
              <a:rPr lang="en-US" dirty="0"/>
              <a:t>spec changes needed)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71496-695C-4A1D-BC21-399A0F860C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37258-EF7F-4D48-B96C-3F9D2D8AE1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13C662-77A5-40FB-8FD8-2247720063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7CD58F-A8BC-4E38-94C0-F3D57CA33D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049"/>
          <a:stretch/>
        </p:blipFill>
        <p:spPr>
          <a:xfrm>
            <a:off x="2837345" y="5094514"/>
            <a:ext cx="5911945" cy="114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49515-4025-46E3-84FA-D99ED79B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Synchronization (802.1AS)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D48CA9-852A-44F9-8058-51219FC4D6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690B-DF1A-4A81-BEF7-9D72CEE919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15002-5B19-4E38-8999-01FC447852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A966425-60E6-42E3-9EED-D04D3D12A18B}"/>
              </a:ext>
            </a:extLst>
          </p:cNvPr>
          <p:cNvSpPr txBox="1"/>
          <p:nvPr/>
        </p:nvSpPr>
        <p:spPr>
          <a:xfrm>
            <a:off x="7466992" y="1935459"/>
            <a:ext cx="44732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243833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Application example: A PLC’s control cycle can be synchronized with other PLCs/Sensors/Actuators over Ethernet and 802.11 links</a:t>
            </a:r>
          </a:p>
          <a:p>
            <a:pPr marL="342900" indent="-342900" defTabSz="243833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  <a:p>
            <a:pPr marL="342900" indent="-342900" defTabSz="243833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Time-Aware traffic shaping (802.1Qbv) operates based on the same reference clock on wired and wireless links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225DEA1-BD16-4F28-80DB-0E5BFC49B7C5}"/>
              </a:ext>
            </a:extLst>
          </p:cNvPr>
          <p:cNvSpPr txBox="1"/>
          <p:nvPr/>
        </p:nvSpPr>
        <p:spPr>
          <a:xfrm>
            <a:off x="533098" y="1545862"/>
            <a:ext cx="7051401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802.1AS Synchronization across wired-wireless TSN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B5CD40C-FC7E-4756-B301-74798D6201C8}"/>
              </a:ext>
            </a:extLst>
          </p:cNvPr>
          <p:cNvSpPr/>
          <p:nvPr/>
        </p:nvSpPr>
        <p:spPr>
          <a:xfrm>
            <a:off x="6378127" y="4204142"/>
            <a:ext cx="5777285" cy="11079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lvl="1" defTabSz="2438338">
              <a:lnSpc>
                <a:spcPct val="150000"/>
              </a:lnSpc>
              <a:spcBef>
                <a:spcPts val="0"/>
              </a:spcBef>
            </a:pPr>
            <a:r>
              <a:rPr lang="en-US" sz="1600" b="1" dirty="0">
                <a:solidFill>
                  <a:schemeClr val="tx2"/>
                </a:solidFill>
              </a:rPr>
              <a:t>802.11 defined MAC specific support for 802.1AS: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</a:p>
          <a:p>
            <a:pPr marL="685800" lvl="2" indent="-285750" defTabSz="2438338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Times New Roman"/>
                <a:ea typeface="MS Gothic"/>
                <a:cs typeface="Times New Roman"/>
              </a:rPr>
              <a:t>Timing Measurement (TM) – IEEE802.11-2012 </a:t>
            </a:r>
          </a:p>
          <a:p>
            <a:pPr marL="685800" lvl="2" indent="-285750" defTabSz="2438338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Times New Roman"/>
                <a:ea typeface="MS Gothic"/>
                <a:cs typeface="Times New Roman"/>
              </a:rPr>
              <a:t>Fine Timing Measurement (FTM) – IEEE802.11-2016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EC8A357F-2234-49AA-B533-CA905F1B9D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1500" y="2553406"/>
            <a:ext cx="5768944" cy="32913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2775E0-F5B6-4764-B73B-934077FC9BA2}"/>
              </a:ext>
            </a:extLst>
          </p:cNvPr>
          <p:cNvSpPr txBox="1"/>
          <p:nvPr/>
        </p:nvSpPr>
        <p:spPr>
          <a:xfrm>
            <a:off x="458378" y="4914526"/>
            <a:ext cx="701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Talker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44CB8E3-675E-41AE-B0A4-B654D6D93796}"/>
              </a:ext>
            </a:extLst>
          </p:cNvPr>
          <p:cNvSpPr txBox="1"/>
          <p:nvPr/>
        </p:nvSpPr>
        <p:spPr>
          <a:xfrm>
            <a:off x="5393824" y="4901893"/>
            <a:ext cx="946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Listener</a:t>
            </a:r>
          </a:p>
        </p:txBody>
      </p:sp>
    </p:spTree>
    <p:extLst>
      <p:ext uri="{BB962C8B-B14F-4D97-AF65-F5344CB8AC3E}">
        <p14:creationId xmlns:p14="http://schemas.microsoft.com/office/powerpoint/2010/main" val="31083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F7675-D9A2-454F-85BD-6542A6929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Bounded latency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3F1D0-BA0C-47DA-B1AC-90F4ABFCD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/>
              <a:t>802.1Qbv is a TSN tool to achieve determinism via scheduling resources</a:t>
            </a:r>
            <a:endParaRPr lang="en-US" sz="140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/>
              <a:t>To support 802.1Qbv, the 802.11 TSN domain needs to deliver packets within deadlines (bounded latency) at deterministic time intervals with high reliability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sz="1800"/>
              <a:t>Need predictable access for time-critical packets as part of known (periodic) traffic flows</a:t>
            </a:r>
          </a:p>
          <a:p>
            <a:pPr marL="800100" lvl="1">
              <a:buFont typeface="Wingdings" panose="05000000000000000000" pitchFamily="2" charset="2"/>
              <a:buChar char="§"/>
            </a:pPr>
            <a:endParaRPr lang="en-US" sz="1800"/>
          </a:p>
          <a:p>
            <a:pPr marL="800100" lvl="1">
              <a:buFont typeface="Wingdings" panose="05000000000000000000" pitchFamily="2" charset="2"/>
              <a:buChar char="§"/>
            </a:pPr>
            <a:endParaRPr lang="en-US" sz="1800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1305DA-F4A6-4409-ABEF-CF9B410A8D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7B416-A82A-4EA0-AF5A-78F6D164D7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C0D01B-AA84-4DA7-8DD8-A4C44F67E6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033E852-2C74-4843-AEE6-41D05E2BC7EA}"/>
              </a:ext>
            </a:extLst>
          </p:cNvPr>
          <p:cNvGrpSpPr/>
          <p:nvPr/>
        </p:nvGrpSpPr>
        <p:grpSpPr>
          <a:xfrm>
            <a:off x="980261" y="2587566"/>
            <a:ext cx="5215432" cy="2040509"/>
            <a:chOff x="2141489" y="2876191"/>
            <a:chExt cx="5215432" cy="2040509"/>
          </a:xfrm>
        </p:grpSpPr>
        <p:sp>
          <p:nvSpPr>
            <p:cNvPr id="7" name="Down Arrow 7">
              <a:extLst>
                <a:ext uri="{FF2B5EF4-FFF2-40B4-BE49-F238E27FC236}">
                  <a16:creationId xmlns:a16="http://schemas.microsoft.com/office/drawing/2014/main" id="{5F8FDEDA-835A-4F33-8881-8F1C235B5673}"/>
                </a:ext>
              </a:extLst>
            </p:cNvPr>
            <p:cNvSpPr/>
            <p:nvPr/>
          </p:nvSpPr>
          <p:spPr>
            <a:xfrm>
              <a:off x="5308519" y="4691178"/>
              <a:ext cx="123350" cy="225522"/>
            </a:xfrm>
            <a:prstGeom prst="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4">
              <a:extLst>
                <a:ext uri="{FF2B5EF4-FFF2-40B4-BE49-F238E27FC236}">
                  <a16:creationId xmlns:a16="http://schemas.microsoft.com/office/drawing/2014/main" id="{158B2EC5-7A19-4C81-BB63-6960F6B5E4F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141489" y="2876191"/>
              <a:ext cx="5215432" cy="1999775"/>
              <a:chOff x="557" y="1078"/>
              <a:chExt cx="3387" cy="1353"/>
            </a:xfrm>
          </p:grpSpPr>
          <p:sp>
            <p:nvSpPr>
              <p:cNvPr id="10" name="AutoShape 3">
                <a:extLst>
                  <a:ext uri="{FF2B5EF4-FFF2-40B4-BE49-F238E27FC236}">
                    <a16:creationId xmlns:a16="http://schemas.microsoft.com/office/drawing/2014/main" id="{32959553-FD7B-463A-9AA9-41C17E2199A9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57" y="1078"/>
                <a:ext cx="3387" cy="1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2F8768DE-FE15-48AF-921D-5D20685A1C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" y="1642"/>
                <a:ext cx="3371" cy="440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6">
                <a:extLst>
                  <a:ext uri="{FF2B5EF4-FFF2-40B4-BE49-F238E27FC236}">
                    <a16:creationId xmlns:a16="http://schemas.microsoft.com/office/drawing/2014/main" id="{134625C0-D063-4DD3-B810-0F4894A305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" y="1642"/>
                <a:ext cx="3371" cy="440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Rectangle 8">
                <a:extLst>
                  <a:ext uri="{FF2B5EF4-FFF2-40B4-BE49-F238E27FC236}">
                    <a16:creationId xmlns:a16="http://schemas.microsoft.com/office/drawing/2014/main" id="{D5E4EB8A-2A13-4722-AA28-16E50D2E6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" y="1490"/>
                <a:ext cx="338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Rectangle 9">
                <a:extLst>
                  <a:ext uri="{FF2B5EF4-FFF2-40B4-BE49-F238E27FC236}">
                    <a16:creationId xmlns:a16="http://schemas.microsoft.com/office/drawing/2014/main" id="{8A288D0C-156F-4E26-BFA3-324DB60EAD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" y="1422"/>
                <a:ext cx="338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Rectangle 10">
                <a:extLst>
                  <a:ext uri="{FF2B5EF4-FFF2-40B4-BE49-F238E27FC236}">
                    <a16:creationId xmlns:a16="http://schemas.microsoft.com/office/drawing/2014/main" id="{74ACBF0B-69AB-4410-8066-BBFEF6E355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" y="1422"/>
                <a:ext cx="338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Rectangle 11">
                <a:extLst>
                  <a:ext uri="{FF2B5EF4-FFF2-40B4-BE49-F238E27FC236}">
                    <a16:creationId xmlns:a16="http://schemas.microsoft.com/office/drawing/2014/main" id="{777F5304-1E41-4244-A31C-B524EB7E4F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" y="1355"/>
                <a:ext cx="338" cy="6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ectangle 12">
                <a:extLst>
                  <a:ext uri="{FF2B5EF4-FFF2-40B4-BE49-F238E27FC236}">
                    <a16:creationId xmlns:a16="http://schemas.microsoft.com/office/drawing/2014/main" id="{56A00882-626A-4356-A368-98C048CBF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" y="1355"/>
                <a:ext cx="338" cy="67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Rectangle 13">
                <a:extLst>
                  <a:ext uri="{FF2B5EF4-FFF2-40B4-BE49-F238E27FC236}">
                    <a16:creationId xmlns:a16="http://schemas.microsoft.com/office/drawing/2014/main" id="{C915D9DB-C787-4947-8B06-2D1BA913C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" y="1287"/>
                <a:ext cx="338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14">
                <a:extLst>
                  <a:ext uri="{FF2B5EF4-FFF2-40B4-BE49-F238E27FC236}">
                    <a16:creationId xmlns:a16="http://schemas.microsoft.com/office/drawing/2014/main" id="{E2026588-E5DD-4E84-BA5F-A704E08EF3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" y="1287"/>
                <a:ext cx="338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Rectangle 15">
                <a:extLst>
                  <a:ext uri="{FF2B5EF4-FFF2-40B4-BE49-F238E27FC236}">
                    <a16:creationId xmlns:a16="http://schemas.microsoft.com/office/drawing/2014/main" id="{B6A5087D-9063-4687-BD33-394D2881B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490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Rectangle 16">
                <a:extLst>
                  <a:ext uri="{FF2B5EF4-FFF2-40B4-BE49-F238E27FC236}">
                    <a16:creationId xmlns:a16="http://schemas.microsoft.com/office/drawing/2014/main" id="{CEE58EE9-04C7-40EE-A824-CC8103305D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490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17">
                <a:extLst>
                  <a:ext uri="{FF2B5EF4-FFF2-40B4-BE49-F238E27FC236}">
                    <a16:creationId xmlns:a16="http://schemas.microsoft.com/office/drawing/2014/main" id="{47A5F9B1-509C-4872-8CAC-7235F9DE5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422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Rectangle 18">
                <a:extLst>
                  <a:ext uri="{FF2B5EF4-FFF2-40B4-BE49-F238E27FC236}">
                    <a16:creationId xmlns:a16="http://schemas.microsoft.com/office/drawing/2014/main" id="{8971C516-D9F5-4C73-9C09-A476C1D28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422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19">
                <a:extLst>
                  <a:ext uri="{FF2B5EF4-FFF2-40B4-BE49-F238E27FC236}">
                    <a16:creationId xmlns:a16="http://schemas.microsoft.com/office/drawing/2014/main" id="{20BC34D0-3BE1-471A-8EEF-C2D399482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355"/>
                <a:ext cx="337" cy="6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20">
                <a:extLst>
                  <a:ext uri="{FF2B5EF4-FFF2-40B4-BE49-F238E27FC236}">
                    <a16:creationId xmlns:a16="http://schemas.microsoft.com/office/drawing/2014/main" id="{05AF53F9-6641-42DD-9965-0F916ECA35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355"/>
                <a:ext cx="337" cy="67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21">
                <a:extLst>
                  <a:ext uri="{FF2B5EF4-FFF2-40B4-BE49-F238E27FC236}">
                    <a16:creationId xmlns:a16="http://schemas.microsoft.com/office/drawing/2014/main" id="{CBF05F6A-2CF4-45C8-BF1C-270F3931F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287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Rectangle 22">
                <a:extLst>
                  <a:ext uri="{FF2B5EF4-FFF2-40B4-BE49-F238E27FC236}">
                    <a16:creationId xmlns:a16="http://schemas.microsoft.com/office/drawing/2014/main" id="{07AB2AF9-5E84-43D2-932F-F0107AC40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287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Rectangle 23">
                <a:extLst>
                  <a:ext uri="{FF2B5EF4-FFF2-40B4-BE49-F238E27FC236}">
                    <a16:creationId xmlns:a16="http://schemas.microsoft.com/office/drawing/2014/main" id="{32931AF4-CC53-433A-A33A-10674F5DC3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5" y="1490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Rectangle 24">
                <a:extLst>
                  <a:ext uri="{FF2B5EF4-FFF2-40B4-BE49-F238E27FC236}">
                    <a16:creationId xmlns:a16="http://schemas.microsoft.com/office/drawing/2014/main" id="{4606B618-E239-4A71-8D1C-06BE59903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5" y="1490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Rectangle 25">
                <a:extLst>
                  <a:ext uri="{FF2B5EF4-FFF2-40B4-BE49-F238E27FC236}">
                    <a16:creationId xmlns:a16="http://schemas.microsoft.com/office/drawing/2014/main" id="{D36C063C-BE5C-4FD3-9FC2-10507771E7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5" y="1422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Rectangle 26">
                <a:extLst>
                  <a:ext uri="{FF2B5EF4-FFF2-40B4-BE49-F238E27FC236}">
                    <a16:creationId xmlns:a16="http://schemas.microsoft.com/office/drawing/2014/main" id="{6676EBA7-6848-4612-9A81-9AF3032CE4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5" y="1422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Rectangle 27">
                <a:extLst>
                  <a:ext uri="{FF2B5EF4-FFF2-40B4-BE49-F238E27FC236}">
                    <a16:creationId xmlns:a16="http://schemas.microsoft.com/office/drawing/2014/main" id="{BEB65556-53E3-41E7-89A1-A8472D33A6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5" y="1355"/>
                <a:ext cx="337" cy="6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Rectangle 28">
                <a:extLst>
                  <a:ext uri="{FF2B5EF4-FFF2-40B4-BE49-F238E27FC236}">
                    <a16:creationId xmlns:a16="http://schemas.microsoft.com/office/drawing/2014/main" id="{60637468-B7BC-4F92-A5A0-0398910C0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5" y="1355"/>
                <a:ext cx="337" cy="67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Rectangle 29">
                <a:extLst>
                  <a:ext uri="{FF2B5EF4-FFF2-40B4-BE49-F238E27FC236}">
                    <a16:creationId xmlns:a16="http://schemas.microsoft.com/office/drawing/2014/main" id="{55D2071F-8ECF-4287-93F7-6CEC2F217A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5" y="1287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30">
                <a:extLst>
                  <a:ext uri="{FF2B5EF4-FFF2-40B4-BE49-F238E27FC236}">
                    <a16:creationId xmlns:a16="http://schemas.microsoft.com/office/drawing/2014/main" id="{4CC5A94A-B82C-4FCB-9558-F5C990046A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5" y="1287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Rectangle 31">
                <a:extLst>
                  <a:ext uri="{FF2B5EF4-FFF2-40B4-BE49-F238E27FC236}">
                    <a16:creationId xmlns:a16="http://schemas.microsoft.com/office/drawing/2014/main" id="{D56CFB8E-15D7-4595-9AC8-A1EC3313BA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6" y="1490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Rectangle 32">
                <a:extLst>
                  <a:ext uri="{FF2B5EF4-FFF2-40B4-BE49-F238E27FC236}">
                    <a16:creationId xmlns:a16="http://schemas.microsoft.com/office/drawing/2014/main" id="{D5E87732-FDB1-4F44-B618-CCEBB83603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6" y="1490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Rectangle 33">
                <a:extLst>
                  <a:ext uri="{FF2B5EF4-FFF2-40B4-BE49-F238E27FC236}">
                    <a16:creationId xmlns:a16="http://schemas.microsoft.com/office/drawing/2014/main" id="{5A639E3B-7F43-4FC3-A1BC-2B673D7BF9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6" y="1422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Rectangle 34">
                <a:extLst>
                  <a:ext uri="{FF2B5EF4-FFF2-40B4-BE49-F238E27FC236}">
                    <a16:creationId xmlns:a16="http://schemas.microsoft.com/office/drawing/2014/main" id="{40372BA6-A22F-40AC-9A43-149EAA5378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6" y="1422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Rectangle 35">
                <a:extLst>
                  <a:ext uri="{FF2B5EF4-FFF2-40B4-BE49-F238E27FC236}">
                    <a16:creationId xmlns:a16="http://schemas.microsoft.com/office/drawing/2014/main" id="{44BC7226-B75B-4CD9-950D-239B0B9EE7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6" y="1355"/>
                <a:ext cx="337" cy="6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Rectangle 36">
                <a:extLst>
                  <a:ext uri="{FF2B5EF4-FFF2-40B4-BE49-F238E27FC236}">
                    <a16:creationId xmlns:a16="http://schemas.microsoft.com/office/drawing/2014/main" id="{6F03E73F-B8BD-4E6C-A4DB-945074E987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6" y="1355"/>
                <a:ext cx="337" cy="67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Rectangle 37">
                <a:extLst>
                  <a:ext uri="{FF2B5EF4-FFF2-40B4-BE49-F238E27FC236}">
                    <a16:creationId xmlns:a16="http://schemas.microsoft.com/office/drawing/2014/main" id="{F38D469E-D45B-4D52-AAFA-58078C1351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6" y="1287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Rectangle 38">
                <a:extLst>
                  <a:ext uri="{FF2B5EF4-FFF2-40B4-BE49-F238E27FC236}">
                    <a16:creationId xmlns:a16="http://schemas.microsoft.com/office/drawing/2014/main" id="{393E7D06-0839-491E-A14E-C6B9979839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6" y="1287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Rectangle 39">
                <a:extLst>
                  <a:ext uri="{FF2B5EF4-FFF2-40B4-BE49-F238E27FC236}">
                    <a16:creationId xmlns:a16="http://schemas.microsoft.com/office/drawing/2014/main" id="{E98C17B0-570C-4020-8AC4-9441BB7841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" y="1828"/>
                <a:ext cx="338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Rectangle 40">
                <a:extLst>
                  <a:ext uri="{FF2B5EF4-FFF2-40B4-BE49-F238E27FC236}">
                    <a16:creationId xmlns:a16="http://schemas.microsoft.com/office/drawing/2014/main" id="{6E94B78A-18B2-4A64-984F-5BB06D5499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" y="1828"/>
                <a:ext cx="338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Rectangle 41">
                <a:extLst>
                  <a:ext uri="{FF2B5EF4-FFF2-40B4-BE49-F238E27FC236}">
                    <a16:creationId xmlns:a16="http://schemas.microsoft.com/office/drawing/2014/main" id="{CFA49179-6CE6-46C9-A7B1-832CDC4713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5" y="1819"/>
                <a:ext cx="191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Gate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42">
                <a:extLst>
                  <a:ext uri="{FF2B5EF4-FFF2-40B4-BE49-F238E27FC236}">
                    <a16:creationId xmlns:a16="http://schemas.microsoft.com/office/drawing/2014/main" id="{1B9F0CA1-3D58-4367-A7C1-394E6F33EB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828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Rectangle 43">
                <a:extLst>
                  <a:ext uri="{FF2B5EF4-FFF2-40B4-BE49-F238E27FC236}">
                    <a16:creationId xmlns:a16="http://schemas.microsoft.com/office/drawing/2014/main" id="{A1439B47-BD5B-4630-9C99-BB277559C7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828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Rectangle 44">
                <a:extLst>
                  <a:ext uri="{FF2B5EF4-FFF2-40B4-BE49-F238E27FC236}">
                    <a16:creationId xmlns:a16="http://schemas.microsoft.com/office/drawing/2014/main" id="{37A4FCC3-85C0-4381-BE65-9FEC186DA1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1819"/>
                <a:ext cx="191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Gate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45">
                <a:extLst>
                  <a:ext uri="{FF2B5EF4-FFF2-40B4-BE49-F238E27FC236}">
                    <a16:creationId xmlns:a16="http://schemas.microsoft.com/office/drawing/2014/main" id="{E12FC8FB-62E0-4CB7-A7A7-E308ADE9AA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5" y="1828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Rectangle 46">
                <a:extLst>
                  <a:ext uri="{FF2B5EF4-FFF2-40B4-BE49-F238E27FC236}">
                    <a16:creationId xmlns:a16="http://schemas.microsoft.com/office/drawing/2014/main" id="{307E8BC0-EBA2-405E-AD7F-2896630ACC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5" y="1828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Rectangle 47">
                <a:extLst>
                  <a:ext uri="{FF2B5EF4-FFF2-40B4-BE49-F238E27FC236}">
                    <a16:creationId xmlns:a16="http://schemas.microsoft.com/office/drawing/2014/main" id="{C74A123E-8899-4E51-81C0-9B077F6182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4" y="1819"/>
                <a:ext cx="191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Gate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48">
                <a:extLst>
                  <a:ext uri="{FF2B5EF4-FFF2-40B4-BE49-F238E27FC236}">
                    <a16:creationId xmlns:a16="http://schemas.microsoft.com/office/drawing/2014/main" id="{57D7A4F2-BD24-4828-911B-FF4AFFA82F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6" y="1828"/>
                <a:ext cx="337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Rectangle 49">
                <a:extLst>
                  <a:ext uri="{FF2B5EF4-FFF2-40B4-BE49-F238E27FC236}">
                    <a16:creationId xmlns:a16="http://schemas.microsoft.com/office/drawing/2014/main" id="{83B7CC0F-6FA3-4E8E-AABE-B35479EC85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6" y="1828"/>
                <a:ext cx="337" cy="6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Rectangle 50">
                <a:extLst>
                  <a:ext uri="{FF2B5EF4-FFF2-40B4-BE49-F238E27FC236}">
                    <a16:creationId xmlns:a16="http://schemas.microsoft.com/office/drawing/2014/main" id="{14AAF6C9-F725-4E3C-A98B-56C88233E0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5" y="1819"/>
                <a:ext cx="191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Gate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51">
                <a:extLst>
                  <a:ext uri="{FF2B5EF4-FFF2-40B4-BE49-F238E27FC236}">
                    <a16:creationId xmlns:a16="http://schemas.microsoft.com/office/drawing/2014/main" id="{F9B41F17-AF24-4707-A5F1-AB803DDB0F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0" y="1693"/>
                <a:ext cx="674" cy="27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Rectangle 52">
                <a:extLst>
                  <a:ext uri="{FF2B5EF4-FFF2-40B4-BE49-F238E27FC236}">
                    <a16:creationId xmlns:a16="http://schemas.microsoft.com/office/drawing/2014/main" id="{32C167A3-5FA6-440A-AF13-02AC0134D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0" y="1693"/>
                <a:ext cx="674" cy="270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Rectangle 53">
                <a:extLst>
                  <a:ext uri="{FF2B5EF4-FFF2-40B4-BE49-F238E27FC236}">
                    <a16:creationId xmlns:a16="http://schemas.microsoft.com/office/drawing/2014/main" id="{BCC1EE2C-032A-4519-88CC-63CD8E5E26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8" y="1740"/>
                <a:ext cx="438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Timing Data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54">
                <a:extLst>
                  <a:ext uri="{FF2B5EF4-FFF2-40B4-BE49-F238E27FC236}">
                    <a16:creationId xmlns:a16="http://schemas.microsoft.com/office/drawing/2014/main" id="{0643C912-A710-42B4-8395-B2D4A7967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6" y="1830"/>
                <a:ext cx="443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Gate Control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Line 55">
                <a:extLst>
                  <a:ext uri="{FF2B5EF4-FFF2-40B4-BE49-F238E27FC236}">
                    <a16:creationId xmlns:a16="http://schemas.microsoft.com/office/drawing/2014/main" id="{B2FF3D3E-32EC-4561-941E-560172DE5A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74" y="1862"/>
                <a:ext cx="20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Line 56">
                <a:extLst>
                  <a:ext uri="{FF2B5EF4-FFF2-40B4-BE49-F238E27FC236}">
                    <a16:creationId xmlns:a16="http://schemas.microsoft.com/office/drawing/2014/main" id="{C1CC0795-BC7D-426E-A7A4-C7F5096C13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14" y="1861"/>
                <a:ext cx="20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Line 57">
                <a:extLst>
                  <a:ext uri="{FF2B5EF4-FFF2-40B4-BE49-F238E27FC236}">
                    <a16:creationId xmlns:a16="http://schemas.microsoft.com/office/drawing/2014/main" id="{18788AF9-277E-4EDA-9E67-D09E34B722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53" y="1861"/>
                <a:ext cx="202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58">
                <a:extLst>
                  <a:ext uri="{FF2B5EF4-FFF2-40B4-BE49-F238E27FC236}">
                    <a16:creationId xmlns:a16="http://schemas.microsoft.com/office/drawing/2014/main" id="{10271E92-487E-4C33-989E-AC47440C17F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17" y="1858"/>
                <a:ext cx="382" cy="7"/>
              </a:xfrm>
              <a:custGeom>
                <a:avLst/>
                <a:gdLst>
                  <a:gd name="T0" fmla="*/ 1081 w 1089"/>
                  <a:gd name="T1" fmla="*/ 20 h 20"/>
                  <a:gd name="T2" fmla="*/ 969 w 1089"/>
                  <a:gd name="T3" fmla="*/ 20 h 20"/>
                  <a:gd name="T4" fmla="*/ 961 w 1089"/>
                  <a:gd name="T5" fmla="*/ 12 h 20"/>
                  <a:gd name="T6" fmla="*/ 969 w 1089"/>
                  <a:gd name="T7" fmla="*/ 4 h 20"/>
                  <a:gd name="T8" fmla="*/ 1081 w 1089"/>
                  <a:gd name="T9" fmla="*/ 4 h 20"/>
                  <a:gd name="T10" fmla="*/ 1089 w 1089"/>
                  <a:gd name="T11" fmla="*/ 12 h 20"/>
                  <a:gd name="T12" fmla="*/ 1081 w 1089"/>
                  <a:gd name="T13" fmla="*/ 20 h 20"/>
                  <a:gd name="T14" fmla="*/ 889 w 1089"/>
                  <a:gd name="T15" fmla="*/ 19 h 20"/>
                  <a:gd name="T16" fmla="*/ 777 w 1089"/>
                  <a:gd name="T17" fmla="*/ 19 h 20"/>
                  <a:gd name="T18" fmla="*/ 769 w 1089"/>
                  <a:gd name="T19" fmla="*/ 11 h 20"/>
                  <a:gd name="T20" fmla="*/ 777 w 1089"/>
                  <a:gd name="T21" fmla="*/ 3 h 20"/>
                  <a:gd name="T22" fmla="*/ 889 w 1089"/>
                  <a:gd name="T23" fmla="*/ 3 h 20"/>
                  <a:gd name="T24" fmla="*/ 897 w 1089"/>
                  <a:gd name="T25" fmla="*/ 11 h 20"/>
                  <a:gd name="T26" fmla="*/ 889 w 1089"/>
                  <a:gd name="T27" fmla="*/ 19 h 20"/>
                  <a:gd name="T28" fmla="*/ 697 w 1089"/>
                  <a:gd name="T29" fmla="*/ 19 h 20"/>
                  <a:gd name="T30" fmla="*/ 585 w 1089"/>
                  <a:gd name="T31" fmla="*/ 18 h 20"/>
                  <a:gd name="T32" fmla="*/ 577 w 1089"/>
                  <a:gd name="T33" fmla="*/ 10 h 20"/>
                  <a:gd name="T34" fmla="*/ 585 w 1089"/>
                  <a:gd name="T35" fmla="*/ 2 h 20"/>
                  <a:gd name="T36" fmla="*/ 697 w 1089"/>
                  <a:gd name="T37" fmla="*/ 3 h 20"/>
                  <a:gd name="T38" fmla="*/ 705 w 1089"/>
                  <a:gd name="T39" fmla="*/ 11 h 20"/>
                  <a:gd name="T40" fmla="*/ 697 w 1089"/>
                  <a:gd name="T41" fmla="*/ 19 h 20"/>
                  <a:gd name="T42" fmla="*/ 505 w 1089"/>
                  <a:gd name="T43" fmla="*/ 18 h 20"/>
                  <a:gd name="T44" fmla="*/ 393 w 1089"/>
                  <a:gd name="T45" fmla="*/ 18 h 20"/>
                  <a:gd name="T46" fmla="*/ 385 w 1089"/>
                  <a:gd name="T47" fmla="*/ 10 h 20"/>
                  <a:gd name="T48" fmla="*/ 393 w 1089"/>
                  <a:gd name="T49" fmla="*/ 2 h 20"/>
                  <a:gd name="T50" fmla="*/ 505 w 1089"/>
                  <a:gd name="T51" fmla="*/ 2 h 20"/>
                  <a:gd name="T52" fmla="*/ 513 w 1089"/>
                  <a:gd name="T53" fmla="*/ 10 h 20"/>
                  <a:gd name="T54" fmla="*/ 505 w 1089"/>
                  <a:gd name="T55" fmla="*/ 18 h 20"/>
                  <a:gd name="T56" fmla="*/ 313 w 1089"/>
                  <a:gd name="T57" fmla="*/ 17 h 20"/>
                  <a:gd name="T58" fmla="*/ 201 w 1089"/>
                  <a:gd name="T59" fmla="*/ 17 h 20"/>
                  <a:gd name="T60" fmla="*/ 193 w 1089"/>
                  <a:gd name="T61" fmla="*/ 9 h 20"/>
                  <a:gd name="T62" fmla="*/ 201 w 1089"/>
                  <a:gd name="T63" fmla="*/ 1 h 20"/>
                  <a:gd name="T64" fmla="*/ 313 w 1089"/>
                  <a:gd name="T65" fmla="*/ 1 h 20"/>
                  <a:gd name="T66" fmla="*/ 321 w 1089"/>
                  <a:gd name="T67" fmla="*/ 9 h 20"/>
                  <a:gd name="T68" fmla="*/ 313 w 1089"/>
                  <a:gd name="T69" fmla="*/ 17 h 20"/>
                  <a:gd name="T70" fmla="*/ 120 w 1089"/>
                  <a:gd name="T71" fmla="*/ 17 h 20"/>
                  <a:gd name="T72" fmla="*/ 8 w 1089"/>
                  <a:gd name="T73" fmla="*/ 16 h 20"/>
                  <a:gd name="T74" fmla="*/ 0 w 1089"/>
                  <a:gd name="T75" fmla="*/ 8 h 20"/>
                  <a:gd name="T76" fmla="*/ 8 w 1089"/>
                  <a:gd name="T77" fmla="*/ 0 h 20"/>
                  <a:gd name="T78" fmla="*/ 121 w 1089"/>
                  <a:gd name="T79" fmla="*/ 1 h 20"/>
                  <a:gd name="T80" fmla="*/ 129 w 1089"/>
                  <a:gd name="T81" fmla="*/ 9 h 20"/>
                  <a:gd name="T82" fmla="*/ 120 w 1089"/>
                  <a:gd name="T83" fmla="*/ 1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089" h="20">
                    <a:moveTo>
                      <a:pt x="1081" y="20"/>
                    </a:moveTo>
                    <a:lnTo>
                      <a:pt x="969" y="20"/>
                    </a:lnTo>
                    <a:cubicBezTo>
                      <a:pt x="965" y="20"/>
                      <a:pt x="961" y="16"/>
                      <a:pt x="961" y="12"/>
                    </a:cubicBezTo>
                    <a:cubicBezTo>
                      <a:pt x="961" y="7"/>
                      <a:pt x="965" y="4"/>
                      <a:pt x="969" y="4"/>
                    </a:cubicBezTo>
                    <a:lnTo>
                      <a:pt x="1081" y="4"/>
                    </a:lnTo>
                    <a:cubicBezTo>
                      <a:pt x="1086" y="4"/>
                      <a:pt x="1089" y="8"/>
                      <a:pt x="1089" y="12"/>
                    </a:cubicBezTo>
                    <a:cubicBezTo>
                      <a:pt x="1089" y="16"/>
                      <a:pt x="1086" y="20"/>
                      <a:pt x="1081" y="20"/>
                    </a:cubicBezTo>
                    <a:close/>
                    <a:moveTo>
                      <a:pt x="889" y="19"/>
                    </a:moveTo>
                    <a:lnTo>
                      <a:pt x="777" y="19"/>
                    </a:lnTo>
                    <a:cubicBezTo>
                      <a:pt x="773" y="19"/>
                      <a:pt x="769" y="15"/>
                      <a:pt x="769" y="11"/>
                    </a:cubicBezTo>
                    <a:cubicBezTo>
                      <a:pt x="769" y="6"/>
                      <a:pt x="773" y="3"/>
                      <a:pt x="777" y="3"/>
                    </a:cubicBezTo>
                    <a:lnTo>
                      <a:pt x="889" y="3"/>
                    </a:lnTo>
                    <a:cubicBezTo>
                      <a:pt x="894" y="3"/>
                      <a:pt x="897" y="7"/>
                      <a:pt x="897" y="11"/>
                    </a:cubicBezTo>
                    <a:cubicBezTo>
                      <a:pt x="897" y="16"/>
                      <a:pt x="894" y="19"/>
                      <a:pt x="889" y="19"/>
                    </a:cubicBezTo>
                    <a:close/>
                    <a:moveTo>
                      <a:pt x="697" y="19"/>
                    </a:moveTo>
                    <a:lnTo>
                      <a:pt x="585" y="18"/>
                    </a:lnTo>
                    <a:cubicBezTo>
                      <a:pt x="581" y="18"/>
                      <a:pt x="577" y="15"/>
                      <a:pt x="577" y="10"/>
                    </a:cubicBezTo>
                    <a:cubicBezTo>
                      <a:pt x="577" y="6"/>
                      <a:pt x="581" y="2"/>
                      <a:pt x="585" y="2"/>
                    </a:cubicBezTo>
                    <a:lnTo>
                      <a:pt x="697" y="3"/>
                    </a:lnTo>
                    <a:cubicBezTo>
                      <a:pt x="702" y="3"/>
                      <a:pt x="705" y="6"/>
                      <a:pt x="705" y="11"/>
                    </a:cubicBezTo>
                    <a:cubicBezTo>
                      <a:pt x="705" y="15"/>
                      <a:pt x="701" y="19"/>
                      <a:pt x="697" y="19"/>
                    </a:cubicBezTo>
                    <a:close/>
                    <a:moveTo>
                      <a:pt x="505" y="18"/>
                    </a:moveTo>
                    <a:lnTo>
                      <a:pt x="393" y="18"/>
                    </a:lnTo>
                    <a:cubicBezTo>
                      <a:pt x="388" y="18"/>
                      <a:pt x="385" y="14"/>
                      <a:pt x="385" y="10"/>
                    </a:cubicBezTo>
                    <a:cubicBezTo>
                      <a:pt x="385" y="5"/>
                      <a:pt x="388" y="2"/>
                      <a:pt x="393" y="2"/>
                    </a:cubicBezTo>
                    <a:lnTo>
                      <a:pt x="505" y="2"/>
                    </a:lnTo>
                    <a:cubicBezTo>
                      <a:pt x="509" y="2"/>
                      <a:pt x="513" y="6"/>
                      <a:pt x="513" y="10"/>
                    </a:cubicBezTo>
                    <a:cubicBezTo>
                      <a:pt x="513" y="14"/>
                      <a:pt x="509" y="18"/>
                      <a:pt x="505" y="18"/>
                    </a:cubicBezTo>
                    <a:close/>
                    <a:moveTo>
                      <a:pt x="313" y="17"/>
                    </a:moveTo>
                    <a:lnTo>
                      <a:pt x="201" y="17"/>
                    </a:lnTo>
                    <a:cubicBezTo>
                      <a:pt x="196" y="17"/>
                      <a:pt x="193" y="13"/>
                      <a:pt x="193" y="9"/>
                    </a:cubicBezTo>
                    <a:cubicBezTo>
                      <a:pt x="193" y="5"/>
                      <a:pt x="196" y="1"/>
                      <a:pt x="201" y="1"/>
                    </a:cubicBezTo>
                    <a:lnTo>
                      <a:pt x="313" y="1"/>
                    </a:lnTo>
                    <a:cubicBezTo>
                      <a:pt x="317" y="1"/>
                      <a:pt x="321" y="5"/>
                      <a:pt x="321" y="9"/>
                    </a:cubicBezTo>
                    <a:cubicBezTo>
                      <a:pt x="321" y="14"/>
                      <a:pt x="317" y="17"/>
                      <a:pt x="313" y="17"/>
                    </a:cubicBezTo>
                    <a:close/>
                    <a:moveTo>
                      <a:pt x="120" y="17"/>
                    </a:moveTo>
                    <a:lnTo>
                      <a:pt x="8" y="16"/>
                    </a:lnTo>
                    <a:cubicBezTo>
                      <a:pt x="4" y="16"/>
                      <a:pt x="0" y="13"/>
                      <a:pt x="0" y="8"/>
                    </a:cubicBezTo>
                    <a:cubicBezTo>
                      <a:pt x="0" y="4"/>
                      <a:pt x="4" y="0"/>
                      <a:pt x="8" y="0"/>
                    </a:cubicBezTo>
                    <a:lnTo>
                      <a:pt x="121" y="1"/>
                    </a:lnTo>
                    <a:cubicBezTo>
                      <a:pt x="125" y="1"/>
                      <a:pt x="129" y="4"/>
                      <a:pt x="129" y="9"/>
                    </a:cubicBezTo>
                    <a:cubicBezTo>
                      <a:pt x="129" y="13"/>
                      <a:pt x="125" y="17"/>
                      <a:pt x="120" y="1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Rectangle 59">
                <a:extLst>
                  <a:ext uri="{FF2B5EF4-FFF2-40B4-BE49-F238E27FC236}">
                    <a16:creationId xmlns:a16="http://schemas.microsoft.com/office/drawing/2014/main" id="{D2A42BEF-8DD0-4FBC-8E98-6D563B24D1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9" y="1720"/>
                <a:ext cx="109" cy="1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Rectangle 60">
                <a:extLst>
                  <a:ext uri="{FF2B5EF4-FFF2-40B4-BE49-F238E27FC236}">
                    <a16:creationId xmlns:a16="http://schemas.microsoft.com/office/drawing/2014/main" id="{1F463826-CF16-460F-B376-233BDEF856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9" y="1720"/>
                <a:ext cx="109" cy="108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61">
                <a:extLst>
                  <a:ext uri="{FF2B5EF4-FFF2-40B4-BE49-F238E27FC236}">
                    <a16:creationId xmlns:a16="http://schemas.microsoft.com/office/drawing/2014/main" id="{E6F61E78-9834-4783-980E-CE437275A0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1" y="1741"/>
                <a:ext cx="65" cy="65"/>
              </a:xfrm>
              <a:custGeom>
                <a:avLst/>
                <a:gdLst>
                  <a:gd name="T0" fmla="*/ 92 w 184"/>
                  <a:gd name="T1" fmla="*/ 0 h 184"/>
                  <a:gd name="T2" fmla="*/ 92 w 184"/>
                  <a:gd name="T3" fmla="*/ 92 h 184"/>
                  <a:gd name="T4" fmla="*/ 184 w 184"/>
                  <a:gd name="T5" fmla="*/ 92 h 184"/>
                  <a:gd name="T6" fmla="*/ 92 w 184"/>
                  <a:gd name="T7" fmla="*/ 184 h 184"/>
                  <a:gd name="T8" fmla="*/ 0 w 184"/>
                  <a:gd name="T9" fmla="*/ 92 h 184"/>
                  <a:gd name="T10" fmla="*/ 92 w 184"/>
                  <a:gd name="T11" fmla="*/ 0 h 184"/>
                  <a:gd name="T12" fmla="*/ 184 w 184"/>
                  <a:gd name="T13" fmla="*/ 92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4" h="184">
                    <a:moveTo>
                      <a:pt x="92" y="0"/>
                    </a:moveTo>
                    <a:lnTo>
                      <a:pt x="92" y="92"/>
                    </a:lnTo>
                    <a:lnTo>
                      <a:pt x="184" y="92"/>
                    </a:lnTo>
                    <a:cubicBezTo>
                      <a:pt x="184" y="143"/>
                      <a:pt x="143" y="184"/>
                      <a:pt x="92" y="184"/>
                    </a:cubicBezTo>
                    <a:cubicBezTo>
                      <a:pt x="41" y="184"/>
                      <a:pt x="0" y="143"/>
                      <a:pt x="0" y="92"/>
                    </a:cubicBezTo>
                    <a:cubicBezTo>
                      <a:pt x="0" y="41"/>
                      <a:pt x="41" y="0"/>
                      <a:pt x="92" y="0"/>
                    </a:cubicBezTo>
                    <a:cubicBezTo>
                      <a:pt x="143" y="0"/>
                      <a:pt x="184" y="41"/>
                      <a:pt x="184" y="92"/>
                    </a:cubicBezTo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Rectangle 62">
                <a:extLst>
                  <a:ext uri="{FF2B5EF4-FFF2-40B4-BE49-F238E27FC236}">
                    <a16:creationId xmlns:a16="http://schemas.microsoft.com/office/drawing/2014/main" id="{51D21B2A-5B43-48F9-994C-DA9FE73487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7" y="1110"/>
                <a:ext cx="438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Traffic Class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63">
                <a:extLst>
                  <a:ext uri="{FF2B5EF4-FFF2-40B4-BE49-F238E27FC236}">
                    <a16:creationId xmlns:a16="http://schemas.microsoft.com/office/drawing/2014/main" id="{D54D98D8-7DA5-41D3-AC69-70FB06A64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6" y="1110"/>
                <a:ext cx="78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#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64">
                <a:extLst>
                  <a:ext uri="{FF2B5EF4-FFF2-40B4-BE49-F238E27FC236}">
                    <a16:creationId xmlns:a16="http://schemas.microsoft.com/office/drawing/2014/main" id="{219A9C65-CE7A-411C-90A3-08BEF43CAA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" y="1110"/>
                <a:ext cx="7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7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" name="Rectangle 65">
                <a:extLst>
                  <a:ext uri="{FF2B5EF4-FFF2-40B4-BE49-F238E27FC236}">
                    <a16:creationId xmlns:a16="http://schemas.microsoft.com/office/drawing/2014/main" id="{9933ACC4-0F2A-47F7-A618-C09AD258DB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1110"/>
                <a:ext cx="438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Traffic Class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66">
                <a:extLst>
                  <a:ext uri="{FF2B5EF4-FFF2-40B4-BE49-F238E27FC236}">
                    <a16:creationId xmlns:a16="http://schemas.microsoft.com/office/drawing/2014/main" id="{BA6D772B-AC03-4179-BEFA-6BD1190D34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1110"/>
                <a:ext cx="78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#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67">
                <a:extLst>
                  <a:ext uri="{FF2B5EF4-FFF2-40B4-BE49-F238E27FC236}">
                    <a16:creationId xmlns:a16="http://schemas.microsoft.com/office/drawing/2014/main" id="{72A8BE0E-26AE-40D7-A304-AD2B4DC481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6" y="1110"/>
                <a:ext cx="7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68">
                <a:extLst>
                  <a:ext uri="{FF2B5EF4-FFF2-40B4-BE49-F238E27FC236}">
                    <a16:creationId xmlns:a16="http://schemas.microsoft.com/office/drawing/2014/main" id="{4F6188AB-701A-4B28-ABAF-19EC622C1C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9" y="1110"/>
                <a:ext cx="43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Traffic Class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69">
                <a:extLst>
                  <a:ext uri="{FF2B5EF4-FFF2-40B4-BE49-F238E27FC236}">
                    <a16:creationId xmlns:a16="http://schemas.microsoft.com/office/drawing/2014/main" id="{88ABC770-76D3-4C1E-B675-33EBB8900B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8" y="1110"/>
                <a:ext cx="7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#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70">
                <a:extLst>
                  <a:ext uri="{FF2B5EF4-FFF2-40B4-BE49-F238E27FC236}">
                    <a16:creationId xmlns:a16="http://schemas.microsoft.com/office/drawing/2014/main" id="{766EE664-774D-4E0A-9E27-57F0BDC96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5" y="1110"/>
                <a:ext cx="7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71">
                <a:extLst>
                  <a:ext uri="{FF2B5EF4-FFF2-40B4-BE49-F238E27FC236}">
                    <a16:creationId xmlns:a16="http://schemas.microsoft.com/office/drawing/2014/main" id="{2748B372-142B-4CE3-9FFE-CBBE727099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3" y="1379"/>
                <a:ext cx="61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7" name="Rectangle 72">
                <a:extLst>
                  <a:ext uri="{FF2B5EF4-FFF2-40B4-BE49-F238E27FC236}">
                    <a16:creationId xmlns:a16="http://schemas.microsoft.com/office/drawing/2014/main" id="{D8590C78-B060-4ED7-B513-92CA02B882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5" y="1379"/>
                <a:ext cx="57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73">
                <a:extLst>
                  <a:ext uri="{FF2B5EF4-FFF2-40B4-BE49-F238E27FC236}">
                    <a16:creationId xmlns:a16="http://schemas.microsoft.com/office/drawing/2014/main" id="{EBCA3C1D-67F4-49CB-A0F5-65B65BA0B0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2" y="1379"/>
                <a:ext cx="62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74">
                <a:extLst>
                  <a:ext uri="{FF2B5EF4-FFF2-40B4-BE49-F238E27FC236}">
                    <a16:creationId xmlns:a16="http://schemas.microsoft.com/office/drawing/2014/main" id="{D3284E86-8ECB-441C-8D37-4581E99E82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5" y="1379"/>
                <a:ext cx="56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75">
                <a:extLst>
                  <a:ext uri="{FF2B5EF4-FFF2-40B4-BE49-F238E27FC236}">
                    <a16:creationId xmlns:a16="http://schemas.microsoft.com/office/drawing/2014/main" id="{803FE2F5-A840-4AE0-B6F9-A270D8BA0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1" y="1110"/>
                <a:ext cx="438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Traffic Class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76">
                <a:extLst>
                  <a:ext uri="{FF2B5EF4-FFF2-40B4-BE49-F238E27FC236}">
                    <a16:creationId xmlns:a16="http://schemas.microsoft.com/office/drawing/2014/main" id="{3FDA7881-EFA8-4920-9CCB-F80EDF99C2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9" y="1110"/>
                <a:ext cx="7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#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77">
                <a:extLst>
                  <a:ext uri="{FF2B5EF4-FFF2-40B4-BE49-F238E27FC236}">
                    <a16:creationId xmlns:a16="http://schemas.microsoft.com/office/drawing/2014/main" id="{404FA32E-3F81-4F4F-AE98-AC17C43AC7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7" y="1110"/>
                <a:ext cx="78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Line 78">
                <a:extLst>
                  <a:ext uri="{FF2B5EF4-FFF2-40B4-BE49-F238E27FC236}">
                    <a16:creationId xmlns:a16="http://schemas.microsoft.com/office/drawing/2014/main" id="{5F1DE448-AFC7-4661-AD62-602A7D5F3B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5" y="1558"/>
                <a:ext cx="0" cy="27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Line 79">
                <a:extLst>
                  <a:ext uri="{FF2B5EF4-FFF2-40B4-BE49-F238E27FC236}">
                    <a16:creationId xmlns:a16="http://schemas.microsoft.com/office/drawing/2014/main" id="{FC300315-AFC9-4BCD-956D-B8EC00DABC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84" y="1558"/>
                <a:ext cx="0" cy="27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Line 80">
                <a:extLst>
                  <a:ext uri="{FF2B5EF4-FFF2-40B4-BE49-F238E27FC236}">
                    <a16:creationId xmlns:a16="http://schemas.microsoft.com/office/drawing/2014/main" id="{CAEF5885-0F1C-4FED-A341-D245A7ECBE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3" y="1558"/>
                <a:ext cx="0" cy="27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Line 81">
                <a:extLst>
                  <a:ext uri="{FF2B5EF4-FFF2-40B4-BE49-F238E27FC236}">
                    <a16:creationId xmlns:a16="http://schemas.microsoft.com/office/drawing/2014/main" id="{5C1AD80F-1105-45D2-8E43-8491DDA749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65" y="1558"/>
                <a:ext cx="0" cy="27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Rectangle 82">
                <a:extLst>
                  <a:ext uri="{FF2B5EF4-FFF2-40B4-BE49-F238E27FC236}">
                    <a16:creationId xmlns:a16="http://schemas.microsoft.com/office/drawing/2014/main" id="{7DAC81D8-90D9-4CC6-8FF1-5D1CD1B5A2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" y="2166"/>
                <a:ext cx="2292" cy="13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Rectangle 83">
                <a:extLst>
                  <a:ext uri="{FF2B5EF4-FFF2-40B4-BE49-F238E27FC236}">
                    <a16:creationId xmlns:a16="http://schemas.microsoft.com/office/drawing/2014/main" id="{31F1BBF5-BE89-40AE-B6D9-83C4FD980E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" y="2166"/>
                <a:ext cx="2292" cy="136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Rectangle 84">
                <a:extLst>
                  <a:ext uri="{FF2B5EF4-FFF2-40B4-BE49-F238E27FC236}">
                    <a16:creationId xmlns:a16="http://schemas.microsoft.com/office/drawing/2014/main" id="{E2BA1901-E965-4ECF-AB2B-149453E19B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8" y="2191"/>
                <a:ext cx="764" cy="1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Transmission Selection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" name="Line 85">
                <a:extLst>
                  <a:ext uri="{FF2B5EF4-FFF2-40B4-BE49-F238E27FC236}">
                    <a16:creationId xmlns:a16="http://schemas.microsoft.com/office/drawing/2014/main" id="{07019E13-09D8-405F-8B79-C6EB4299EB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9" y="1896"/>
                <a:ext cx="0" cy="27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Line 86">
                <a:extLst>
                  <a:ext uri="{FF2B5EF4-FFF2-40B4-BE49-F238E27FC236}">
                    <a16:creationId xmlns:a16="http://schemas.microsoft.com/office/drawing/2014/main" id="{7BC95437-A7A7-4329-ACE8-3954F18CD5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18" y="1896"/>
                <a:ext cx="0" cy="27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Line 87">
                <a:extLst>
                  <a:ext uri="{FF2B5EF4-FFF2-40B4-BE49-F238E27FC236}">
                    <a16:creationId xmlns:a16="http://schemas.microsoft.com/office/drawing/2014/main" id="{9A36A785-2E29-4532-BF53-CDB8862B84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3" y="1896"/>
                <a:ext cx="0" cy="27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Line 88">
                <a:extLst>
                  <a:ext uri="{FF2B5EF4-FFF2-40B4-BE49-F238E27FC236}">
                    <a16:creationId xmlns:a16="http://schemas.microsoft.com/office/drawing/2014/main" id="{C453ACD0-22C0-4568-B7E8-A1FC1CCB98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65" y="1896"/>
                <a:ext cx="0" cy="27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Line 89">
                <a:extLst>
                  <a:ext uri="{FF2B5EF4-FFF2-40B4-BE49-F238E27FC236}">
                    <a16:creationId xmlns:a16="http://schemas.microsoft.com/office/drawing/2014/main" id="{004F006A-E59F-41B1-BE30-74431F8599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5" y="2302"/>
                <a:ext cx="0" cy="1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8D9AAD56-6922-4A34-AEE1-DF0E8024FB9C}"/>
                </a:ext>
              </a:extLst>
            </p:cNvPr>
            <p:cNvSpPr/>
            <p:nvPr/>
          </p:nvSpPr>
          <p:spPr bwMode="auto">
            <a:xfrm>
              <a:off x="3718130" y="3491829"/>
              <a:ext cx="491685" cy="8787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881890C9-AD57-4C90-B5A6-F4910976026A}"/>
                </a:ext>
              </a:extLst>
            </p:cNvPr>
            <p:cNvSpPr/>
            <p:nvPr/>
          </p:nvSpPr>
          <p:spPr bwMode="auto">
            <a:xfrm>
              <a:off x="4559310" y="3482215"/>
              <a:ext cx="491685" cy="87872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F37306B7-0F7B-46B3-89CE-AFE6E86F8B44}"/>
                </a:ext>
              </a:extLst>
            </p:cNvPr>
            <p:cNvSpPr/>
            <p:nvPr/>
          </p:nvSpPr>
          <p:spPr bwMode="auto">
            <a:xfrm>
              <a:off x="5392759" y="3495482"/>
              <a:ext cx="491685" cy="8787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20EE9DDF-75ED-4022-AB98-2AFCF808DD2A}"/>
                </a:ext>
              </a:extLst>
            </p:cNvPr>
            <p:cNvSpPr/>
            <p:nvPr/>
          </p:nvSpPr>
          <p:spPr bwMode="auto">
            <a:xfrm>
              <a:off x="6528902" y="3507782"/>
              <a:ext cx="491685" cy="8787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34D43FC9-A7F6-47FF-A5D9-D22DF3A1B377}"/>
              </a:ext>
            </a:extLst>
          </p:cNvPr>
          <p:cNvSpPr/>
          <p:nvPr/>
        </p:nvSpPr>
        <p:spPr bwMode="auto">
          <a:xfrm>
            <a:off x="7093832" y="2744143"/>
            <a:ext cx="3236131" cy="14884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FF051CC4-F40B-429E-BB6D-B995F0B1CA27}"/>
              </a:ext>
            </a:extLst>
          </p:cNvPr>
          <p:cNvGrpSpPr/>
          <p:nvPr/>
        </p:nvGrpSpPr>
        <p:grpSpPr>
          <a:xfrm>
            <a:off x="7093832" y="2899905"/>
            <a:ext cx="3439831" cy="1249189"/>
            <a:chOff x="4953000" y="5227811"/>
            <a:chExt cx="3439831" cy="1249189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95C3686F-BAE6-4A7E-9AAA-31ED386E17F9}"/>
                </a:ext>
              </a:extLst>
            </p:cNvPr>
            <p:cNvSpPr/>
            <p:nvPr/>
          </p:nvSpPr>
          <p:spPr bwMode="auto">
            <a:xfrm>
              <a:off x="5156290" y="5586077"/>
              <a:ext cx="533400" cy="15110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FCBBFE45-BA18-402D-86B0-CE59E3E7263D}"/>
                </a:ext>
              </a:extLst>
            </p:cNvPr>
            <p:cNvSpPr/>
            <p:nvPr/>
          </p:nvSpPr>
          <p:spPr bwMode="auto">
            <a:xfrm>
              <a:off x="5689689" y="5586076"/>
              <a:ext cx="838331" cy="15110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7B3B9A4F-3C2D-4AC3-A15D-6E787BA0F540}"/>
                </a:ext>
              </a:extLst>
            </p:cNvPr>
            <p:cNvSpPr/>
            <p:nvPr/>
          </p:nvSpPr>
          <p:spPr bwMode="auto">
            <a:xfrm>
              <a:off x="6528022" y="5586076"/>
              <a:ext cx="1219068" cy="15110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A3725C0-D2E9-485D-943B-7DCCAD2950AA}"/>
                </a:ext>
              </a:extLst>
            </p:cNvPr>
            <p:cNvSpPr txBox="1"/>
            <p:nvPr/>
          </p:nvSpPr>
          <p:spPr>
            <a:xfrm>
              <a:off x="4992221" y="5227811"/>
              <a:ext cx="4307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rgbClr val="002060"/>
                  </a:solidFill>
                </a:rPr>
                <a:t>T0</a:t>
              </a:r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31205396-DEB5-4A33-98BA-99CA648C7033}"/>
                </a:ext>
              </a:extLst>
            </p:cNvPr>
            <p:cNvCxnSpPr>
              <a:stCxn id="102" idx="1"/>
            </p:cNvCxnSpPr>
            <p:nvPr/>
          </p:nvCxnSpPr>
          <p:spPr bwMode="auto">
            <a:xfrm flipV="1">
              <a:off x="5156290" y="5447578"/>
              <a:ext cx="0" cy="214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2007F251-6E27-40E0-A78F-32993F39C55C}"/>
                </a:ext>
              </a:extLst>
            </p:cNvPr>
            <p:cNvSpPr txBox="1"/>
            <p:nvPr/>
          </p:nvSpPr>
          <p:spPr>
            <a:xfrm>
              <a:off x="7448449" y="5277090"/>
              <a:ext cx="9443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rgbClr val="002060"/>
                  </a:solidFill>
                </a:rPr>
                <a:t>T0+ 10ms</a:t>
              </a:r>
            </a:p>
          </p:txBody>
        </p: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8BEDF29F-282E-4F9D-92C7-07C433B4A57D}"/>
                </a:ext>
              </a:extLst>
            </p:cNvPr>
            <p:cNvCxnSpPr/>
            <p:nvPr/>
          </p:nvCxnSpPr>
          <p:spPr bwMode="auto">
            <a:xfrm flipV="1">
              <a:off x="7747090" y="5448224"/>
              <a:ext cx="0" cy="214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Right Brace 108">
              <a:extLst>
                <a:ext uri="{FF2B5EF4-FFF2-40B4-BE49-F238E27FC236}">
                  <a16:creationId xmlns:a16="http://schemas.microsoft.com/office/drawing/2014/main" id="{5628E045-1367-4C09-9A75-F407F666A4EF}"/>
                </a:ext>
              </a:extLst>
            </p:cNvPr>
            <p:cNvSpPr/>
            <p:nvPr/>
          </p:nvSpPr>
          <p:spPr bwMode="auto">
            <a:xfrm rot="5400000">
              <a:off x="5354539" y="5571053"/>
              <a:ext cx="136901" cy="53340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0" name="Right Brace 109">
              <a:extLst>
                <a:ext uri="{FF2B5EF4-FFF2-40B4-BE49-F238E27FC236}">
                  <a16:creationId xmlns:a16="http://schemas.microsoft.com/office/drawing/2014/main" id="{C0180EC7-4071-4D2C-865A-48D5675CF694}"/>
                </a:ext>
              </a:extLst>
            </p:cNvPr>
            <p:cNvSpPr/>
            <p:nvPr/>
          </p:nvSpPr>
          <p:spPr bwMode="auto">
            <a:xfrm rot="5400000">
              <a:off x="6050868" y="5413724"/>
              <a:ext cx="115975" cy="83833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0201291E-19A9-4163-8896-859D4EC54BFC}"/>
                </a:ext>
              </a:extLst>
            </p:cNvPr>
            <p:cNvSpPr txBox="1"/>
            <p:nvPr/>
          </p:nvSpPr>
          <p:spPr>
            <a:xfrm>
              <a:off x="4953000" y="5876836"/>
              <a:ext cx="93997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500 </a:t>
              </a:r>
              <a:r>
                <a:rPr lang="en-US" sz="110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µs</a:t>
              </a:r>
              <a:endParaRPr lang="en-US" sz="1100">
                <a:solidFill>
                  <a:schemeClr val="tx1"/>
                </a:solidFill>
              </a:endParaRPr>
            </a:p>
            <a:p>
              <a:pPr algn="ctr"/>
              <a:r>
                <a:rPr lang="en-US" sz="1100">
                  <a:solidFill>
                    <a:schemeClr val="tx1"/>
                  </a:solidFill>
                </a:rPr>
                <a:t>(Guard band)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C72859DF-407D-4347-A5F7-83F969DF1993}"/>
                </a:ext>
              </a:extLst>
            </p:cNvPr>
            <p:cNvSpPr txBox="1"/>
            <p:nvPr/>
          </p:nvSpPr>
          <p:spPr>
            <a:xfrm>
              <a:off x="5488819" y="5859959"/>
              <a:ext cx="126767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1 </a:t>
              </a:r>
              <a:r>
                <a:rPr lang="en-US" sz="1100" err="1">
                  <a:solidFill>
                    <a:schemeClr val="tx1"/>
                  </a:solidFill>
                </a:rPr>
                <a:t>ms</a:t>
              </a:r>
              <a:endParaRPr lang="en-US" sz="1100">
                <a:solidFill>
                  <a:schemeClr val="tx1"/>
                </a:solidFill>
              </a:endParaRPr>
            </a:p>
            <a:p>
              <a:pPr algn="ctr"/>
              <a:r>
                <a:rPr lang="en-US" sz="1100">
                  <a:solidFill>
                    <a:schemeClr val="tx1"/>
                  </a:solidFill>
                </a:rPr>
                <a:t>(gate open)</a:t>
              </a:r>
            </a:p>
            <a:p>
              <a:pPr algn="ctr"/>
              <a:r>
                <a:rPr lang="en-US" sz="1100">
                  <a:solidFill>
                    <a:schemeClr val="tx1"/>
                  </a:solidFill>
                </a:rPr>
                <a:t>Time-critical</a:t>
              </a:r>
            </a:p>
          </p:txBody>
        </p:sp>
        <p:sp>
          <p:nvSpPr>
            <p:cNvPr id="113" name="Right Brace 112">
              <a:extLst>
                <a:ext uri="{FF2B5EF4-FFF2-40B4-BE49-F238E27FC236}">
                  <a16:creationId xmlns:a16="http://schemas.microsoft.com/office/drawing/2014/main" id="{218C445A-4184-40E7-A579-A4945F649E84}"/>
                </a:ext>
              </a:extLst>
            </p:cNvPr>
            <p:cNvSpPr/>
            <p:nvPr/>
          </p:nvSpPr>
          <p:spPr bwMode="auto">
            <a:xfrm rot="5400000">
              <a:off x="7060944" y="5245199"/>
              <a:ext cx="117489" cy="118359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D927CDB-C2C7-4B54-A6DD-2FAA716B911F}"/>
                </a:ext>
              </a:extLst>
            </p:cNvPr>
            <p:cNvSpPr txBox="1"/>
            <p:nvPr/>
          </p:nvSpPr>
          <p:spPr>
            <a:xfrm>
              <a:off x="6593461" y="5876836"/>
              <a:ext cx="163076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8.5 </a:t>
              </a:r>
              <a:r>
                <a:rPr lang="en-US" sz="1100" err="1">
                  <a:solidFill>
                    <a:schemeClr val="tx1"/>
                  </a:solidFill>
                </a:rPr>
                <a:t>ms</a:t>
              </a:r>
              <a:endParaRPr lang="en-US" sz="1100">
                <a:solidFill>
                  <a:schemeClr val="tx1"/>
                </a:solidFill>
              </a:endParaRPr>
            </a:p>
            <a:p>
              <a:pPr algn="ctr"/>
              <a:r>
                <a:rPr lang="en-US" sz="1100">
                  <a:solidFill>
                    <a:schemeClr val="tx1"/>
                  </a:solidFill>
                </a:rPr>
                <a:t>(gate open)</a:t>
              </a:r>
            </a:p>
            <a:p>
              <a:pPr algn="ctr"/>
              <a:r>
                <a:rPr lang="en-US" sz="1100">
                  <a:solidFill>
                    <a:schemeClr val="tx1"/>
                  </a:solidFill>
                </a:rPr>
                <a:t>Other traffic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301525FC-3A23-48CD-AC2C-E34AF100066F}"/>
                </a:ext>
              </a:extLst>
            </p:cNvPr>
            <p:cNvSpPr txBox="1"/>
            <p:nvPr/>
          </p:nvSpPr>
          <p:spPr>
            <a:xfrm>
              <a:off x="5359581" y="5236647"/>
              <a:ext cx="19854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Example Schedule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8452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1E92CB1-11C8-43AC-8409-458D10F13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6547" y="3948684"/>
            <a:ext cx="3863395" cy="25267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EA4109-1207-48D6-AFAF-DFED60537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support and gaps for 802.1Qbv in 802.11be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CBD8FD-97A9-4520-ABD3-E4F49FD1BF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E52F5-D64A-4037-9A0B-1AFD94AA83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EBFA4A-2687-4776-871E-342DAAF157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F1D833B-4C55-4E57-B391-53A22B06E668}"/>
              </a:ext>
            </a:extLst>
          </p:cNvPr>
          <p:cNvCxnSpPr>
            <a:cxnSpLocks/>
          </p:cNvCxnSpPr>
          <p:nvPr/>
        </p:nvCxnSpPr>
        <p:spPr bwMode="auto">
          <a:xfrm>
            <a:off x="1281904" y="4155577"/>
            <a:ext cx="3021615" cy="46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416457C-3661-4594-AEC4-61AD46DD9AB8}"/>
              </a:ext>
            </a:extLst>
          </p:cNvPr>
          <p:cNvSpPr/>
          <p:nvPr/>
        </p:nvSpPr>
        <p:spPr bwMode="auto">
          <a:xfrm>
            <a:off x="1599354" y="3966943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57B9DC-7C07-4EBF-B1D0-9924B0A17626}"/>
              </a:ext>
            </a:extLst>
          </p:cNvPr>
          <p:cNvSpPr/>
          <p:nvPr/>
        </p:nvSpPr>
        <p:spPr bwMode="auto">
          <a:xfrm>
            <a:off x="2772883" y="3966943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9F7326-6916-4284-A753-5B7B5D5B63DA}"/>
              </a:ext>
            </a:extLst>
          </p:cNvPr>
          <p:cNvSpPr/>
          <p:nvPr/>
        </p:nvSpPr>
        <p:spPr bwMode="auto">
          <a:xfrm>
            <a:off x="1056807" y="4470316"/>
            <a:ext cx="328084" cy="193301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66D8CE-604B-46BB-8393-B313CFE88913}"/>
              </a:ext>
            </a:extLst>
          </p:cNvPr>
          <p:cNvSpPr txBox="1"/>
          <p:nvPr/>
        </p:nvSpPr>
        <p:spPr>
          <a:xfrm>
            <a:off x="1433521" y="4382300"/>
            <a:ext cx="349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: Gate Open for time-critical traffic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D792C7C-5486-4D9B-AECB-5C084C62C506}"/>
              </a:ext>
            </a:extLst>
          </p:cNvPr>
          <p:cNvSpPr/>
          <p:nvPr/>
        </p:nvSpPr>
        <p:spPr bwMode="auto">
          <a:xfrm>
            <a:off x="1906711" y="3966940"/>
            <a:ext cx="857615" cy="19330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075A3E-11AD-4B9A-8B40-269CFE51AB1B}"/>
              </a:ext>
            </a:extLst>
          </p:cNvPr>
          <p:cNvSpPr/>
          <p:nvPr/>
        </p:nvSpPr>
        <p:spPr bwMode="auto">
          <a:xfrm>
            <a:off x="3112171" y="3966940"/>
            <a:ext cx="857614" cy="19665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D651EE-B48C-4E64-BE86-316FAF0ADA83}"/>
              </a:ext>
            </a:extLst>
          </p:cNvPr>
          <p:cNvSpPr/>
          <p:nvPr/>
        </p:nvSpPr>
        <p:spPr bwMode="auto">
          <a:xfrm>
            <a:off x="1046173" y="4935923"/>
            <a:ext cx="328084" cy="1933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9DC2E8-7D47-4570-B446-EAA7E2884C3E}"/>
              </a:ext>
            </a:extLst>
          </p:cNvPr>
          <p:cNvSpPr txBox="1"/>
          <p:nvPr/>
        </p:nvSpPr>
        <p:spPr>
          <a:xfrm>
            <a:off x="1422887" y="4847907"/>
            <a:ext cx="288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: Gate Open  for other traffic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7FCDD58-4BF9-4210-A33D-3F16AD154748}"/>
              </a:ext>
            </a:extLst>
          </p:cNvPr>
          <p:cNvCxnSpPr>
            <a:cxnSpLocks/>
          </p:cNvCxnSpPr>
          <p:nvPr/>
        </p:nvCxnSpPr>
        <p:spPr bwMode="auto">
          <a:xfrm>
            <a:off x="1561254" y="3773502"/>
            <a:ext cx="353028" cy="84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6ADD146-65A6-4481-BC61-54F2E3AE224C}"/>
              </a:ext>
            </a:extLst>
          </p:cNvPr>
          <p:cNvSpPr txBox="1"/>
          <p:nvPr/>
        </p:nvSpPr>
        <p:spPr>
          <a:xfrm>
            <a:off x="1122742" y="3410300"/>
            <a:ext cx="36283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Restricted TWT SP for low latency traffic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AAA7323-9874-411F-B2D3-B66D52709E2E}"/>
              </a:ext>
            </a:extLst>
          </p:cNvPr>
          <p:cNvCxnSpPr>
            <a:cxnSpLocks/>
          </p:cNvCxnSpPr>
          <p:nvPr/>
        </p:nvCxnSpPr>
        <p:spPr bwMode="auto">
          <a:xfrm>
            <a:off x="2727141" y="3773502"/>
            <a:ext cx="353028" cy="84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4C08B63-30E9-48CA-9C78-2E891A96D102}"/>
              </a:ext>
            </a:extLst>
          </p:cNvPr>
          <p:cNvSpPr txBox="1"/>
          <p:nvPr/>
        </p:nvSpPr>
        <p:spPr>
          <a:xfrm>
            <a:off x="433118" y="2607284"/>
            <a:ext cx="5751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The Restricted TWT (being defined in 802.11be) can enhance channel access for more deterministic latency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CB034EF-6B46-4D3D-BE09-CE403E9A2AFE}"/>
              </a:ext>
            </a:extLst>
          </p:cNvPr>
          <p:cNvSpPr txBox="1"/>
          <p:nvPr/>
        </p:nvSpPr>
        <p:spPr>
          <a:xfrm>
            <a:off x="513016" y="5521149"/>
            <a:ext cx="60559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scheduled Restricted TWT SPs must align with the 802.1Qbv schedule for the network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CD14399-05EE-4CF7-979E-EF0D355D2F57}"/>
              </a:ext>
            </a:extLst>
          </p:cNvPr>
          <p:cNvSpPr/>
          <p:nvPr/>
        </p:nvSpPr>
        <p:spPr>
          <a:xfrm>
            <a:off x="6581376" y="1888828"/>
            <a:ext cx="553030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 Gaps: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802.1Qbv configuration should be provided to the 802.11be MAC as requirements/input (e.g., for scheduling of Restricted TWT SPs)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Time-sensitive frames within the 802.11 MAC may be delayed if sharing a queue with other traffic (</a:t>
            </a:r>
            <a:r>
              <a:rPr lang="en-US" sz="1600" b="1" dirty="0">
                <a:solidFill>
                  <a:schemeClr val="tx1"/>
                </a:solidFill>
              </a:rPr>
              <a:t>head of the line blocking &amp; randomness</a:t>
            </a:r>
            <a:r>
              <a:rPr lang="en-US" sz="1600" dirty="0">
                <a:solidFill>
                  <a:schemeClr val="tx1"/>
                </a:solidFill>
              </a:rPr>
              <a:t>) – 11be MAC need to isolate frames and consider per frame deadlines (time-aware) 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6AD8AA-203F-4BA0-8562-DE62A98E7799}"/>
              </a:ext>
            </a:extLst>
          </p:cNvPr>
          <p:cNvSpPr/>
          <p:nvPr/>
        </p:nvSpPr>
        <p:spPr bwMode="auto">
          <a:xfrm>
            <a:off x="8437402" y="5455019"/>
            <a:ext cx="398281" cy="9673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B849BC9-BBCA-43B0-9F39-22D9E0FB6D18}"/>
              </a:ext>
            </a:extLst>
          </p:cNvPr>
          <p:cNvSpPr/>
          <p:nvPr/>
        </p:nvSpPr>
        <p:spPr bwMode="auto">
          <a:xfrm>
            <a:off x="8424048" y="5292374"/>
            <a:ext cx="411634" cy="110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60CA52-5FEA-406E-A9FF-068FDF31272D}"/>
              </a:ext>
            </a:extLst>
          </p:cNvPr>
          <p:cNvSpPr/>
          <p:nvPr/>
        </p:nvSpPr>
        <p:spPr bwMode="auto">
          <a:xfrm>
            <a:off x="9155286" y="4295648"/>
            <a:ext cx="457200" cy="762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011672-B508-4BC5-8F98-ABB9BD063DC5}"/>
              </a:ext>
            </a:extLst>
          </p:cNvPr>
          <p:cNvSpPr/>
          <p:nvPr/>
        </p:nvSpPr>
        <p:spPr bwMode="auto">
          <a:xfrm>
            <a:off x="9084569" y="5498487"/>
            <a:ext cx="365122" cy="861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A00A463-62AC-4C1C-8E5A-CA59F6BFCDFA}"/>
              </a:ext>
            </a:extLst>
          </p:cNvPr>
          <p:cNvSpPr/>
          <p:nvPr/>
        </p:nvSpPr>
        <p:spPr bwMode="auto">
          <a:xfrm>
            <a:off x="9712232" y="5536915"/>
            <a:ext cx="398902" cy="6195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1119932-8D58-484D-A110-A5CF0BEDA694}"/>
              </a:ext>
            </a:extLst>
          </p:cNvPr>
          <p:cNvSpPr/>
          <p:nvPr/>
        </p:nvSpPr>
        <p:spPr bwMode="auto">
          <a:xfrm>
            <a:off x="9084209" y="5292374"/>
            <a:ext cx="365122" cy="1974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6806578-6761-4902-B13C-9A52D1DEBADF}"/>
              </a:ext>
            </a:extLst>
          </p:cNvPr>
          <p:cNvSpPr txBox="1"/>
          <p:nvPr/>
        </p:nvSpPr>
        <p:spPr>
          <a:xfrm>
            <a:off x="8558465" y="3977009"/>
            <a:ext cx="2000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Time-sensitive frame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80FFEB-CAFF-4818-A4B9-69216011402F}"/>
              </a:ext>
            </a:extLst>
          </p:cNvPr>
          <p:cNvSpPr txBox="1"/>
          <p:nvPr/>
        </p:nvSpPr>
        <p:spPr>
          <a:xfrm>
            <a:off x="6725042" y="5142238"/>
            <a:ext cx="1579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HOL </a:t>
            </a:r>
          </a:p>
          <a:p>
            <a:pPr algn="ctr"/>
            <a:r>
              <a:rPr lang="en-US" sz="1600">
                <a:solidFill>
                  <a:schemeClr val="tx1"/>
                </a:solidFill>
              </a:rPr>
              <a:t>Blocking/delay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918A9C2-7C62-45B6-AD70-D66D6E36B159}"/>
              </a:ext>
            </a:extLst>
          </p:cNvPr>
          <p:cNvSpPr/>
          <p:nvPr/>
        </p:nvSpPr>
        <p:spPr bwMode="auto">
          <a:xfrm>
            <a:off x="8629866" y="4396522"/>
            <a:ext cx="762788" cy="469030"/>
          </a:xfrm>
          <a:custGeom>
            <a:avLst/>
            <a:gdLst>
              <a:gd name="connsiteX0" fmla="*/ 872947 w 872947"/>
              <a:gd name="connsiteY0" fmla="*/ 0 h 585537"/>
              <a:gd name="connsiteX1" fmla="*/ 126990 w 872947"/>
              <a:gd name="connsiteY1" fmla="*/ 208547 h 585537"/>
              <a:gd name="connsiteX2" fmla="*/ 6674 w 872947"/>
              <a:gd name="connsiteY2" fmla="*/ 585537 h 585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2947" h="585537">
                <a:moveTo>
                  <a:pt x="872947" y="0"/>
                </a:moveTo>
                <a:cubicBezTo>
                  <a:pt x="572158" y="55479"/>
                  <a:pt x="271369" y="110958"/>
                  <a:pt x="126990" y="208547"/>
                </a:cubicBezTo>
                <a:cubicBezTo>
                  <a:pt x="-17389" y="306137"/>
                  <a:pt x="-5358" y="445837"/>
                  <a:pt x="6674" y="585537"/>
                </a:cubicBezTo>
              </a:path>
            </a:pathLst>
          </a:cu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468D3836-3B98-4AA0-BF51-C2E86FB60191}"/>
              </a:ext>
            </a:extLst>
          </p:cNvPr>
          <p:cNvSpPr/>
          <p:nvPr/>
        </p:nvSpPr>
        <p:spPr bwMode="auto">
          <a:xfrm>
            <a:off x="8106389" y="5284353"/>
            <a:ext cx="109358" cy="283541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6D05D47-B045-45D8-A484-75C455D64BB9}"/>
              </a:ext>
            </a:extLst>
          </p:cNvPr>
          <p:cNvSpPr txBox="1"/>
          <p:nvPr/>
        </p:nvSpPr>
        <p:spPr>
          <a:xfrm>
            <a:off x="394628" y="1788781"/>
            <a:ext cx="5751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802.11ax scheduled operation enables better control of latency to support 802.1Qbv</a:t>
            </a:r>
          </a:p>
        </p:txBody>
      </p:sp>
    </p:spTree>
    <p:extLst>
      <p:ext uri="{BB962C8B-B14F-4D97-AF65-F5344CB8AC3E}">
        <p14:creationId xmlns:p14="http://schemas.microsoft.com/office/powerpoint/2010/main" val="2583077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13060</TotalTime>
  <Words>1179</Words>
  <Application>Microsoft Office PowerPoint</Application>
  <PresentationFormat>Widescreen</PresentationFormat>
  <Paragraphs>215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Intel Clear</vt:lpstr>
      <vt:lpstr>Times New Roman</vt:lpstr>
      <vt:lpstr>Wingdings</vt:lpstr>
      <vt:lpstr>Office Theme</vt:lpstr>
      <vt:lpstr>Document</vt:lpstr>
      <vt:lpstr>Wireless TSN in 802.11 and New Requirements for 802.11be and 802.1</vt:lpstr>
      <vt:lpstr>Introduction</vt:lpstr>
      <vt:lpstr>TSN “toolbox” Overview</vt:lpstr>
      <vt:lpstr>Status of TSN capabilities supported by 802.11</vt:lpstr>
      <vt:lpstr>Wired-Wireless 802.1 TSN bridging enabled by 802.11</vt:lpstr>
      <vt:lpstr>Traffic stream classification and differentiation</vt:lpstr>
      <vt:lpstr>Time Synchronization (802.1AS)</vt:lpstr>
      <vt:lpstr>Bounded latency</vt:lpstr>
      <vt:lpstr>Current support and gaps for 802.1Qbv in 802.11be</vt:lpstr>
      <vt:lpstr>Reliability (802.1CB and 802.11be MLD)</vt:lpstr>
      <vt:lpstr>Configuration and Resource Management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for QoS and low latency in 802.11be R1</dc:title>
  <dc:creator>Cavalcanti, Dave</dc:creator>
  <cp:lastModifiedBy>Cavalcanti, Dave</cp:lastModifiedBy>
  <cp:revision>2</cp:revision>
  <dcterms:created xsi:type="dcterms:W3CDTF">2020-10-20T19:57:38Z</dcterms:created>
  <dcterms:modified xsi:type="dcterms:W3CDTF">2021-04-19T17:14:56Z</dcterms:modified>
</cp:coreProperties>
</file>