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257" r:id="rId3"/>
    <p:sldId id="2391" r:id="rId4"/>
    <p:sldId id="502" r:id="rId5"/>
    <p:sldId id="503" r:id="rId6"/>
    <p:sldId id="504" r:id="rId7"/>
    <p:sldId id="505" r:id="rId8"/>
    <p:sldId id="2392" r:id="rId9"/>
    <p:sldId id="2408" r:id="rId10"/>
    <p:sldId id="258" r:id="rId11"/>
    <p:sldId id="283" r:id="rId12"/>
    <p:sldId id="262" r:id="rId13"/>
    <p:sldId id="269" r:id="rId14"/>
    <p:sldId id="270" r:id="rId15"/>
    <p:sldId id="291" r:id="rId16"/>
    <p:sldId id="278" r:id="rId17"/>
    <p:sldId id="273" r:id="rId18"/>
    <p:sldId id="282" r:id="rId19"/>
    <p:sldId id="338" r:id="rId20"/>
    <p:sldId id="2414" r:id="rId21"/>
    <p:sldId id="342" r:id="rId22"/>
    <p:sldId id="340" r:id="rId23"/>
    <p:sldId id="341" r:id="rId24"/>
    <p:sldId id="2412" r:id="rId25"/>
    <p:sldId id="272" r:id="rId26"/>
    <p:sldId id="293" r:id="rId27"/>
    <p:sldId id="306" r:id="rId28"/>
    <p:sldId id="290" r:id="rId29"/>
    <p:sldId id="296" r:id="rId30"/>
    <p:sldId id="2417" r:id="rId31"/>
    <p:sldId id="271" r:id="rId32"/>
    <p:sldId id="276" r:id="rId33"/>
    <p:sldId id="331" r:id="rId34"/>
    <p:sldId id="332" r:id="rId35"/>
    <p:sldId id="386" r:id="rId36"/>
    <p:sldId id="387" r:id="rId37"/>
    <p:sldId id="388" r:id="rId38"/>
    <p:sldId id="1577" r:id="rId39"/>
    <p:sldId id="1578" r:id="rId40"/>
    <p:sldId id="1579" r:id="rId41"/>
    <p:sldId id="523" r:id="rId42"/>
    <p:sldId id="288" r:id="rId43"/>
    <p:sldId id="2415" r:id="rId44"/>
    <p:sldId id="2416" r:id="rId45"/>
    <p:sldId id="868" r:id="rId46"/>
    <p:sldId id="723" r:id="rId47"/>
    <p:sldId id="886" r:id="rId48"/>
    <p:sldId id="884" r:id="rId49"/>
    <p:sldId id="1581" r:id="rId50"/>
    <p:sldId id="1582" r:id="rId51"/>
    <p:sldId id="263" r:id="rId52"/>
    <p:sldId id="264" r:id="rId53"/>
    <p:sldId id="2393" r:id="rId54"/>
    <p:sldId id="2394" r:id="rId55"/>
    <p:sldId id="266" r:id="rId56"/>
    <p:sldId id="2395" r:id="rId57"/>
    <p:sldId id="268" r:id="rId58"/>
    <p:sldId id="2396" r:id="rId59"/>
    <p:sldId id="1584" r:id="rId60"/>
    <p:sldId id="1573" r:id="rId61"/>
    <p:sldId id="1576" r:id="rId62"/>
    <p:sldId id="1575" r:id="rId63"/>
    <p:sldId id="1585" r:id="rId64"/>
    <p:sldId id="261" r:id="rId65"/>
    <p:sldId id="2413" r:id="rId66"/>
    <p:sldId id="260" r:id="rId67"/>
    <p:sldId id="259" r:id="rId68"/>
    <p:sldId id="1587" r:id="rId69"/>
    <p:sldId id="286" r:id="rId70"/>
    <p:sldId id="299" r:id="rId71"/>
    <p:sldId id="302" r:id="rId72"/>
    <p:sldId id="300" r:id="rId73"/>
    <p:sldId id="1588" r:id="rId74"/>
    <p:sldId id="1589" r:id="rId75"/>
    <p:sldId id="1590" r:id="rId76"/>
    <p:sldId id="297" r:id="rId77"/>
    <p:sldId id="1591" r:id="rId78"/>
    <p:sldId id="1592" r:id="rId79"/>
    <p:sldId id="2405" r:id="rId80"/>
    <p:sldId id="2406" r:id="rId81"/>
    <p:sldId id="2407" r:id="rId82"/>
    <p:sldId id="2397" r:id="rId83"/>
    <p:sldId id="2398" r:id="rId84"/>
    <p:sldId id="2419" r:id="rId85"/>
    <p:sldId id="319" r:id="rId86"/>
    <p:sldId id="2362" r:id="rId87"/>
    <p:sldId id="2363" r:id="rId88"/>
    <p:sldId id="2420" r:id="rId89"/>
    <p:sldId id="2421" r:id="rId90"/>
    <p:sldId id="2422" r:id="rId91"/>
    <p:sldId id="2423" r:id="rId92"/>
    <p:sldId id="2409" r:id="rId93"/>
    <p:sldId id="2418" r:id="rId94"/>
    <p:sldId id="440" r:id="rId95"/>
    <p:sldId id="441" r:id="rId96"/>
    <p:sldId id="442" r:id="rId97"/>
    <p:sldId id="2410" r:id="rId98"/>
    <p:sldId id="2411" r:id="rId99"/>
    <p:sldId id="326" r:id="rId100"/>
    <p:sldId id="339" r:id="rId101"/>
    <p:sldId id="373" r:id="rId102"/>
    <p:sldId id="371" r:id="rId103"/>
    <p:sldId id="372" r:id="rId104"/>
    <p:sldId id="353" r:id="rId105"/>
    <p:sldId id="364" r:id="rId106"/>
    <p:sldId id="376" r:id="rId107"/>
    <p:sldId id="374" r:id="rId108"/>
    <p:sldId id="343" r:id="rId109"/>
    <p:sldId id="348" r:id="rId110"/>
    <p:sldId id="357" r:id="rId111"/>
    <p:sldId id="377" r:id="rId112"/>
    <p:sldId id="368" r:id="rId113"/>
    <p:sldId id="375" r:id="rId114"/>
    <p:sldId id="366" r:id="rId115"/>
    <p:sldId id="1597" r:id="rId1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660"/>
  </p:normalViewPr>
  <p:slideViewPr>
    <p:cSldViewPr>
      <p:cViewPr varScale="1">
        <p:scale>
          <a:sx n="152" d="100"/>
          <a:sy n="152" d="100"/>
        </p:scale>
        <p:origin x="120" y="28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9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41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0888"/>
            <a:ext cx="6596062" cy="3711575"/>
          </a:xfrm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3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189E4D-1385-4EFA-9270-3C7FC52F7D9E}" type="slidenum">
              <a:rPr lang="en-US" smtClean="0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93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77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08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3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2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802.11-21-0588r1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4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5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58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21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1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5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66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0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07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42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83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13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57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75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72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dirty="0"/>
              <a:t>Hassan Yaghoobi (Intel Corp.)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82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doc.: 15-13/0083r0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2474B621-0683-2C49-85C4-D962E663A1EC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3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8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73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6426789-DC1B-4794-86BA-5BF8FFCE70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z="1400">
                <a:ea typeface="MS Gothic" panose="020B0609070205080204" pitchFamily="49" charset="-128"/>
                <a:cs typeface="Arial Unicode MS" pitchFamily="34" charset="-128"/>
              </a:rPr>
              <a:t>doc.: IEEE 802.11-yy/xxxxr0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2063AEF-D9DE-401F-9992-C8DAADD4263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z="1400">
                <a:ea typeface="MS Gothic" panose="020B0609070205080204" pitchFamily="49" charset="-128"/>
                <a:cs typeface="Arial Unicode MS" pitchFamily="34" charset="-128"/>
              </a:rPr>
              <a:t>Month Year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137B62EC-C5CF-4ABE-98CD-D0F8FD2E93D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>
                <a:ea typeface="MS Gothic" panose="020B0609070205080204" pitchFamily="49" charset="-128"/>
                <a:cs typeface="Arial Unicode MS" pitchFamily="34" charset="-128"/>
              </a:rPr>
              <a:t>John Doe, Some Company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DCE83A89-CDC3-4C89-A802-626F60631F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>
                <a:ea typeface="MS Gothic" panose="020B0609070205080204" pitchFamily="49" charset="-128"/>
              </a:rPr>
              <a:t>Page </a:t>
            </a:r>
            <a:fld id="{9792CFDA-4A47-49A2-A740-6C767BA125EF}" type="slidenum">
              <a:rPr lang="en-US" altLang="tr-TR" smtClean="0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88</a:t>
            </a:fld>
            <a:endParaRPr lang="en-US" altLang="tr-TR">
              <a:ea typeface="MS Gothic" panose="020B0609070205080204" pitchFamily="49" charset="-128"/>
            </a:endParaRPr>
          </a:p>
        </p:txBody>
      </p:sp>
      <p:sp>
        <p:nvSpPr>
          <p:cNvPr id="7174" name="Text Box 1">
            <a:extLst>
              <a:ext uri="{FF2B5EF4-FFF2-40B4-BE49-F238E27FC236}">
                <a16:creationId xmlns:a16="http://schemas.microsoft.com/office/drawing/2014/main" id="{9CB5283D-529B-4515-AAA2-E184715F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7175" name="Rectangle 2">
            <a:extLst>
              <a:ext uri="{FF2B5EF4-FFF2-40B4-BE49-F238E27FC236}">
                <a16:creationId xmlns:a16="http://schemas.microsoft.com/office/drawing/2014/main" id="{FBA9AC90-23D1-4883-88E5-A341DDD0FF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4FA66D7-53E5-4A6D-B49F-5C8DE18160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z="1400">
                <a:ea typeface="MS Gothic" panose="020B0609070205080204" pitchFamily="49" charset="-128"/>
                <a:cs typeface="Arial Unicode MS" pitchFamily="34" charset="-128"/>
              </a:rPr>
              <a:t>doc.: IEEE 802.11-yy/xxxxr0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A4029C-4316-4D00-89D8-9428C8135DE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z="1400">
                <a:ea typeface="MS Gothic" panose="020B0609070205080204" pitchFamily="49" charset="-128"/>
                <a:cs typeface="Arial Unicode MS" pitchFamily="34" charset="-128"/>
              </a:rPr>
              <a:t>Month Year</a:t>
            </a: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869FC523-F5CC-4B4C-A88B-F186F46A194D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>
                <a:ea typeface="MS Gothic" panose="020B0609070205080204" pitchFamily="49" charset="-128"/>
                <a:cs typeface="Arial Unicode MS" pitchFamily="34" charset="-128"/>
              </a:rPr>
              <a:t>John Doe, Some Company</a:t>
            </a:r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C15582ED-8016-4093-83D6-FDB330C39E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>
                <a:ea typeface="MS Gothic" panose="020B0609070205080204" pitchFamily="49" charset="-128"/>
              </a:rPr>
              <a:t>Page </a:t>
            </a:r>
            <a:fld id="{024BE0C2-8FFC-4CF0-BE51-75C75F33D2AE}" type="slidenum">
              <a:rPr lang="en-US" altLang="tr-TR" smtClean="0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89</a:t>
            </a:fld>
            <a:endParaRPr lang="en-US" altLang="tr-TR">
              <a:ea typeface="MS Gothic" panose="020B0609070205080204" pitchFamily="49" charset="-128"/>
            </a:endParaRPr>
          </a:p>
        </p:txBody>
      </p:sp>
      <p:sp>
        <p:nvSpPr>
          <p:cNvPr id="9222" name="Text Box 1">
            <a:extLst>
              <a:ext uri="{FF2B5EF4-FFF2-40B4-BE49-F238E27FC236}">
                <a16:creationId xmlns:a16="http://schemas.microsoft.com/office/drawing/2014/main" id="{1E94CB9F-88C2-40EF-90A4-0303E190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59ABEA8C-DF10-4997-8EE1-31132B372EA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93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59DFE69E-7B67-423D-89E4-C946A1808069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1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C2B2D208-67FA-4E74-9755-1AF3509BEB51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68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99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256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719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37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87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3E5D11F-20FA-4889-9D94-08C3D54988E1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3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2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73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7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802.11-18/1280r0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Peter Yee, AKAYLA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0D7EFBA-D1C0-45C5-A488-61E1EC8B7946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02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60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0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2019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802.11-21/0627r2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ipwave/charter/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lamps/about/" TargetMode="External"/><Relationship Id="rId13" Type="http://schemas.openxmlformats.org/officeDocument/2006/relationships/hyperlink" Target="https://datatracker.ietf.org/doc/charter-ietf-term/" TargetMode="External"/><Relationship Id="rId3" Type="http://schemas.openxmlformats.org/officeDocument/2006/relationships/hyperlink" Target="https://datatracker.ietf.org/group/chartering/" TargetMode="External"/><Relationship Id="rId7" Type="http://schemas.openxmlformats.org/officeDocument/2006/relationships/hyperlink" Target="https://datatracker.ietf.org/doc/charter-ietf-grow/" TargetMode="External"/><Relationship Id="rId12" Type="http://schemas.openxmlformats.org/officeDocument/2006/relationships/hyperlink" Target="https://datatracker.ietf.org/wg/term/abou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grow/about/" TargetMode="External"/><Relationship Id="rId11" Type="http://schemas.openxmlformats.org/officeDocument/2006/relationships/hyperlink" Target="https://datatracker.ietf.org/doc/charter-ietf-sedate/" TargetMode="External"/><Relationship Id="rId5" Type="http://schemas.openxmlformats.org/officeDocument/2006/relationships/hyperlink" Target="https://datatracker.ietf.org/doc/charter-ietf-ccamp/" TargetMode="External"/><Relationship Id="rId10" Type="http://schemas.openxmlformats.org/officeDocument/2006/relationships/hyperlink" Target="https://datatracker.ietf.org/wg/sedate/about/" TargetMode="External"/><Relationship Id="rId4" Type="http://schemas.openxmlformats.org/officeDocument/2006/relationships/hyperlink" Target="https://datatracker.ietf.org/wg/ccamp/about/" TargetMode="External"/><Relationship Id="rId9" Type="http://schemas.openxmlformats.org/officeDocument/2006/relationships/hyperlink" Target="https://datatracker.ietf.org/doc/charter-ietf-lamps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yang-catalog-latest-developments-ietf-100-hackathon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.ieee802.org/yangsters/" TargetMode="External"/><Relationship Id="rId4" Type="http://schemas.openxmlformats.org/officeDocument/2006/relationships/hyperlink" Target="https://yangcatalog.org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/charter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6lo-use-cases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oll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group/iotdir/about/" TargetMode="External"/><Relationship Id="rId4" Type="http://schemas.openxmlformats.org/officeDocument/2006/relationships/hyperlink" Target="http://datatracker.ietf.org/wg/core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emu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emu-rfc5448bis/" TargetMode="External"/><Relationship Id="rId5" Type="http://schemas.openxmlformats.org/officeDocument/2006/relationships/hyperlink" Target="https://datatracker.ietf.org/doc/draft-ietf-emu-eap-tls13/" TargetMode="External"/><Relationship Id="rId4" Type="http://schemas.openxmlformats.org/officeDocument/2006/relationships/hyperlink" Target="https://datatracker.ietf.org/doc/draft-ietf-emu-eap-noob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www.ietf.org/topics/netmgmt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vpn-common/" TargetMode="External"/><Relationship Id="rId4" Type="http://schemas.openxmlformats.org/officeDocument/2006/relationships/hyperlink" Target="https://datatracker.ietf.org/doc/draft-ietf-opsawg-l2nm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ctls/" TargetMode="External"/><Relationship Id="rId5" Type="http://schemas.openxmlformats.org/officeDocument/2006/relationships/hyperlink" Target="https://datatracker.ietf.org/doc/draft-ietf-tls-dtls13/" TargetMode="External"/><Relationship Id="rId4" Type="http://schemas.openxmlformats.org/officeDocument/2006/relationships/hyperlink" Target="https://www.rfc-editor.org/info/rfc899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detnet-ip-over-tsn/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raw/charter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raw-technologies/" TargetMode="External"/><Relationship Id="rId4" Type="http://schemas.openxmlformats.org/officeDocument/2006/relationships/hyperlink" Target="https://datatracker.ietf.org/doc/draft-ietf-raw-use-cases/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ipwave-vehicular-networking/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anima/about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anima-bootstrapping-keyinfra/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13" Type="http://schemas.openxmlformats.org/officeDocument/2006/relationships/hyperlink" Target="mailto:claudio.da.silva@intel.com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dward.ks.au@huawei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aochun.wang@mediatek.com" TargetMode="External"/><Relationship Id="rId11" Type="http://schemas.openxmlformats.org/officeDocument/2006/relationships/hyperlink" Target="mailto:bahareh.sagedhi@intel.com" TargetMode="External"/><Relationship Id="rId5" Type="http://schemas.openxmlformats.org/officeDocument/2006/relationships/hyperlink" Target="mailto:RoyWant@google.com" TargetMode="External"/><Relationship Id="rId10" Type="http://schemas.openxmlformats.org/officeDocument/2006/relationships/hyperlink" Target="mailto:carol@ansley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harrybims@me.com" TargetMode="External"/><Relationship Id="rId14" Type="http://schemas.openxmlformats.org/officeDocument/2006/relationships/hyperlink" Target="mailto:emily.h.qi@inte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myproject/Public/mytools/draft/stylema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0789-00-0000-captialization-topic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013-12-AANI-draft-technical-report-on-interworking-between-3gpp-5g-network-wlan.docx" TargetMode="External"/><Relationship Id="rId2" Type="http://schemas.openxmlformats.org/officeDocument/2006/relationships/hyperlink" Target="https://mentor.ieee.org/802.11/dcn/21/11-21-0640-04-AANI-aani-sc-agenda-may-2021-interim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1/dcn/21/11-21-0170-00-0000-2021-jan-liaison-from-wba-re-convergence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16-00-AANI-802-11ax-features-and-applicability-to-5g-and-wi-fi-convergence.pptx" TargetMode="External"/><Relationship Id="rId2" Type="http://schemas.openxmlformats.org/officeDocument/2006/relationships/hyperlink" Target="https://mentor.ieee.org/802.11/dcn/21/11-21-0751-00-AANI-comments-on-draft-technical-report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640-04-AANI-aani-sc-agenda-may-2021-interim.pptx" TargetMode="External"/><Relationship Id="rId5" Type="http://schemas.openxmlformats.org/officeDocument/2006/relationships/hyperlink" Target="https://mentor.ieee.org/802.11/dcn/21/11-21-0865-00-AANI-draft-reply-ls-from-802-11-to-wba-regarding-the-wba-5g-wi-fi-ran-convergence-paper.docx" TargetMode="External"/><Relationship Id="rId4" Type="http://schemas.openxmlformats.org/officeDocument/2006/relationships/hyperlink" Target="https://mentor.ieee.org/802.11/dcn/21/11-21-0859-00-AANI-proposal-to-change-draft-technical-report-11-20-0013r12-for-the-comments-11-21-0751r0.xls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1/11-21-0414-02-0arc-draft-examples-of-a-proposed-notation-for-frame-exchange-sequence-sequences-in-annex-g-of-802-11-2020.docx" TargetMode="External"/><Relationship Id="rId3" Type="http://schemas.openxmlformats.org/officeDocument/2006/relationships/hyperlink" Target="https://mentor.ieee.org/802.11/dcn/21/11-21-0611-05-0arc-arc-sc-agenda-may-2021.pptx" TargetMode="External"/><Relationship Id="rId7" Type="http://schemas.openxmlformats.org/officeDocument/2006/relationships/hyperlink" Target="https://mentor.ieee.org/802.11/dcn/21/11-21-0833-00-0arc-frame-exchange-sequence-annenx-g-divorce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578-01-0arc-obsolete-annex-g.docx" TargetMode="External"/><Relationship Id="rId5" Type="http://schemas.openxmlformats.org/officeDocument/2006/relationships/hyperlink" Target="https://mentor.ieee.org/802.11/dcn/21/11-21-0396-02-00be-11be-ap-mld-architecture-discussion-2.pptx" TargetMode="External"/><Relationship Id="rId4" Type="http://schemas.openxmlformats.org/officeDocument/2006/relationships/hyperlink" Target="https://mentor.ieee.org/802.11/dcn/21/11-21-0577-00-00be-cr-mld-architecture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0106-00-000m-sta-and-ap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96-00-coex-coexistence-between-radars-and-communication-systems-in-the-60ghz-band.pptx" TargetMode="External"/><Relationship Id="rId7" Type="http://schemas.openxmlformats.org/officeDocument/2006/relationships/hyperlink" Target="https://mentor.ieee.org/802.11/dcn/21/11-21-0851-00-coex-5-ghz-ed-analysis.docx" TargetMode="External"/><Relationship Id="rId2" Type="http://schemas.openxmlformats.org/officeDocument/2006/relationships/hyperlink" Target="https://mentor.ieee.org/802.11/dcn/20/11-21-06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705-00-coex-simulation-and-evaluation-of-the-impact-of-varying-ed-thresholds.pptx" TargetMode="External"/><Relationship Id="rId5" Type="http://schemas.openxmlformats.org/officeDocument/2006/relationships/hyperlink" Target="https://mentor.ieee.org/802.11/dcn/21/11-21-0832-00-coex-narrowband-coexistence-with-wi-fi-in-6-ghz.pptx" TargetMode="External"/><Relationship Id="rId4" Type="http://schemas.openxmlformats.org/officeDocument/2006/relationships/hyperlink" Target="https://mentor.ieee.org/802.11/dcn/21/11-21-0814-00-coex-etsi-6ghz-narrow-band-status.ppt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32-02-0wng-agenda-for-wng-sc-2021-may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805-00-0wng-wng-meeting-minutes-2021-may-electronic-meeting.docx" TargetMode="External"/><Relationship Id="rId5" Type="http://schemas.openxmlformats.org/officeDocument/2006/relationships/hyperlink" Target="https://mentor.ieee.org/802.11/dcn/21/11-21-0776-00-0wng-deepbeam-deep-waveform-learning-for-coordination-free-beam-management-in-mmwave-networks.pdf" TargetMode="External"/><Relationship Id="rId4" Type="http://schemas.openxmlformats.org/officeDocument/2006/relationships/hyperlink" Target="https://mentor.ieee.org/802.11/dcn/21/11-21-0665-00-0wng-proactive-spectrum-planning.ppt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1-0820" TargetMode="External"/><Relationship Id="rId2" Type="http://schemas.openxmlformats.org/officeDocument/2006/relationships/hyperlink" Target="https://mentor.ieee.org/802.11/dcn/20/11-21-055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66-01-000m-a-mpdu-issue-for-802-11ah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806-00-00bd-ieee-802-11bd-may-2021-interim-meeting-minutes.docx" TargetMode="External"/><Relationship Id="rId2" Type="http://schemas.openxmlformats.org/officeDocument/2006/relationships/hyperlink" Target="https://mentor.ieee.org/802.11/dcn/21/11-21-0597-04-00bd-tgbd-teleconference-agenda-for-may-2021.ppt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85-03-00be-may-july-tgbe-teleconference-agenda.docx" TargetMode="External"/><Relationship Id="rId2" Type="http://schemas.openxmlformats.org/officeDocument/2006/relationships/hyperlink" Target="https://mentor.ieee.org/802.11/dcn/21/11-21-0602-10-00be-tgbe-may-2021-meeting-agenda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0/11-20-1982-22-00be-tgbe-motions-list-for-teleconferences-part-2.pptx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10-05-00bh-agenda-tgbh-2021-may-interim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332-07-00bh-issues-tracking.docx" TargetMode="External"/><Relationship Id="rId5" Type="http://schemas.openxmlformats.org/officeDocument/2006/relationships/hyperlink" Target="https://mentor.ieee.org/802.11/dcn/21/11-21-0804-02-00bh-rcm-parental-control-examples.pptx" TargetMode="External"/><Relationship Id="rId4" Type="http://schemas.openxmlformats.org/officeDocument/2006/relationships/hyperlink" Target="https://mentor.ieee.org/802.11/dcn/21/11-21-0760-01-0000-blog-post-for-p802-11bh-and-p802-11bi.docx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meetingdoc.asp?lang=en&amp;parent=R19-WP5A-C-0246" TargetMode="External"/><Relationship Id="rId2" Type="http://schemas.openxmlformats.org/officeDocument/2006/relationships/hyperlink" Target="https://www.itu.int/md/meetingdoc.asp?lang=en&amp;parent=R19-WP5A-C-02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1/11-21-0715-00-0itu-itu-ahg-minutes-for-may-2021-interim.docx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-ec/dcn/20/ec-20-0245-01-00EC-frequency-tables-of-ieee-802-wireless-standards.pptx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-fi.org/security-update-fragmentation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May 2021 Session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2021-05-18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(May 2021)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4483"/>
              </p:ext>
            </p:extLst>
          </p:nvPr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5BAB7A-D8C7-42D8-896A-09406F8302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Eccelsine,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B172B-BC97-48AA-B7E5-A05DEE9252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D882-D1D7-4A51-9848-B7142A6488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39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Coordination topics include: Data Center Bridging, use of Local Address in virtualization and IoT, MAC randomization trial results, DETNET/TSN, YANG models, pervasive monitoring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IETF-IEEE 802 coordination teleconferences: February 17, 2021</a:t>
            </a:r>
          </a:p>
          <a:p>
            <a:pPr lvl="1">
              <a:lnSpc>
                <a:spcPct val="80000"/>
              </a:lnSpc>
              <a:defRPr/>
            </a:pPr>
            <a:endParaRPr lang="en-US" sz="1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802.11 related items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Tracked: Intelligent Transportation Systems (ITS)- IETF IP Wireless Access in Vehicular Environments  </a:t>
            </a:r>
            <a:r>
              <a:rPr lang="en-GB" sz="1600" dirty="0" err="1">
                <a:hlinkClick r:id="rId4"/>
              </a:rPr>
              <a:t>ipwave</a:t>
            </a:r>
            <a:endParaRPr lang="en-GB" sz="16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57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protocol use with 802.11 technology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RFC 9006: TCP Usage Guidance in the Internet of Things (IoT) – mentions IEEE 802.11ah</a:t>
            </a:r>
            <a:endParaRPr lang="en-US" dirty="0"/>
          </a:p>
          <a:p>
            <a:pPr marL="0" indent="0">
              <a:lnSpc>
                <a:spcPct val="80000"/>
              </a:lnSpc>
              <a:defRPr/>
            </a:pPr>
            <a:endParaRPr lang="en-US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20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BOFs at IETF 111 July 24-30, 2021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https://datatracker.ietf.org/wg/bofs/</a:t>
            </a:r>
            <a:endParaRPr lang="en-US" sz="2000" dirty="0"/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102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07222" y="3167292"/>
          <a:ext cx="6977557" cy="5234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TBD</a:t>
                      </a:r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1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new groups being (re-)chartered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https://datatracker.ietf.org/group/chartering/</a:t>
            </a:r>
            <a:r>
              <a:rPr lang="en-US" sz="2000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103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1" y="2875632"/>
          <a:ext cx="6977557" cy="2483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4"/>
                        </a:rPr>
                        <a:t>ccamp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5"/>
                        </a:rPr>
                        <a:t>Common Control and Measurement Plane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6"/>
                        </a:rPr>
                        <a:t>grow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7"/>
                        </a:rPr>
                        <a:t>Global Routing Operations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lamps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9"/>
                        </a:rPr>
                        <a:t>Limited Additional Mechanisms for PKIX and SMIME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sedate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hlinkClick r:id="rId11"/>
                        </a:rPr>
                        <a:t>Serialising</a:t>
                      </a:r>
                      <a:r>
                        <a:rPr lang="en-US" dirty="0">
                          <a:hlinkClick r:id="rId11"/>
                        </a:rPr>
                        <a:t> Extended Data About Times and Events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12"/>
                        </a:rPr>
                        <a:t>term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13"/>
                        </a:rPr>
                        <a:t>Effective Terminology in IETF Documents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89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077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YANG 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https://www.ietf.org/blog/yang-catalog-latest-developments-ietf-100-hackathon/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https://yangcatalog.org/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https://1.ieee802.org/yangsters/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/>
            <a:endParaRPr lang="en-US" sz="1800" dirty="0"/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15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400" dirty="0">
                <a:hlinkClick r:id="rId3"/>
              </a:rPr>
              <a:t>http://datatracker.ietf.org/wg/6lo/charter/</a:t>
            </a:r>
            <a:r>
              <a:rPr lang="en-GB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Focus: IPv6 over Networks of Resource-constrained Nodes</a:t>
            </a:r>
          </a:p>
          <a:p>
            <a:pPr marL="457200" lvl="1" indent="0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Updated: IPv6 over Constrained Node Networks (6lo) Applicability &amp; Use cases: </a:t>
            </a:r>
            <a:r>
              <a:rPr lang="en-US" sz="1400" dirty="0">
                <a:hlinkClick r:id="rId4"/>
              </a:rPr>
              <a:t>https://datatracker.ietf.org/doc/draft-ietf-6lo-use-cases/</a:t>
            </a:r>
            <a:r>
              <a:rPr lang="en-US" sz="1400" dirty="0"/>
              <a:t> (February 2021)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38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related work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6TiSCH: IPv6 over IEEE 802.15.4 Time-slotted Channel Hopping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Working group slowly winding down with no active documents in the WG. Four documents in the RFC Editor’s queue for publication.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ROLL: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3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Networks</a:t>
            </a:r>
          </a:p>
          <a:p>
            <a:endParaRPr lang="en-GB" sz="18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CORE: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4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IP networks. </a:t>
            </a:r>
          </a:p>
          <a:p>
            <a:pPr lvl="1"/>
            <a:endParaRPr lang="en-US" sz="1400" dirty="0"/>
          </a:p>
          <a:p>
            <a:r>
              <a:rPr lang="en-US" sz="1800" dirty="0"/>
              <a:t>IoT Directorate:</a:t>
            </a:r>
          </a:p>
          <a:p>
            <a:pPr lvl="1"/>
            <a:r>
              <a:rPr lang="en-US" sz="1400" dirty="0"/>
              <a:t>Reviews IETF drafts that are IoT related</a:t>
            </a:r>
          </a:p>
          <a:p>
            <a:pPr lvl="1"/>
            <a:r>
              <a:rPr lang="en-US" sz="1400" dirty="0"/>
              <a:t>See: </a:t>
            </a:r>
            <a:r>
              <a:rPr lang="en-US" sz="1400" dirty="0">
                <a:hlinkClick r:id="rId5"/>
              </a:rPr>
              <a:t>https://datatracker.ietf.org/group/iotdir/about/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defRPr/>
            </a:pPr>
            <a:endParaRPr lang="en-US" sz="14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u="sng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88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http://datatracker.ietf.org/wg/emu/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EAP Method Updates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This working group has been chartered to provide updates to some commonly used Extensible Authentication Protocol methods including of EAP-TLS, EAP-AKA, EAP-AKA’ (for 5G), EAP-SIM, etc.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group should document any recently gained new knowledge on vulnerabilities or the possible implications of pervasive surveillance or other new concerns. 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/>
              <a:t>Updates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Updated: Nimble out-of-band authentication for EAP (EAP-NOOB), see </a:t>
            </a:r>
            <a:r>
              <a:rPr lang="en-US" sz="1600" dirty="0">
                <a:hlinkClick r:id="rId4"/>
              </a:rPr>
              <a:t>https://datatracker.ietf.org/doc/draft-ietf-emu-eap-noob/</a:t>
            </a:r>
            <a:r>
              <a:rPr lang="en-US" sz="1600" dirty="0"/>
              <a:t> (March 2021)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Using EAP-TLS with TLS 1.3, see </a:t>
            </a:r>
            <a:r>
              <a:rPr lang="en-US" sz="1600" dirty="0">
                <a:hlinkClick r:id="rId5"/>
              </a:rPr>
              <a:t>https://datatracker.ietf.org/doc/draft-ietf-emu-eap-tls13/</a:t>
            </a:r>
            <a:r>
              <a:rPr lang="en-US" sz="1600" dirty="0"/>
              <a:t> (May 2021)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Improved Extensible Authentication Protocol Method for 3GPP Mobile Network Authentication and Key Agreement (EAP-AKA'), see </a:t>
            </a:r>
            <a:r>
              <a:rPr lang="en-US" sz="1600" dirty="0">
                <a:hlinkClick r:id="rId6"/>
              </a:rPr>
              <a:t>https://datatracker.ietf.org/doc/draft-ietf-emu-rfc5448bis/</a:t>
            </a:r>
            <a:r>
              <a:rPr lang="en-US" sz="1600" dirty="0"/>
              <a:t> (May 2021)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BE2D3960-A144-4B75-B89D-4EFD7A4AD3C3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05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hlinkClick r:id="rId3"/>
              </a:rPr>
              <a:t>http://datatracker.ietf.org/wg/opsawg/</a:t>
            </a:r>
            <a:endParaRPr lang="en-US" sz="20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 VPN Network YANG Model, see </a:t>
            </a:r>
            <a:r>
              <a:rPr lang="en-US" sz="1400" dirty="0">
                <a:hlinkClick r:id="rId4"/>
              </a:rPr>
              <a:t>https://datatracker.ietf.org/doc/draft-ietf-opsawg-l2nm/</a:t>
            </a:r>
            <a:r>
              <a:rPr lang="en-US" sz="1400" dirty="0"/>
              <a:t> (April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2/3 VPN Common YANG Model, see</a:t>
            </a:r>
            <a:r>
              <a:rPr lang="en-US" sz="1400" b="1" dirty="0"/>
              <a:t> </a:t>
            </a:r>
            <a:r>
              <a:rPr lang="en-US" sz="1400" dirty="0">
                <a:hlinkClick r:id="rId5"/>
              </a:rPr>
              <a:t>https://datatracker.ietf.org/doc/draft-ietf-opsawg-vpn-common/</a:t>
            </a:r>
            <a:r>
              <a:rPr lang="en-US" sz="1400" dirty="0"/>
              <a:t> (April 2021) [Publication requested]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Background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RFC 6632, An Overview of the IETF Network Management Protocols, see </a:t>
            </a:r>
            <a:r>
              <a:rPr lang="en-US" sz="1400" dirty="0">
                <a:hlinkClick r:id="rId6"/>
              </a:rPr>
              <a:t>https://tools.ietf.org/html/rfc6632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Automated network management, including YANG data models, see </a:t>
            </a:r>
            <a:r>
              <a:rPr lang="en-US" sz="1400" dirty="0">
                <a:hlinkClick r:id="rId7"/>
              </a:rPr>
              <a:t>https://www.ietf.org/topics/netmgmt/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62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Published: RFC 8996: Deprecating TLS 1.0 and TLS 1.1, see </a:t>
            </a:r>
            <a:r>
              <a:rPr lang="en-US" sz="1400" dirty="0">
                <a:hlinkClick r:id="rId4"/>
              </a:rPr>
              <a:t>https://www.rfc-editor.org/info/rfc8996</a:t>
            </a:r>
            <a:r>
              <a:rPr lang="en-US" sz="1400" dirty="0"/>
              <a:t> (March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The Datagram Transport Layer Security (DTLS) Protocol Version 1.3, see </a:t>
            </a:r>
            <a:r>
              <a:rPr lang="en-US" sz="1400" dirty="0">
                <a:hlinkClick r:id="rId5"/>
              </a:rPr>
              <a:t>https://datatracker.ietf.org/doc/draft-ietf-tls-dtls13/</a:t>
            </a:r>
            <a:r>
              <a:rPr lang="en-US" sz="1400" dirty="0"/>
              <a:t> (April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Compact TLS 1.3, see </a:t>
            </a:r>
            <a:r>
              <a:rPr lang="en-US" sz="1400" dirty="0">
                <a:hlinkClick r:id="rId6"/>
              </a:rPr>
              <a:t>https://datatracker.ietf.org/doc/draft-ietf-tls-ctls/</a:t>
            </a:r>
            <a:r>
              <a:rPr lang="en-US" sz="1400" dirty="0"/>
              <a:t> (May 2021)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2021-05-10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Brief status report</a:t>
            </a:r>
          </a:p>
          <a:p>
            <a:r>
              <a:rPr lang="en-US" dirty="0"/>
              <a:t>Draft Numbering</a:t>
            </a:r>
          </a:p>
          <a:p>
            <a:r>
              <a:rPr lang="en-US" dirty="0"/>
              <a:t>802.11 Mandatory Draft Review before SB</a:t>
            </a:r>
          </a:p>
          <a:p>
            <a:r>
              <a:rPr lang="en-US" dirty="0"/>
              <a:t>802.11az MDR 21/0329</a:t>
            </a:r>
          </a:p>
          <a:p>
            <a:r>
              <a:rPr lang="en-US" dirty="0"/>
              <a:t>WG Style Guide for 802.11 draft 09/1034r17</a:t>
            </a:r>
          </a:p>
          <a:p>
            <a:r>
              <a:rPr lang="en-US" dirty="0"/>
              <a:t>Discuss Capitalization Topic 21/0789</a:t>
            </a:r>
          </a:p>
          <a:p>
            <a:r>
              <a:rPr lang="en-US" dirty="0"/>
              <a:t>Review WG Style Guide and </a:t>
            </a:r>
            <a:r>
              <a:rPr lang="en-US" dirty="0" err="1"/>
              <a:t>REVmd</a:t>
            </a:r>
            <a:r>
              <a:rPr lang="en-US" dirty="0"/>
              <a:t> practice</a:t>
            </a:r>
          </a:p>
          <a:p>
            <a:r>
              <a:rPr lang="en-US" dirty="0"/>
              <a:t>Draft and Amendment alignments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984B03-A346-4520-9B19-604BB16B006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5EEA6D-FB72-4FD2-9335-7D41B9BA3D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C27B463-028D-4919-ADF7-9EF29EF284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5977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Networking (DETNET)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61060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DETNET: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on deterministic data paths that operate over Layer 2 bridged and Layer 3 routed segments, where such paths can provide bounds on latency, loss, and packet delay variation (jitter), and high reliability. </a:t>
            </a:r>
          </a:p>
          <a:p>
            <a:pPr lvl="1"/>
            <a:r>
              <a:rPr lang="en-US" sz="1400" dirty="0"/>
              <a:t>The IEEE 802.11be activities seem like they may fit in with </a:t>
            </a:r>
            <a:r>
              <a:rPr lang="en-US" sz="1400" dirty="0" err="1"/>
              <a:t>DetNet</a:t>
            </a:r>
            <a:r>
              <a:rPr lang="en-US" sz="1400" dirty="0"/>
              <a:t> and there was a joint IEEE-IETF </a:t>
            </a:r>
            <a:r>
              <a:rPr lang="en-US" sz="1400" dirty="0" err="1"/>
              <a:t>DetNet</a:t>
            </a:r>
            <a:r>
              <a:rPr lang="en-US" sz="1400" dirty="0"/>
              <a:t> discussion in Bangkok.</a:t>
            </a:r>
          </a:p>
          <a:p>
            <a:pPr lvl="1"/>
            <a:r>
              <a:rPr lang="en-US" sz="1400" dirty="0"/>
              <a:t>Addresses Layer 3 aspects in support of applications requiring deterministic networking. </a:t>
            </a:r>
          </a:p>
          <a:p>
            <a:pPr lvl="1"/>
            <a:r>
              <a:rPr lang="en-US" sz="1400" dirty="0"/>
              <a:t>The Working Group collaborates with IEEE 802.1 Time Sensitive Networking (TSN), which is responsible for Layer 2 operations, to define a common architecture for both Layer 2 and Layer 3. </a:t>
            </a:r>
          </a:p>
          <a:p>
            <a:pPr lvl="1"/>
            <a:r>
              <a:rPr lang="en-US" sz="1400" dirty="0"/>
              <a:t>Example applications for deterministic networks include professional and home audio/video, multimedia in transportation, engine control systems, and other general industrial and vehicular applications being considered by the IEEE 802.1 TSN Task Group.</a:t>
            </a:r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 Data Plane: IP over IEEE 802.1 Time Sensitive Networking (TSN):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https://datatracker.ietf.org/doc/draft-ietf-detnet-ip-over-tsn/</a:t>
            </a:r>
            <a:r>
              <a:rPr lang="en-US" sz="1400" dirty="0">
                <a:sym typeface="Wingdings" pitchFamily="2" charset="2"/>
              </a:rPr>
              <a:t> (February 2021) [RFC Editor’s queue]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52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and Available Wireless (RAW)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RAW: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https://datatracker.ietf.org/wg/raw/charter/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Reliable and Available Wireless (RAW) provides for high reliability and availability for IP connectivity over a wireless medium. RAW extends the </a:t>
            </a:r>
            <a:r>
              <a:rPr lang="en-US" sz="1400" dirty="0" err="1"/>
              <a:t>DetNet</a:t>
            </a:r>
            <a:r>
              <a:rPr lang="en-US" sz="1400" dirty="0"/>
              <a:t> Working Group concepts to provide for high reliability and availability for an IP network utilizing scheduled wireless segments and other media, e.g., frequency/time-sharing physical media resources with stochastic traffic: …, IEEE 802.11ax/be…</a:t>
            </a:r>
          </a:p>
          <a:p>
            <a:r>
              <a:rPr lang="en-US" sz="2200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Not recently updated: RAW use cases: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https://datatracker.ietf.org/doc/draft-ietf-raw-use-cases/</a:t>
            </a:r>
            <a:r>
              <a:rPr lang="en-US" sz="1400" dirty="0">
                <a:sym typeface="Wingdings" pitchFamily="2" charset="2"/>
              </a:rPr>
              <a:t> (February 2021)</a:t>
            </a:r>
          </a:p>
          <a:p>
            <a:pPr lvl="1"/>
            <a:r>
              <a:rPr lang="en-US" sz="1400" dirty="0">
                <a:sym typeface="Wingdings" pitchFamily="2" charset="2"/>
              </a:rPr>
              <a:t>Not recently updated: Reliable and Available Wireless Technologies: </a:t>
            </a:r>
            <a:r>
              <a:rPr lang="en-US" sz="1400" dirty="0">
                <a:sym typeface="Wingdings" pitchFamily="2" charset="2"/>
                <a:hlinkClick r:id="rId5"/>
              </a:rPr>
              <a:t>https://datatracker.ietf.org/doc/draft-ietf-raw-technologies/</a:t>
            </a:r>
            <a:r>
              <a:rPr lang="en-US" sz="1400" dirty="0">
                <a:sym typeface="Wingdings" pitchFamily="2" charset="2"/>
              </a:rPr>
              <a:t> (February 2021) [mentions IEEE 802.11ax, be, ad, and ay]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Yee, AKAYLA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20CCF4-4BCF-4FB2-8854-64DB88A74558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0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Wireless Access in Vehicular Environments  (IPWAVE)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IPWAVE: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specifies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r>
              <a:rPr lang="en-US" sz="1800" dirty="0"/>
              <a:t>Updates</a:t>
            </a:r>
          </a:p>
          <a:p>
            <a:pPr lvl="1"/>
            <a:r>
              <a:rPr lang="en-US" sz="1400" dirty="0"/>
              <a:t>Use cases and problem statement document: </a:t>
            </a:r>
            <a:r>
              <a:rPr lang="en-US" sz="1400" dirty="0">
                <a:hlinkClick r:id="rId4"/>
              </a:rPr>
              <a:t>https://datatracker.ietf.org/doc/draft-ietf-ipwave-vehicular-networking/</a:t>
            </a:r>
            <a:r>
              <a:rPr lang="en-US" sz="1400" dirty="0"/>
              <a:t> (Updated: March 2021)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72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Networking Integrated Model and Approach (ANIMA)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ANIMA: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https://datatracker.ietf.org/group/anima/about/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ANIMA designs protocols to allow network operations to be carried out without requiring low-level management of individual devices</a:t>
            </a:r>
            <a:endParaRPr lang="en-US" sz="1400" dirty="0"/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/>
              <a:t>BRSKI aka Bootstrapping Remote Secure Key Infrastructures: </a:t>
            </a:r>
            <a:r>
              <a:rPr lang="en-US" sz="1400" dirty="0">
                <a:hlinkClick r:id="rId4"/>
              </a:rPr>
              <a:t>https://datatracker.ietf.org/doc/draft-ietf-anima-bootstrapping-keyinfra/</a:t>
            </a:r>
            <a:r>
              <a:rPr lang="en-US" sz="1400" dirty="0"/>
              <a:t> [RFC Editor’s queue, waiting on normative references] (November 2020)</a:t>
            </a:r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6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RFC 7241, “The IEEE 802/IETF Relationship” (RFC 4441 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http://ieee-sa.centraldesktop.com/802liaisondb/FrontPage</a:t>
            </a: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marL="0" indent="0">
              <a:lnSpc>
                <a:spcPct val="80000"/>
              </a:lnSpc>
              <a:defRPr/>
            </a:pPr>
            <a:endParaRPr lang="en-US" sz="22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18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52C0-8953-4359-8004-630FC411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1609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E1FB7-7983-4AC5-8548-3D9B86950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Verbal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4CD53E-A569-4BFE-AE44-E6A9A31C53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Dick Roy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5D8EAB-CEFE-481D-B3BF-C427DB0E00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115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481EA4-2A87-4782-BF00-9F15561B9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8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Roy Want </a:t>
            </a:r>
            <a:r>
              <a:rPr lang="en-US" sz="1600" dirty="0">
                <a:hlinkClick r:id="rId5"/>
              </a:rPr>
              <a:t>RoyWant@google.com</a:t>
            </a:r>
            <a:r>
              <a:rPr lang="en-US" sz="1600" dirty="0"/>
              <a:t> , </a:t>
            </a:r>
            <a:r>
              <a:rPr lang="en-US" sz="1600" b="1" dirty="0"/>
              <a:t>Chao Chun Wang </a:t>
            </a:r>
            <a:r>
              <a:rPr lang="en-US" sz="1600" dirty="0"/>
              <a:t>– </a:t>
            </a:r>
            <a:r>
              <a:rPr lang="en-US" sz="1600" dirty="0">
                <a:hlinkClick r:id="rId6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, </a:t>
            </a:r>
            <a:r>
              <a:rPr lang="en-US" sz="1600" b="1" dirty="0"/>
              <a:t>Harry </a:t>
            </a:r>
            <a:r>
              <a:rPr lang="en-US" sz="1600" b="1" dirty="0" err="1"/>
              <a:t>Bims</a:t>
            </a:r>
            <a:r>
              <a:rPr lang="en-US" sz="1600" b="1" dirty="0"/>
              <a:t> </a:t>
            </a:r>
            <a:r>
              <a:rPr lang="en-US" sz="1600" dirty="0">
                <a:hlinkClick r:id="rId9"/>
              </a:rPr>
              <a:t>harrybims@me.com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1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2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TGbf</a:t>
            </a:r>
            <a:r>
              <a:rPr lang="en-US" sz="1600" b="1" dirty="0"/>
              <a:t> – Claudio da Silva </a:t>
            </a:r>
            <a:r>
              <a:rPr lang="en-US" sz="1600" dirty="0"/>
              <a:t>– </a:t>
            </a:r>
            <a:r>
              <a:rPr lang="en-US" sz="1600" dirty="0">
                <a:hlinkClick r:id="rId13"/>
              </a:rPr>
              <a:t>claudio.da.silva@intel.com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REVme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4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A23BC-2947-43DD-9F7A-169A42F70D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F3BC7-BBC9-43CB-A0B6-862043740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98AB3A-B4E9-4957-AB18-864A70ED1C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78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4988"/>
            <a:ext cx="10361084" cy="1065213"/>
          </a:xfrm>
        </p:spPr>
        <p:txBody>
          <a:bodyPr/>
          <a:lstStyle/>
          <a:p>
            <a:r>
              <a:rPr lang="en-GB" dirty="0"/>
              <a:t>MDR Status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524000"/>
            <a:ext cx="10361084" cy="4799012"/>
          </a:xfrm>
          <a:ln/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800" dirty="0"/>
              <a:t>802.11-11/615r6 documents the process. MDR now in the 802.11 Operating Manual 802.11-14/0629r8. The process causes some changes to the draft, so the report is done after the editing is done. </a:t>
            </a:r>
          </a:p>
          <a:p>
            <a:r>
              <a:rPr lang="en-US" sz="1400" dirty="0" err="1"/>
              <a:t>REVmd</a:t>
            </a:r>
            <a:r>
              <a:rPr lang="en-US" sz="1400" dirty="0"/>
              <a:t> on Draft 2.1 was started out of February 2019 (Robert Stacey, Joseph Levy, Carol Ansley, Menzo Wentink, </a:t>
            </a:r>
            <a:r>
              <a:rPr lang="en-US" sz="1400" dirty="0" err="1"/>
              <a:t>Bahar</a:t>
            </a:r>
            <a:r>
              <a:rPr lang="en-US" sz="1400" dirty="0"/>
              <a:t> Sadeghi, Mark Hamilton, Yongho Seok, Emily Qi, Edward Au, Peter Ecclesine) 19/260r15 – IEEE SA staff - mixing normative and informative, see 19/1444r4 MDR complete</a:t>
            </a:r>
          </a:p>
          <a:p>
            <a:r>
              <a:rPr lang="en-US" sz="1400" dirty="0"/>
              <a:t>P802.11ay was started on D3.1 out of March 2019 (Robert Stacey, Solomon </a:t>
            </a:r>
            <a:r>
              <a:rPr lang="en-US" sz="1400" dirty="0" err="1"/>
              <a:t>Trainin</a:t>
            </a:r>
            <a:r>
              <a:rPr lang="en-US" sz="1400" dirty="0"/>
              <a:t>, Edward Au, Emily Qi, Yongho Seok, Peter Ecclesine) 19/681r6 MDR complete</a:t>
            </a:r>
          </a:p>
          <a:p>
            <a:r>
              <a:rPr lang="en-US" sz="1400" dirty="0"/>
              <a:t>P802.11ax was started on D4.1 out of May 2019 (Robert Stacey, Edward Au, Yongho Seok, Naveen Kakani, Perry </a:t>
            </a:r>
            <a:r>
              <a:rPr lang="en-US" sz="1400" dirty="0" err="1"/>
              <a:t>Correll</a:t>
            </a:r>
            <a:r>
              <a:rPr lang="en-US" sz="1400" dirty="0"/>
              <a:t>, Peter Ecclesine, Po-Kai Huang) 19/1015r4 MDR complete</a:t>
            </a:r>
          </a:p>
          <a:p>
            <a:r>
              <a:rPr lang="en-US" sz="1400" dirty="0"/>
              <a:t>P802.11ba was started on D4.0 out of September 2019 (Robert Stacey, Po-Kai Huang, </a:t>
            </a:r>
            <a:r>
              <a:rPr lang="en-US" sz="1400" dirty="0" err="1"/>
              <a:t>Rojan</a:t>
            </a:r>
            <a:r>
              <a:rPr lang="en-US" sz="1400" dirty="0"/>
              <a:t> </a:t>
            </a:r>
            <a:r>
              <a:rPr lang="en-US" sz="1400" dirty="0" err="1"/>
              <a:t>Chitrakar</a:t>
            </a:r>
            <a:r>
              <a:rPr lang="en-US" sz="1400" dirty="0"/>
              <a:t>, </a:t>
            </a:r>
            <a:r>
              <a:rPr lang="en-US" sz="1400" dirty="0" err="1"/>
              <a:t>Yunsong</a:t>
            </a:r>
            <a:r>
              <a:rPr lang="en-US" sz="1400" dirty="0"/>
              <a:t> Yang, </a:t>
            </a:r>
            <a:r>
              <a:rPr lang="en-US" sz="1400" dirty="0" err="1"/>
              <a:t>Yongho</a:t>
            </a:r>
            <a:r>
              <a:rPr lang="en-US" sz="1400" dirty="0"/>
              <a:t> Seok, Mark Hamilton ) 19/176</a:t>
            </a:r>
            <a:r>
              <a:rPr lang="en-US" sz="1400" dirty="0">
                <a:solidFill>
                  <a:schemeClr val="tx1"/>
                </a:solidFill>
              </a:rPr>
              <a:t>5r6 </a:t>
            </a:r>
            <a:r>
              <a:rPr lang="en-US" sz="1400" dirty="0"/>
              <a:t>MDR complete</a:t>
            </a:r>
          </a:p>
          <a:p>
            <a:r>
              <a:rPr lang="en-US" sz="1800" dirty="0"/>
              <a:t>P802.11az was started on D3.0 out of January 2021 (Robert Stacey,  Emily Qi, Edward Au, Carol Ansley, Peter Ecclesine, Yongho Seok, Mark Hamilton) 21/0329r5 MDR in progress</a:t>
            </a:r>
          </a:p>
          <a:p>
            <a:r>
              <a:rPr lang="en-US" sz="1800" dirty="0"/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editors reviewed most of the findings. The MIB findings came in after the editors meeting. They are present in r4.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TGaz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editor will provide feedback on the findings and we will perform further review on a to be announced editors meeting.</a:t>
            </a:r>
          </a:p>
          <a:p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9A93D-FAC3-4CFD-BCC9-521679BDB98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7D668-5BED-46A3-B012-145E2D347F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A7CA7A-E9FA-4F02-9782-787814F6E0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995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11-09-1034</a:t>
            </a:r>
            <a:r>
              <a:rPr lang="en-GB" dirty="0">
                <a:solidFill>
                  <a:schemeClr val="tx1"/>
                </a:solidFill>
              </a:rPr>
              <a:t>-17-</a:t>
            </a:r>
            <a:r>
              <a:rPr lang="en-GB" dirty="0"/>
              <a:t>0000-802-11-editorial-style-guide.docx   </a:t>
            </a:r>
          </a:p>
          <a:p>
            <a:r>
              <a:rPr lang="en-US" dirty="0"/>
              <a:t>We update 802.11 Style Guide based on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2020 IEEE Standards Style Manual </a:t>
            </a:r>
            <a:r>
              <a:rPr lang="en-US" b="0" dirty="0"/>
              <a:t>when creating or updating drafts.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https://mentor.ieee.org/myproject/Public/mytools/draft/styleman.pdf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BFAF3-C554-4B2E-8084-2803888863E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D3F57-A0FB-43F8-833A-C9D999635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0C96A15-7CED-4DFA-AF90-82854CC68B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641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123A-68DE-4834-AA4C-969891C9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Topic – 21/0789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E38A-151A-4AE2-8A9E-D12AB022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https://mentor.ieee.org/802.11/dcn/21/11-21-0789-00-0000-captialization-topic.pptx</a:t>
            </a:r>
            <a:endParaRPr lang="en-US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dirty="0"/>
              <a:t>	Brian Hart (Cisco Systems)</a:t>
            </a:r>
          </a:p>
          <a:p>
            <a:r>
              <a:rPr lang="en-US" sz="1800" dirty="0"/>
              <a:t>Edward Au notes “Tail” and “Encoding Block” or similar terms in PHY clause could be added to the 802.11 Style Guide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Edward Au will add ‘Tail’ to Grandfathered term list.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take editing actions on Encoded block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1EC2B3-7328-4F21-BF4C-4ED697B1D1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DCD646-ABB3-4B5C-8662-28F15EB148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1A11AA7-14B0-48B8-8811-950EA96A76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18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19599"/>
          </a:xfrm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chemeClr val="tx1"/>
                </a:solidFill>
              </a:rPr>
              <a:t>Two ways to format a figure &amp; its caption in frame: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 table.  Insert anchored frame inside table cell to hold graphics.  Use table caption as figure caption.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rgbClr val="FF0000"/>
                </a:solidFill>
              </a:rPr>
              <a:t>Do not reference other clauses in Visio figures</a:t>
            </a:r>
            <a:r>
              <a:rPr lang="en-US" sz="1800" dirty="0"/>
              <a:t>, it is very hard to maintain the references</a:t>
            </a:r>
            <a:r>
              <a:rPr lang="en-GB" sz="2000" dirty="0"/>
              <a:t> in figures</a:t>
            </a:r>
          </a:p>
          <a:p>
            <a:r>
              <a:rPr lang="en-GB" sz="2000" dirty="0"/>
              <a:t>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1800" dirty="0"/>
              <a:t>Frame format figures are tables</a:t>
            </a:r>
          </a:p>
          <a:p>
            <a:r>
              <a:rPr lang="en-GB" sz="1800" dirty="0"/>
              <a:t>The MathML editor for equations may be applicable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B7E2C-8784-4840-B921-9A2E26DF4C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BAF70-4F3A-4631-86F9-615587584E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74C219-7644-4E5A-A346-FEADFCDD35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446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May 2021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July, changes are usually based on MDR suitability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60665"/>
              </p:ext>
            </p:extLst>
          </p:nvPr>
        </p:nvGraphicFramePr>
        <p:xfrm>
          <a:off x="794783" y="2057400"/>
          <a:ext cx="10589685" cy="632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617">
                  <a:extLst>
                    <a:ext uri="{9D8B030D-6E8A-4147-A177-3AD203B41FA5}">
                      <a16:colId xmlns:a16="http://schemas.microsoft.com/office/drawing/2014/main" val="3336049185"/>
                    </a:ext>
                  </a:extLst>
                </a:gridCol>
                <a:gridCol w="4297243">
                  <a:extLst>
                    <a:ext uri="{9D8B030D-6E8A-4147-A177-3AD203B41FA5}">
                      <a16:colId xmlns:a16="http://schemas.microsoft.com/office/drawing/2014/main" val="1921072032"/>
                    </a:ext>
                  </a:extLst>
                </a:gridCol>
                <a:gridCol w="3124825">
                  <a:extLst>
                    <a:ext uri="{9D8B030D-6E8A-4147-A177-3AD203B41FA5}">
                      <a16:colId xmlns:a16="http://schemas.microsoft.com/office/drawing/2014/main" val="383435214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554141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4377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820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2021*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649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784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023622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189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09256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269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80037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6**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77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00842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7**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511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2024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177727"/>
                  </a:ext>
                </a:extLst>
              </a:tr>
              <a:tr h="677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published ** Review in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July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0517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1615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9433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581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6D291E-007B-4C4D-881A-4D418B21C3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F37CAA-D8B8-46CE-8F42-C84B8989C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A6B208-4D4E-40FB-A73E-3DA4905402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66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57931"/>
              </p:ext>
            </p:extLst>
          </p:nvPr>
        </p:nvGraphicFramePr>
        <p:xfrm>
          <a:off x="737392" y="1374227"/>
          <a:ext cx="9395946" cy="497987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18827">
                  <a:extLst>
                    <a:ext uri="{9D8B030D-6E8A-4147-A177-3AD203B41FA5}">
                      <a16:colId xmlns:a16="http://schemas.microsoft.com/office/drawing/2014/main" val="4261970102"/>
                    </a:ext>
                  </a:extLst>
                </a:gridCol>
                <a:gridCol w="403471">
                  <a:extLst>
                    <a:ext uri="{9D8B030D-6E8A-4147-A177-3AD203B41FA5}">
                      <a16:colId xmlns:a16="http://schemas.microsoft.com/office/drawing/2014/main" val="78877518"/>
                    </a:ext>
                  </a:extLst>
                </a:gridCol>
                <a:gridCol w="394224">
                  <a:extLst>
                    <a:ext uri="{9D8B030D-6E8A-4147-A177-3AD203B41FA5}">
                      <a16:colId xmlns:a16="http://schemas.microsoft.com/office/drawing/2014/main" val="3029749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433428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21760127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1625024730"/>
                    </a:ext>
                  </a:extLst>
                </a:gridCol>
                <a:gridCol w="477514">
                  <a:extLst>
                    <a:ext uri="{9D8B030D-6E8A-4147-A177-3AD203B41FA5}">
                      <a16:colId xmlns:a16="http://schemas.microsoft.com/office/drawing/2014/main" val="28494649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1590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754882"/>
                    </a:ext>
                  </a:extLst>
                </a:gridCol>
                <a:gridCol w="1280551">
                  <a:extLst>
                    <a:ext uri="{9D8B030D-6E8A-4147-A177-3AD203B41FA5}">
                      <a16:colId xmlns:a16="http://schemas.microsoft.com/office/drawing/2014/main" val="309422106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2746800865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val="664609411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668201667"/>
                    </a:ext>
                  </a:extLst>
                </a:gridCol>
              </a:tblGrid>
              <a:tr h="35427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7412"/>
                  </a:ext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5578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733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628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468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Roy Want, Chao Chun Wang,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2243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Volker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Jungnickel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, Harry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Bims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4219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Carol Ansley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8465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2019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Bahar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Sadeghi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66631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8916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Framemaker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2020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Emily Qi, 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10_May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030737"/>
                  </a:ext>
                </a:extLst>
              </a:tr>
            </a:tbl>
          </a:graphicData>
        </a:graphic>
      </p:graphicFrame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3600" y="670986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May 2021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62CA9-D9B0-4F72-81EE-7A08E436B5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B14073-661B-412A-AC76-C467253526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C916180-93A9-431E-9195-567E791B5E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7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May 2021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2021-05-17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41525" y="2359025"/>
          <a:ext cx="803433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3" imgW="8249760" imgH="2535120" progId="Word.Document.8">
                  <p:embed/>
                </p:oleObj>
              </mc:Choice>
              <mc:Fallback>
                <p:oleObj name="Document" r:id="rId3" imgW="8249760" imgH="2535120" progId="Word.Documen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359025"/>
                        <a:ext cx="8034338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This document is a digest of the closing reports of all 802.11 sub-groups for presentation at the May 2021 closing plenary meeting. Liaison reports (including liaison reports from the opening plenary)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2707" y="1494405"/>
            <a:ext cx="9829800" cy="4638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This report contains the closing report of the for AANI SC for the May</a:t>
            </a:r>
            <a:r>
              <a:rPr lang="en-US" dirty="0"/>
              <a:t> 2021 802.11 Interim Meeting</a:t>
            </a:r>
          </a:p>
        </p:txBody>
      </p:sp>
    </p:spTree>
    <p:extLst>
      <p:ext uri="{BB962C8B-B14F-4D97-AF65-F5344CB8AC3E}">
        <p14:creationId xmlns:p14="http://schemas.microsoft.com/office/powerpoint/2010/main" val="374879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Meeting Overview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84709"/>
            <a:ext cx="11429999" cy="452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/>
              <a:t>4 Teleconferences were held (</a:t>
            </a:r>
            <a:r>
              <a:rPr lang="en-US" altLang="en-US" b="0" dirty="0"/>
              <a:t>Agenda: </a:t>
            </a:r>
            <a:r>
              <a:rPr lang="en-US" altLang="en-US" b="0" dirty="0">
                <a:hlinkClick r:id="rId2"/>
              </a:rPr>
              <a:t>11-21/0640r4</a:t>
            </a:r>
            <a:r>
              <a:rPr lang="en-US" altLang="en-US" sz="2800" b="0" dirty="0"/>
              <a:t>)</a:t>
            </a:r>
            <a:r>
              <a:rPr lang="en-GB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Tuesday 11 May 2021 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Wednesday 12 May 2021 19:00-21:00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Thursday 13 May 2021 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Monday 17 May 2021 19:00-21:00 h ET</a:t>
            </a:r>
          </a:p>
          <a:p>
            <a:pPr marL="0" indent="0"/>
            <a:r>
              <a:rPr lang="en-GB" sz="2800" dirty="0"/>
              <a:t>The AANI SC is currently addressing two topics: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/>
              <a:t>The completion of the technical report on: “</a:t>
            </a:r>
            <a:r>
              <a:rPr lang="en-US" sz="2400" dirty="0"/>
              <a:t>Interworking between 3GPP 5G network &amp; WLAN” (</a:t>
            </a:r>
            <a:r>
              <a:rPr lang="en-US" sz="24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11-20/0013r12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802.11ax and 802.11-2020 capabilities descriptions for a reply LS to the WBA LS </a:t>
            </a:r>
            <a:r>
              <a:rPr lang="en-US" sz="2400" b="0" dirty="0"/>
              <a:t>(LS </a:t>
            </a:r>
            <a:r>
              <a:rPr lang="en-US" sz="2400" b="0" dirty="0">
                <a:hlinkClick r:id="rId4"/>
              </a:rPr>
              <a:t>11-21-0170r0</a:t>
            </a:r>
            <a:r>
              <a:rPr lang="en-US" sz="2400" b="0" dirty="0"/>
              <a:t>, related presentation </a:t>
            </a:r>
            <a:r>
              <a:rPr lang="en-US" sz="2400" b="0" dirty="0">
                <a:solidFill>
                  <a:srgbClr val="CCCCFF"/>
                </a:solidFill>
              </a:rPr>
              <a:t>11-21/0408r0</a:t>
            </a:r>
            <a:r>
              <a:rPr lang="en-US" sz="2400" b="0" dirty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25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May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066"/>
            <a:ext cx="11721571" cy="5230347"/>
          </a:xfrm>
        </p:spPr>
        <p:txBody>
          <a:bodyPr/>
          <a:lstStyle/>
          <a:p>
            <a:pPr marL="57150" indent="0"/>
            <a:r>
              <a:rPr lang="en-US" altLang="en-US" dirty="0"/>
              <a:t>Contributions to the AANI SC: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altLang="en-US" sz="1600" b="0" dirty="0">
                <a:latin typeface="+mj-lt"/>
                <a:hlinkClick r:id="rId2"/>
              </a:rPr>
              <a:t>11-21/0751r0</a:t>
            </a:r>
            <a:r>
              <a:rPr lang="en-US" altLang="en-US" sz="1600" b="0" dirty="0">
                <a:latin typeface="+mj-lt"/>
              </a:rPr>
              <a:t> </a:t>
            </a:r>
            <a:r>
              <a:rPr lang="en-US" altLang="en-US" sz="1600" b="0" dirty="0"/>
              <a:t>“</a:t>
            </a:r>
            <a:r>
              <a:rPr lang="en-US" sz="1600" b="0" dirty="0"/>
              <a:t>Comments on draft technical report”, Robert Stacey (Intel)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/>
              <a:t>Reviewed: </a:t>
            </a:r>
            <a:r>
              <a:rPr lang="en-US" altLang="en-US" sz="1600" b="0" dirty="0">
                <a:latin typeface="+mj-lt"/>
                <a:hlinkClick r:id="rId3"/>
              </a:rPr>
              <a:t>11-21/0616r0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b="0" dirty="0"/>
              <a:t>“</a:t>
            </a:r>
            <a:r>
              <a:rPr lang="en-US" sz="1600" b="0" dirty="0"/>
              <a:t>802.11ax Features and Applicability to 5G and Wi-Fi Convergence”, Osama Aboul-Magd (Huawei Technologies) - previously presented 13 April 2021 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>
                <a:hlinkClick r:id="rId4"/>
              </a:rPr>
              <a:t>11-21/0859r0</a:t>
            </a:r>
            <a:r>
              <a:rPr lang="en-US" sz="1600" b="0" dirty="0"/>
              <a:t> “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Proposal to change draft technical report (11-20/0013r12) for the comments(11-21/0751r0)”, Hyun Seo OH (ETRI)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>
                <a:hlinkClick r:id="rId5"/>
              </a:rPr>
              <a:t>11-21/0865r0</a:t>
            </a:r>
            <a:r>
              <a:rPr lang="en-US" sz="1600" b="0" dirty="0"/>
              <a:t> “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Draft Reply LS from 802.11 to WBA regarding the WBA 5G &amp; Wi-Fi RAN Convergence Paper”, J Levy (InterDigital)</a:t>
            </a:r>
            <a:endParaRPr lang="en-US" sz="1600" b="0" dirty="0"/>
          </a:p>
          <a:p>
            <a:pPr marL="0" indent="0"/>
            <a:r>
              <a:rPr lang="en-US" dirty="0"/>
              <a:t>Discussion were had 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Progressing the technical report: “</a:t>
            </a:r>
            <a:r>
              <a:rPr lang="en-US" sz="2000" b="0" dirty="0"/>
              <a:t>Interworking between 3GPP 5G network &amp; WLAN”</a:t>
            </a:r>
          </a:p>
          <a:p>
            <a:pPr lvl="1" indent="-342900">
              <a:buFont typeface="+mj-lt"/>
              <a:buAutoNum type="alphaLcParenR"/>
            </a:pPr>
            <a:r>
              <a:rPr lang="en-US" sz="1800" b="0" dirty="0"/>
              <a:t>Progress was made but there are still open issues, discussions to continue: on the AANI reflector/at teleconferences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The WBA reply LS capabilities descriptions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Discussion yielded a summary of “Features that can be used to improve QoS” from 802.11ax and 802.11-2020</a:t>
            </a:r>
            <a:br>
              <a:rPr lang="en-US" sz="1800" dirty="0"/>
            </a:br>
            <a:r>
              <a:rPr lang="en-US" sz="1600" b="0" i="1" dirty="0"/>
              <a:t>(see slide 20 of </a:t>
            </a:r>
            <a:r>
              <a:rPr lang="en-US" altLang="en-US" sz="1600" b="0" i="1" dirty="0">
                <a:hlinkClick r:id="rId6"/>
              </a:rPr>
              <a:t>11-21/0640r4</a:t>
            </a:r>
            <a:r>
              <a:rPr lang="en-US" altLang="en-US" sz="1600" b="0" i="1" dirty="0"/>
              <a:t>)</a:t>
            </a:r>
            <a:r>
              <a:rPr lang="en-US" sz="1600" i="1" dirty="0"/>
              <a:t>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Discussion yielded a summary of “QoS Scope” – identifying “Real Time” and “Data Rate Dependent” QoS</a:t>
            </a:r>
            <a:br>
              <a:rPr lang="en-US" sz="1800" dirty="0"/>
            </a:br>
            <a:r>
              <a:rPr lang="en-US" sz="1600" b="0" i="1" dirty="0"/>
              <a:t>(see slide 21 of </a:t>
            </a:r>
            <a:r>
              <a:rPr lang="en-US" altLang="en-US" sz="1600" b="0" i="1" dirty="0">
                <a:hlinkClick r:id="rId6"/>
              </a:rPr>
              <a:t>11-21/0640r4</a:t>
            </a:r>
            <a:r>
              <a:rPr lang="en-US" altLang="en-US" sz="1600" b="0" i="1" dirty="0"/>
              <a:t>)</a:t>
            </a:r>
            <a:endParaRPr lang="en-US" sz="1600" b="0" i="1" dirty="0"/>
          </a:p>
          <a:p>
            <a:pPr marL="857250" lvl="1" indent="-457200">
              <a:buFont typeface="+mj-lt"/>
              <a:buAutoNum type="alphaLcParenR"/>
            </a:pPr>
            <a:r>
              <a:rPr lang="en-US" sz="1800" b="0" dirty="0"/>
              <a:t>A </a:t>
            </a:r>
            <a:r>
              <a:rPr lang="en-US" sz="1800" dirty="0"/>
              <a:t>first cut draft reply LS was provided but not presented (</a:t>
            </a:r>
            <a:r>
              <a:rPr lang="en-US" sz="1800" b="0" dirty="0">
                <a:hlinkClick r:id="rId5"/>
              </a:rPr>
              <a:t>11-21/0865r0</a:t>
            </a:r>
            <a:r>
              <a:rPr lang="en-US" sz="1800" b="0" dirty="0"/>
              <a:t>), please review and comment</a:t>
            </a: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11967" y="540305"/>
            <a:ext cx="7772400" cy="52649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183092" y="1143001"/>
            <a:ext cx="11925300" cy="517469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it-IT" altLang="en-US" sz="2000" dirty="0"/>
              <a:t>802.11 WG July Interim Teleconferences (TBC) – </a:t>
            </a:r>
            <a:r>
              <a:rPr lang="it-IT" altLang="en-US" sz="2000" b="0" dirty="0"/>
              <a:t>the AANI SC - requested 4 meeting slots: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Tuesday 13 July 2021 11:15-13:15 h ET</a:t>
            </a:r>
            <a:endParaRPr lang="en-US" sz="1800" dirty="0">
              <a:latin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Wednesday 14 July 2021 19:00-21:00 h 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Thursday 15 July 2021 11:15-13:15 h 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Monday 19 July 2021 19:00-21:00 h ET</a:t>
            </a:r>
          </a:p>
          <a:p>
            <a:r>
              <a:rPr lang="it-IT" altLang="en-US" sz="2000" dirty="0"/>
              <a:t>AANI SC Teleconference Plan – Agendas will be provided: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25 May @ 9:00-10:00 h ET (13:00-14:00 h UTC) – announced and on 802.11 calendar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8 June @ 9:00-10:00 h ET (13:00-14:00 h UTC) – to be announced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22 June @ 9:00-10:00 h ET (13:00-14:00 h UTC) – to be announced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6 July @ 9:00-10:00 h ET (13:00-14:00 h UTC) – to be announced</a:t>
            </a:r>
          </a:p>
          <a:p>
            <a:pPr marL="57150" indent="0"/>
            <a:r>
              <a:rPr lang="it-IT" altLang="en-US" sz="1600" b="0" dirty="0">
                <a:cs typeface="+mn-cs"/>
              </a:rPr>
              <a:t>Additional Teleconferences Scheduled as required (with 10 days notice)</a:t>
            </a:r>
          </a:p>
          <a:p>
            <a:r>
              <a:rPr lang="en-US" sz="1800" dirty="0"/>
              <a:t>The AANI SC is contribution driven, contributions are requested: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Technical and discussion contributions on 802.11 technical performance relative to IMT-2020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Technical and discussion contributions on interworking/integration of 802.11 with the 3GPP Next Generation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In support of 802.1 Nendica</a:t>
            </a:r>
          </a:p>
          <a:p>
            <a:pPr marL="0" indent="0"/>
            <a:r>
              <a:rPr lang="en-US" sz="1800" dirty="0"/>
              <a:t>Also, please participate in the AANI reflector discussion to progress the technical report and the reply LS </a:t>
            </a:r>
          </a:p>
        </p:txBody>
      </p:sp>
    </p:spTree>
    <p:extLst>
      <p:ext uri="{BB962C8B-B14F-4D97-AF65-F5344CB8AC3E}">
        <p14:creationId xmlns:p14="http://schemas.microsoft.com/office/powerpoint/2010/main" val="355047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2021 Interim Session (virtual)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11-21/0611r5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TGbe</a:t>
            </a:r>
            <a:r>
              <a:rPr lang="en-US" dirty="0"/>
              <a:t> architecture concepts reviewed: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4"/>
              </a:rPr>
              <a:t>https://mentor.ieee.org/802.11/dcn/21/11-21-0577-00-00be-cr-mld-architecture.docx</a:t>
            </a:r>
            <a:r>
              <a:rPr lang="en-US" sz="2000" dirty="0"/>
              <a:t> 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5"/>
              </a:rPr>
              <a:t>https://mentor.ieee.org/802.11/dcn/21/11-21-0396-02-00be-11be-ap-mld-architecture-discussion-2.pptx</a:t>
            </a:r>
            <a:r>
              <a:rPr lang="en-US" sz="2000" dirty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Discussed Annex G: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 plan/leaning is a two-part approach: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Replace any references in main body text (to Annex G or “frame exchange sequence” in various spellings) with normative text in-place, add definition(s), etc.: </a:t>
            </a:r>
            <a:r>
              <a:rPr lang="en-US" dirty="0">
                <a:hlinkClick r:id="rId6"/>
              </a:rPr>
              <a:t>11-21/0578r</a:t>
            </a:r>
            <a:r>
              <a:rPr lang="en-US"/>
              <a:t>, </a:t>
            </a:r>
            <a:r>
              <a:rPr lang="en-US">
                <a:hlinkClick r:id="rId7"/>
              </a:rPr>
              <a:t>11-21/0833r0</a:t>
            </a:r>
            <a:r>
              <a:rPr lang="en-US"/>
              <a:t> 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Create a new and more useable Annex G with a friendly notation/style and cross-references to main body text for technical details – make it more of an introduction/overview of 802.11 frame exchanges: </a:t>
            </a:r>
            <a:r>
              <a:rPr lang="en-US" dirty="0">
                <a:hlinkClick r:id="rId8"/>
              </a:rPr>
              <a:t>11-21/0414r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8511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Monitoring/future activities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351754-4384-4741-98EB-67ED3215A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b="1" kern="0" dirty="0"/>
              <a:t>Other items being tracked (but not actively worked unless/until contributions):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Consider any changes to remove 802.2/LLC terms?</a:t>
            </a:r>
            <a:endParaRPr lang="en-US" sz="1800" b="1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“What is a STA?” (per </a:t>
            </a:r>
            <a:r>
              <a:rPr lang="en-US" sz="1800" b="1" kern="0" dirty="0" err="1"/>
              <a:t>REVmd</a:t>
            </a:r>
            <a:r>
              <a:rPr lang="en-US" sz="1800" b="1" kern="0" dirty="0"/>
              <a:t> discussion: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11-19/0106r0</a:t>
            </a:r>
            <a:r>
              <a:rPr lang="en-US" sz="1800" b="1" kern="0" dirty="0"/>
              <a:t>), Also off-channel TDLS architecture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/>
              <a:t>MLME-RESET, versus MLME-JOIN, MLME-START, MLME-SCAN and MLME-END</a:t>
            </a:r>
          </a:p>
          <a:p>
            <a:pPr marL="11430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/>
              <a:t>One aspect is how MAC address is set/controlled – related to IEEE 1609/</a:t>
            </a:r>
            <a:r>
              <a:rPr lang="en-US" b="1" kern="0" dirty="0" err="1"/>
              <a:t>TGbd</a:t>
            </a:r>
            <a:r>
              <a:rPr lang="en-US" b="1" kern="0" dirty="0"/>
              <a:t>  activities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kern="0" dirty="0" err="1"/>
              <a:t>TGaz</a:t>
            </a:r>
            <a:r>
              <a:rPr lang="en-US" sz="1800" b="1" kern="0" dirty="0"/>
              <a:t> work on Fine Timing Measurement and IEEE 1588 mapping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 err="1"/>
              <a:t>Nendica’s</a:t>
            </a:r>
            <a:r>
              <a:rPr lang="en-US" sz="1800" b="1" kern="0" dirty="0"/>
              <a:t>/</a:t>
            </a:r>
            <a:r>
              <a:rPr lang="en-US" sz="1800" b="1" kern="0" dirty="0" err="1"/>
              <a:t>TGbe’s</a:t>
            </a:r>
            <a:r>
              <a:rPr lang="en-US" sz="1800" b="1" kern="0" dirty="0"/>
              <a:t> discussion on 802.11 in a Deterministic Network/Time-Sensitive Networking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300"/>
              </a:spcBef>
              <a:buNone/>
              <a:defRPr/>
            </a:pPr>
            <a:endParaRPr lang="en-US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b="1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149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/>
              <a:t>TGbe</a:t>
            </a:r>
            <a:r>
              <a:rPr lang="en-US" sz="3200" dirty="0"/>
              <a:t> concepts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7 (Monday): 13:00 ET, 2 hours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17 (Thursday): 19:00 ET, 2 hours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Annex G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/>
              <a:t>June 3 (Thursday): 19:00 ET, 2 hours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21 (Monday): 13:00 ET, 2 hours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July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meeting slots requested: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</a:t>
            </a:r>
            <a:r>
              <a:rPr lang="en-US" dirty="0" err="1"/>
              <a:t>TGbe</a:t>
            </a:r>
            <a:r>
              <a:rPr lang="en-US" dirty="0"/>
              <a:t> architecture concepts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Annex G discussion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Other monitoring/future activities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1479-524F-41EB-AEC6-D7CA57F7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E2AD-1942-4E52-80FB-363C33EC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B87-6D84-4FB9-8670-7358D42C11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8AA1-9556-4AF3-B03E-FA0EDCAA0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B46E-FBD5-4A52-8158-04F60A65C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802.11 Coexistence SC</a:t>
            </a:r>
            <a:br>
              <a:rPr lang="en-AU" dirty="0"/>
            </a:br>
            <a:r>
              <a:rPr lang="en-AU" dirty="0"/>
              <a:t>May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20210518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30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4" imgW="10439485" imgH="2553175" progId="Word.Document.8">
                  <p:embed/>
                </p:oleObj>
              </mc:Choice>
              <mc:Fallback>
                <p:oleObj name="Document" r:id="rId4" imgW="10439485" imgH="255317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achieved its goals as a discussion forum for coexistence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060848"/>
            <a:ext cx="10361084" cy="4536504"/>
          </a:xfrm>
        </p:spPr>
        <p:txBody>
          <a:bodyPr/>
          <a:lstStyle/>
          <a:p>
            <a:r>
              <a:rPr lang="en-AU" dirty="0"/>
              <a:t>802.11 Coex SC summary for May 2021 (</a:t>
            </a:r>
            <a:r>
              <a:rPr lang="en-AU" dirty="0">
                <a:hlinkClick r:id="rId2"/>
              </a:rPr>
              <a:t>11-21-0613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Discussion about 60 GHz coexistence is just starting in the Coex SC</a:t>
            </a:r>
          </a:p>
          <a:p>
            <a:pPr lvl="2"/>
            <a:r>
              <a:rPr lang="en-AU" dirty="0"/>
              <a:t>… see </a:t>
            </a:r>
            <a:r>
              <a:rPr lang="en-AU" dirty="0">
                <a:solidFill>
                  <a:schemeClr val="tx2"/>
                </a:solidFill>
                <a:hlinkClick r:id="rId3"/>
              </a:rPr>
              <a:t>11-21-0796-00</a:t>
            </a:r>
            <a:r>
              <a:rPr lang="en-AU" dirty="0">
                <a:solidFill>
                  <a:schemeClr val="tx2"/>
                </a:solidFill>
              </a:rPr>
              <a:t> for outline of 60 GHz </a:t>
            </a:r>
            <a:r>
              <a:rPr lang="en-AU" dirty="0" err="1">
                <a:solidFill>
                  <a:schemeClr val="tx2"/>
                </a:solidFill>
              </a:rPr>
              <a:t>coex</a:t>
            </a:r>
            <a:r>
              <a:rPr lang="en-AU" dirty="0">
                <a:solidFill>
                  <a:schemeClr val="tx2"/>
                </a:solidFill>
              </a:rPr>
              <a:t> issues</a:t>
            </a:r>
            <a:endParaRPr lang="en-AU" dirty="0"/>
          </a:p>
          <a:p>
            <a:pPr lvl="1"/>
            <a:r>
              <a:rPr lang="en-AU" dirty="0"/>
              <a:t>The need for coexistence between Wi-Fi &amp; LAA is real</a:t>
            </a:r>
          </a:p>
          <a:p>
            <a:pPr lvl="2"/>
            <a:r>
              <a:rPr lang="en-AU" dirty="0"/>
              <a:t>… with a need for measurement data to drive further discussions</a:t>
            </a:r>
          </a:p>
          <a:p>
            <a:pPr lvl="1"/>
            <a:r>
              <a:rPr lang="en-AU" dirty="0"/>
              <a:t>In Europe, a stable draft of EN 303 687 (6 GHz) …</a:t>
            </a:r>
          </a:p>
          <a:p>
            <a:pPr lvl="2"/>
            <a:r>
              <a:rPr lang="en-AU" dirty="0"/>
              <a:t>… includes the previously agreed compromise for all to use </a:t>
            </a:r>
            <a:r>
              <a:rPr lang="en-AU" i="1" dirty="0"/>
              <a:t>EDT</a:t>
            </a:r>
            <a:r>
              <a:rPr lang="en-AU" dirty="0"/>
              <a:t> @ -72 dBm</a:t>
            </a:r>
          </a:p>
          <a:p>
            <a:pPr lvl="2"/>
            <a:r>
              <a:rPr lang="en-AU" dirty="0"/>
              <a:t>… but the NB FH </a:t>
            </a:r>
            <a:r>
              <a:rPr lang="en-AU" dirty="0" err="1"/>
              <a:t>coex</a:t>
            </a:r>
            <a:r>
              <a:rPr lang="en-AU" dirty="0"/>
              <a:t> issue is open and </a:t>
            </a:r>
            <a:r>
              <a:rPr lang="en-AU" i="1" dirty="0"/>
              <a:t>hot </a:t>
            </a:r>
            <a:r>
              <a:rPr lang="en-AU" dirty="0"/>
              <a:t>(see </a:t>
            </a:r>
            <a:r>
              <a:rPr lang="en-AU" dirty="0">
                <a:hlinkClick r:id="rId4"/>
              </a:rPr>
              <a:t>11-21-0814-00</a:t>
            </a:r>
            <a:r>
              <a:rPr lang="en-AU" dirty="0"/>
              <a:t> &amp; </a:t>
            </a:r>
            <a:r>
              <a:rPr lang="en-AU" dirty="0">
                <a:hlinkClick r:id="rId5"/>
              </a:rPr>
              <a:t>11-21-0832-00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In Europe, a stable draft of EN 301 893 (5 GHz) …</a:t>
            </a:r>
          </a:p>
          <a:p>
            <a:pPr lvl="2"/>
            <a:r>
              <a:rPr lang="en-AU" dirty="0"/>
              <a:t>…includes newly agreed compromise requiring 802.11be to use an </a:t>
            </a:r>
            <a:r>
              <a:rPr lang="en-AU" i="1" dirty="0"/>
              <a:t>EDT</a:t>
            </a:r>
            <a:r>
              <a:rPr lang="en-AU" dirty="0"/>
              <a:t> @ -72 dBm</a:t>
            </a:r>
          </a:p>
          <a:p>
            <a:pPr lvl="2"/>
            <a:r>
              <a:rPr lang="en-AU" dirty="0"/>
              <a:t>… while 802.11a/n/ac/</a:t>
            </a:r>
            <a:r>
              <a:rPr lang="en-AU" dirty="0" err="1"/>
              <a:t>ax</a:t>
            </a:r>
            <a:r>
              <a:rPr lang="en-AU" dirty="0"/>
              <a:t> uses traditional PD/ED access &amp; thresholds</a:t>
            </a:r>
          </a:p>
          <a:p>
            <a:pPr lvl="2"/>
            <a:r>
              <a:rPr lang="en-AU" dirty="0"/>
              <a:t>… and so we now need to worry about 802.11ax/be </a:t>
            </a:r>
            <a:r>
              <a:rPr lang="en-AU" dirty="0" err="1"/>
              <a:t>coex</a:t>
            </a:r>
            <a:r>
              <a:rPr lang="en-AU" dirty="0"/>
              <a:t> (see </a:t>
            </a:r>
            <a:r>
              <a:rPr lang="en-US" dirty="0">
                <a:hlinkClick r:id="rId6"/>
              </a:rPr>
              <a:t>11-21-0705-00</a:t>
            </a:r>
            <a:r>
              <a:rPr lang="en-US" dirty="0"/>
              <a:t> &amp; </a:t>
            </a:r>
            <a:r>
              <a:rPr lang="en-AU" dirty="0">
                <a:hlinkClick r:id="rId7"/>
              </a:rPr>
              <a:t>11-21-0851-00</a:t>
            </a:r>
            <a:r>
              <a:rPr lang="en-AU" dirty="0"/>
              <a:t>)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</a:t>
            </a:r>
            <a:br>
              <a:rPr lang="en-AU" dirty="0"/>
            </a:br>
            <a:r>
              <a:rPr lang="en-AU" dirty="0"/>
              <a:t>promoting good coexistence in July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16832"/>
            <a:ext cx="10361084" cy="4113213"/>
          </a:xfrm>
        </p:spPr>
        <p:txBody>
          <a:bodyPr/>
          <a:lstStyle/>
          <a:p>
            <a:r>
              <a:rPr lang="en-AU" dirty="0"/>
              <a:t>IEEE 802.11 Coexistence SC will meet virtually in July 2021</a:t>
            </a:r>
          </a:p>
          <a:p>
            <a:pPr lvl="1"/>
            <a:r>
              <a:rPr lang="en-AU" dirty="0"/>
              <a:t>Review results of ETSI BRAN #110</a:t>
            </a:r>
          </a:p>
          <a:p>
            <a:pPr lvl="2"/>
            <a:r>
              <a:rPr lang="en-AU" dirty="0"/>
              <a:t>… and other meetings </a:t>
            </a:r>
          </a:p>
          <a:p>
            <a:pPr lvl="1"/>
            <a:r>
              <a:rPr lang="en-AU" dirty="0"/>
              <a:t>Review the NB FH options for 6 GHz, 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what is impact of NB FH on coexistence with 802.11?</a:t>
            </a:r>
          </a:p>
          <a:p>
            <a:pPr lvl="1"/>
            <a:r>
              <a:rPr lang="en-AU" dirty="0"/>
              <a:t>Discuss need to refine 802.11ax/be standard for optimal operation in 6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are IEEE 802.11 changes needed to account for </a:t>
            </a:r>
            <a:r>
              <a:rPr lang="en-AU" i="1" dirty="0"/>
              <a:t>ED-only</a:t>
            </a:r>
            <a:r>
              <a:rPr lang="en-AU" dirty="0"/>
              <a:t> @ -72 dBm constraint in 6 GHz?</a:t>
            </a:r>
          </a:p>
          <a:p>
            <a:pPr lvl="1"/>
            <a:r>
              <a:rPr lang="en-AU" dirty="0"/>
              <a:t>Discuss impact of EN 301 893 </a:t>
            </a:r>
            <a:r>
              <a:rPr lang="en-AU" i="1" dirty="0"/>
              <a:t>compromise</a:t>
            </a:r>
            <a:r>
              <a:rPr lang="en-AU" dirty="0"/>
              <a:t> on 802.11be operation in 5 GHz 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is 802.11be operation adversely impacted by the </a:t>
            </a:r>
            <a:r>
              <a:rPr lang="en-AU" i="1" dirty="0"/>
              <a:t>compromise</a:t>
            </a:r>
            <a:r>
              <a:rPr lang="en-AU" dirty="0"/>
              <a:t> compared to 802.11ax operation?</a:t>
            </a:r>
          </a:p>
          <a:p>
            <a:pPr lvl="1"/>
            <a:r>
              <a:rPr lang="en-AU" dirty="0"/>
              <a:t>Discuss enabling use of new 802.11be features in 5/6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what refinements are required in EN 301 893 (5 GHz) &amp; EN 303 687 (6 GHz)?</a:t>
            </a:r>
          </a:p>
          <a:p>
            <a:pPr lvl="1"/>
            <a:r>
              <a:rPr lang="en-AU" dirty="0"/>
              <a:t>Review 60 GHz coexistence issues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76C78-AFC2-4D4A-9EAD-4C9C57C5E859}"/>
              </a:ext>
            </a:extLst>
          </p:cNvPr>
          <p:cNvSpPr/>
          <p:nvPr/>
        </p:nvSpPr>
        <p:spPr bwMode="auto">
          <a:xfrm>
            <a:off x="7320136" y="2564904"/>
            <a:ext cx="3132348" cy="4701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Contributions are sought </a:t>
            </a:r>
            <a:r>
              <a:rPr lang="en-AU" b="1" dirty="0">
                <a:solidFill>
                  <a:srgbClr val="FF0000"/>
                </a:solidFill>
              </a:rPr>
              <a:t>&amp; </a:t>
            </a: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encouraged!</a:t>
            </a:r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2021-05-17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24252"/>
              </p:ext>
            </p:extLst>
          </p:nvPr>
        </p:nvGraphicFramePr>
        <p:xfrm>
          <a:off x="2244725" y="2519363"/>
          <a:ext cx="9439275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4" imgW="9056359" imgH="2312431" progId="Word.Document.8">
                  <p:embed/>
                </p:oleObj>
              </mc:Choice>
              <mc:Fallback>
                <p:oleObj name="Document" r:id="rId4" imgW="9056359" imgH="2312431" progId="Word.Document.8">
                  <p:embed/>
                  <p:pic>
                    <p:nvPicPr>
                      <p:cNvPr id="133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2519363"/>
                        <a:ext cx="9439275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B3020-4961-4EC2-BCDD-1EBF901A5F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D7B0B-BFF5-4DB6-B1F3-3FC41B6236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6E0DE-8B41-4D65-862C-2BF7450B775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09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6864" y="1752600"/>
            <a:ext cx="6334472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May 2021 virtual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70CFA-FE7B-46DE-B198-0EE26472FF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73C02-F3F0-4C12-83EC-0053E8889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E7CA-1192-49EC-BE94-5CD1AFCF91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426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448" y="609601"/>
            <a:ext cx="10513168" cy="51845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dirty="0"/>
              <a:t>Summary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dirty="0">
                <a:hlinkClick r:id="rId3"/>
              </a:rPr>
              <a:t>https://mentor.ieee.org/802.11/dcn/21/11-21-0632-02-0wng-agenda-for-wng-sc-2021-may.pptx</a:t>
            </a:r>
            <a:r>
              <a:rPr lang="en-US" altLang="en-US" dirty="0"/>
              <a:t>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May 2021 meeting</a:t>
            </a:r>
            <a:endParaRPr lang="en-GB" altLang="en-US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“Proactive Spectrum Planning” – Rich Kennedy (Self)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4"/>
              </a:rPr>
              <a:t>https://mentor.ieee.org/802.11/dcn/21/11-21-0665-00-0wng-proactive-spectrum-planning.pptx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“</a:t>
            </a:r>
            <a:r>
              <a:rPr lang="en-US" dirty="0" err="1"/>
              <a:t>DeepBeam</a:t>
            </a:r>
            <a:r>
              <a:rPr lang="en-US" dirty="0"/>
              <a:t>: Deep Waveform Learning for Coordination-Free Beam Management in </a:t>
            </a:r>
            <a:r>
              <a:rPr lang="en-US" dirty="0" err="1"/>
              <a:t>mmWave</a:t>
            </a:r>
            <a:r>
              <a:rPr lang="en-US" dirty="0"/>
              <a:t> Networks” – Francesco </a:t>
            </a:r>
            <a:r>
              <a:rPr lang="en-US" dirty="0" err="1"/>
              <a:t>Restuccia</a:t>
            </a:r>
            <a:r>
              <a:rPr lang="en-US" dirty="0"/>
              <a:t> (Northeastern Univ)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5"/>
              </a:rPr>
              <a:t>https://mentor.ieee.org/802.11/dcn/21/11-21-0776-00-0wng-deepbeam-deep-waveform-learning-for-coordination-free-beam-management-in-mmwave-networks.pdf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  <a:endParaRPr lang="en-US" sz="2000" dirty="0"/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 </a:t>
            </a:r>
            <a:r>
              <a:rPr lang="en-GB" altLang="en-US" dirty="0">
                <a:hlinkClick r:id="rId6"/>
              </a:rPr>
              <a:t>https://mentor.ieee.org/802.11/dcn/21/11-21-0805-00-0wng-wng-meeting-minutes-2021-may-electronic-meeting.docx</a:t>
            </a:r>
            <a:r>
              <a:rPr lang="en-GB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July 2021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 in the SG, no conference calls</a:t>
            </a:r>
            <a:endParaRPr lang="en-GB" altLang="en-US" dirty="0"/>
          </a:p>
          <a:p>
            <a:pPr eaLnBrk="1" hangingPunct="1">
              <a:spcBef>
                <a:spcPts val="0"/>
              </a:spcBef>
              <a:defRPr/>
            </a:pPr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D7E884-3510-485E-9B8E-D8F55CB184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6E1D9-85CE-4355-A4C2-D4E81F7405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53679-E0C5-4B8C-9A43-01BA5640D6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329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 JTC1 Standing Committee</a:t>
            </a:r>
            <a:br>
              <a:rPr lang="en-AU" dirty="0"/>
            </a:br>
            <a:r>
              <a:rPr lang="en-AU" dirty="0"/>
              <a:t>May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20210512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79780"/>
              </p:ext>
            </p:extLst>
          </p:nvPr>
        </p:nvGraphicFramePr>
        <p:xfrm>
          <a:off x="993775" y="3140968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40968"/>
                        <a:ext cx="10023475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9BDA0-E7FA-49D7-A804-3A39CAC909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A2CFA-531E-4DFD-AB38-253DAA2723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FDB5-321C-4E15-A072-5290ED8063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8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reviewed the PSDO process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11-21-0550</a:t>
            </a:r>
            <a:r>
              <a:rPr lang="en-AU" dirty="0">
                <a:solidFill>
                  <a:schemeClr val="tx1"/>
                </a:solidFill>
              </a:rPr>
              <a:t> / Unapproved minutes - </a:t>
            </a:r>
            <a:r>
              <a:rPr lang="en-AU" dirty="0">
                <a:solidFill>
                  <a:schemeClr val="tx1"/>
                </a:solidFill>
                <a:hlinkClick r:id="rId3"/>
              </a:rPr>
              <a:t>11-21-0820</a:t>
            </a:r>
            <a:endParaRPr lang="en-A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EA81B01-E997-4631-BB8E-49D2B6267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153842"/>
              </p:ext>
            </p:extLst>
          </p:nvPr>
        </p:nvGraphicFramePr>
        <p:xfrm>
          <a:off x="1343472" y="2708920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5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7F19B36-2873-48E9-B4AD-CD47A49D9156}"/>
              </a:ext>
            </a:extLst>
          </p:cNvPr>
          <p:cNvSpPr/>
          <p:nvPr/>
        </p:nvSpPr>
        <p:spPr bwMode="auto">
          <a:xfrm>
            <a:off x="7392144" y="2708920"/>
            <a:ext cx="3997640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 WG motion </a:t>
            </a:r>
            <a:r>
              <a:rPr lang="en-AU" dirty="0">
                <a:solidFill>
                  <a:schemeClr val="tx1"/>
                </a:solidFill>
              </a:rPr>
              <a:t>to enter PSDO process </a:t>
            </a: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May 2021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802.11ax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802.11ay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802.11ba</a:t>
            </a:r>
          </a:p>
          <a:p>
            <a:pPr marL="361950" indent="-3619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802.15 &amp; 802.19 are about to make use of PSDO process again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A8C2B-5DA7-4484-AF62-5B57BF5ECE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457AB-6FB5-40D7-9D01-B9F2C3B065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F8C017-7309-4440-A4D3-E0D79D104F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141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434859E-C8FA-48B9-B898-7C0352D9F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 dirty="0"/>
              <a:t>A large number of IEEE 802 submissions are in the PSDO balloting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FBB139-036C-4094-9701-EF30C843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2590800" cy="4114800"/>
          </a:xfrm>
        </p:spPr>
        <p:txBody>
          <a:bodyPr/>
          <a:lstStyle/>
          <a:p>
            <a:pPr lvl="2">
              <a:defRPr/>
            </a:pPr>
            <a:endParaRPr lang="en-AU" dirty="0"/>
          </a:p>
          <a:p>
            <a:pPr lvl="2">
              <a:defRPr/>
            </a:pPr>
            <a:endParaRPr lang="en-AU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400"/>
              </a:spcBef>
              <a:defRPr/>
            </a:pPr>
            <a:endParaRPr lang="en-AU" sz="2000" b="0" dirty="0"/>
          </a:p>
          <a:p>
            <a:pPr>
              <a:defRPr/>
            </a:pPr>
            <a:endParaRPr lang="en-AU" sz="2000" dirty="0"/>
          </a:p>
        </p:txBody>
      </p:sp>
      <p:sp>
        <p:nvSpPr>
          <p:cNvPr id="18439" name="Content Placeholder 2">
            <a:extLst>
              <a:ext uri="{FF2B5EF4-FFF2-40B4-BE49-F238E27FC236}">
                <a16:creationId xmlns:a16="http://schemas.microsoft.com/office/drawing/2014/main" id="{C20EEE3F-9271-4D41-83BD-4C75CDA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82563" indent="-1809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65125" indent="-18097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1200" indent="-344488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69963" indent="-1651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271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843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415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987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endParaRPr lang="en-AU" altLang="en-US" sz="1600"/>
          </a:p>
          <a:p>
            <a:endParaRPr lang="en-AU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AC049EB-5116-4AF7-BF95-66CF6D39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27447"/>
              </p:ext>
            </p:extLst>
          </p:nvPr>
        </p:nvGraphicFramePr>
        <p:xfrm>
          <a:off x="1676400" y="1981200"/>
          <a:ext cx="8839200" cy="4079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60-day ballot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FDIS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Waiting for publication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Waiting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In progress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Waiting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In progress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Waiting for publication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802.1CS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AU" sz="1800" dirty="0"/>
                        <a:t>802.3cr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802.1AS-Rev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802.1Qcc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802.1AE/Cor 1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AU" sz="1800" dirty="0"/>
                        <a:t>802.3cu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802.1X</a:t>
                      </a:r>
                      <a:endParaRPr lang="en-AU" sz="1800" kern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8</a:t>
                      </a:r>
                      <a:r>
                        <a:rPr lang="en-AU" sz="1800" kern="0" dirty="0"/>
                        <a:t>02.1Qcp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802.3-REV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802.11md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802.3cb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802.1Qcy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802.3bt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802.1AX-REV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802.3cd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802.1CMde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802.3cg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802.3cq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802.3.2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802.3cm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altLang="en-US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802.22</a:t>
                      </a:r>
                      <a:endParaRPr lang="en-AU" alt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802.3ch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C8C00-80B5-4E03-A148-E85ECD512C4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5FFC-BB65-4CEC-8D4E-D56431D89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684D-9556-4776-B0E8-AD64B3ECB5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07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The IEEE 802 JTC1 SC will undertake its usual work</a:t>
            </a:r>
            <a:br>
              <a:rPr lang="en-AU" dirty="0"/>
            </a:br>
            <a:r>
              <a:rPr lang="en-AU" dirty="0"/>
              <a:t>at its virtual meeting in July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IEEE 802 JTC1 SC plans for the virtual meeting in July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Execute PSDO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Review the agenda for next SC6 meeting</a:t>
            </a:r>
          </a:p>
          <a:p>
            <a:pPr lvl="1"/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54415A-F2A4-4983-8FE3-F995489126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ED7FE9-4FB0-4184-A47C-7FBA7EFA8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D57A90-A331-42E8-A4B5-BC441FC235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5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5300D-68FE-4B14-A1BD-7BE1DC3BB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1" y="816102"/>
            <a:ext cx="10080498" cy="55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6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noFill/>
        </p:spPr>
        <p:txBody>
          <a:bodyPr/>
          <a:lstStyle/>
          <a:p>
            <a:r>
              <a:rPr lang="en-US" dirty="0" err="1"/>
              <a:t>REVme</a:t>
            </a:r>
            <a:r>
              <a:rPr lang="en-US" dirty="0"/>
              <a:t> Closing Report – March 2021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77896"/>
              </p:ext>
            </p:extLst>
          </p:nvPr>
        </p:nvGraphicFramePr>
        <p:xfrm>
          <a:off x="2081214" y="2360614"/>
          <a:ext cx="768508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4" imgW="8512577" imgH="1182853" progId="Word.Document.8">
                  <p:embed/>
                </p:oleObj>
              </mc:Choice>
              <mc:Fallback>
                <p:oleObj name="Document" r:id="rId4" imgW="8512577" imgH="11828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2360614"/>
                        <a:ext cx="768508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BAC8-6AA3-4B1B-93E7-D7F7E4F4D1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4CC5-F9AE-4AA5-8255-BB052E3B19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D12C8-7D27-4C5C-9158-C56C8F828B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08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875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Continued comment resolution for CC35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Still in initial stages for comment resolution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Approved resolutions for some trivial editorial comments</a:t>
            </a:r>
          </a:p>
          <a:p>
            <a:pPr>
              <a:lnSpc>
                <a:spcPct val="90000"/>
              </a:lnSpc>
            </a:pPr>
            <a:r>
              <a:rPr lang="en-US" dirty="0"/>
              <a:t>Discussed a strawman plan to address WFA Hotspot 2.0 communication on ANQP</a:t>
            </a:r>
          </a:p>
          <a:p>
            <a:pPr>
              <a:lnSpc>
                <a:spcPct val="90000"/>
              </a:lnSpc>
            </a:pPr>
            <a:r>
              <a:rPr lang="en-US" dirty="0"/>
              <a:t>Discussed a contribution on an S1G interoperability issue: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https://mentor.ieee.org/802.11/dcn/21/11-21-0766-01-000m-a-mpdu-issue-for-802-11ah.pptx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No changes to timeline</a:t>
            </a:r>
          </a:p>
          <a:p>
            <a:pPr>
              <a:lnSpc>
                <a:spcPct val="90000"/>
              </a:lnSpc>
            </a:pPr>
            <a:r>
              <a:rPr lang="en-US" dirty="0"/>
              <a:t>P802.11ax roll-in should occur in the May/June timeline.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marL="57150" indent="0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2CFF2-C9D5-48FD-81B0-0ECBC1D78B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A4C5A-0A07-463B-88D9-E4A1752EBB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D0E82-9683-41F1-8BA6-2DA6A2DB48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913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May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C6D9C-231E-4010-9950-661F4D83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Teleconferences: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May 24, June 7, 14, 21, July 26 – Monday 10am ET, 2hrs (virtual plenary is July 12-20)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processing comments from comment collection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to discuss issues on the issues list</a:t>
            </a:r>
          </a:p>
          <a:p>
            <a:pPr>
              <a:lnSpc>
                <a:spcPct val="90000"/>
              </a:lnSpc>
            </a:pPr>
            <a:r>
              <a:rPr lang="en-US" dirty="0"/>
              <a:t>Updates to timeline and roll-in plans for </a:t>
            </a:r>
            <a:r>
              <a:rPr lang="en-US" dirty="0" err="1"/>
              <a:t>TGay</a:t>
            </a:r>
            <a:r>
              <a:rPr lang="en-US" dirty="0"/>
              <a:t> and </a:t>
            </a:r>
            <a:r>
              <a:rPr lang="en-US" dirty="0" err="1"/>
              <a:t>TGba</a:t>
            </a:r>
            <a:endParaRPr lang="en-US" kern="0" dirty="0"/>
          </a:p>
          <a:p>
            <a:pPr marL="0" indent="0"/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42529-1267-42B1-B075-795C78F4DA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76997-962A-498D-81F7-B6126BF4E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4D8A8A-8F93-4C1C-82D2-AC0AB02C16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52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/>
              <a:t>May Electronic Meeting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43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4" imgW="10797356" imgH="2534496" progId="Word.Document.8">
                  <p:embed/>
                </p:oleObj>
              </mc:Choice>
              <mc:Fallback>
                <p:oleObj name="Document" r:id="rId4" imgW="10797356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2700" algn="just">
              <a:spcBef>
                <a:spcPct val="20000"/>
              </a:spcBef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IEEE 802.11 interim electronic meeting, May 2021.</a:t>
            </a:r>
          </a:p>
          <a:p>
            <a:pPr indent="12700" algn="just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8C48-D0FE-45AE-A892-200CA7D5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Progress and Targets Towards the July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9200-2622-46AD-AE0D-4E2448C6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completed: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Reviewed/approved resolution to 36 CIDs.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Targets toward July: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LB253 comment resolution.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Generate P802.11az D3.1 adopting resolutions from March and May meetings.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Respond to MDR findings </a:t>
            </a:r>
            <a:r>
              <a:rPr lang="en-US" sz="1400" dirty="0"/>
              <a:t>(Editors)</a:t>
            </a:r>
            <a:r>
              <a:rPr lang="en-US" sz="1600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3B09D-52C0-431F-909E-C2FB98F79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B2BE-425D-4856-ADA5-227FF447C6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D521EF-729A-4073-B852-79E9BA5597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10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F80D85B-CA5D-46A1-BBCA-B1DD484C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91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E80E61-8672-45B3-8ADF-8C71BCDA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839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06D1120-6CEB-4444-8E21-833EDD97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741" y="1993287"/>
            <a:ext cx="1654098" cy="37976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96217F6-0548-4D3B-A788-9F4D6253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0" y="1994059"/>
            <a:ext cx="1663403" cy="37899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6BC72B2-7D24-4C6D-BE05-DD73FFD7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011" y="1993034"/>
            <a:ext cx="1684342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485992"/>
          </a:xfrm>
        </p:spPr>
        <p:txBody>
          <a:bodyPr/>
          <a:lstStyle/>
          <a:p>
            <a:r>
              <a:rPr lang="en-US" dirty="0"/>
              <a:t>Timeline – updated past May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8973" y="1988840"/>
            <a:ext cx="11749675" cy="4176464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533215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223367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72692" y="1988840"/>
            <a:ext cx="8500127" cy="4176464"/>
            <a:chOff x="1339290" y="1268760"/>
            <a:chExt cx="6503157" cy="3782041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6603112" y="1299562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4012657" y="1299562"/>
              <a:ext cx="7937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339290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707604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5271395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7839272" y="1268760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</p:grpSp>
      <p:sp>
        <p:nvSpPr>
          <p:cNvPr id="106" name="Text Box 24">
            <a:extLst>
              <a:ext uri="{FF2B5EF4-FFF2-40B4-BE49-F238E27FC236}">
                <a16:creationId xmlns:a16="http://schemas.microsoft.com/office/drawing/2014/main" id="{FDD295FC-5B3E-40FF-9DBD-769508BB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12" y="2369733"/>
            <a:ext cx="955610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 requirement freeze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5-2017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9DC5164-B6FD-4947-8311-D3C23314DE17}"/>
              </a:ext>
            </a:extLst>
          </p:cNvPr>
          <p:cNvSpPr/>
          <p:nvPr/>
        </p:nvSpPr>
        <p:spPr>
          <a:xfrm>
            <a:off x="263352" y="3573016"/>
            <a:ext cx="2744611" cy="2306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11az SFD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F2D2B37-858F-49CD-B8B3-A42B192B9F9D}"/>
              </a:ext>
            </a:extLst>
          </p:cNvPr>
          <p:cNvSpPr/>
          <p:nvPr/>
        </p:nvSpPr>
        <p:spPr>
          <a:xfrm>
            <a:off x="803996" y="3888221"/>
            <a:ext cx="9540000" cy="2485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7000">
                <a:srgbClr val="FFFF00"/>
              </a:gs>
              <a:gs pos="68000">
                <a:srgbClr val="00B050"/>
              </a:gs>
              <a:gs pos="100000">
                <a:srgbClr val="00B05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        Amendment text</a:t>
            </a:r>
          </a:p>
        </p:txBody>
      </p:sp>
      <p:sp>
        <p:nvSpPr>
          <p:cNvPr id="115" name="Text Box 26">
            <a:extLst>
              <a:ext uri="{FF2B5EF4-FFF2-40B4-BE49-F238E27FC236}">
                <a16:creationId xmlns:a16="http://schemas.microsoft.com/office/drawing/2014/main" id="{64AE616E-C795-47DD-AF7B-6DEEA83A53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5153" y="2623686"/>
            <a:ext cx="634408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2.0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11-2019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44442673-ECDC-419A-A9CD-051E05DB4D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58203" y="2412535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sp>
        <p:nvSpPr>
          <p:cNvPr id="117" name="Text Box 24">
            <a:extLst>
              <a:ext uri="{FF2B5EF4-FFF2-40B4-BE49-F238E27FC236}">
                <a16:creationId xmlns:a16="http://schemas.microsoft.com/office/drawing/2014/main" id="{EE061B56-3AEC-498D-B5B2-6F11449B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07" y="2653101"/>
            <a:ext cx="418981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D1.0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Jan. 19</a:t>
            </a:r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3F0AA21A-6D87-4206-8EEC-3FD5BA0C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09" y="2454400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24">
            <a:extLst>
              <a:ext uri="{FF2B5EF4-FFF2-40B4-BE49-F238E27FC236}">
                <a16:creationId xmlns:a16="http://schemas.microsoft.com/office/drawing/2014/main" id="{3D10B997-FA32-446E-A64F-C16BE48C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56" y="2611937"/>
            <a:ext cx="558118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D0.1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Mar. 18</a:t>
            </a: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AA437355-9F8B-4A6F-AAB1-840527A8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25" y="2408722"/>
            <a:ext cx="175700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1" name="Text Box 24">
            <a:extLst>
              <a:ext uri="{FF2B5EF4-FFF2-40B4-BE49-F238E27FC236}">
                <a16:creationId xmlns:a16="http://schemas.microsoft.com/office/drawing/2014/main" id="{A547E5D1-D54B-4250-846D-FE970644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48" y="3888380"/>
            <a:ext cx="144126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5/17-3/21</a:t>
            </a:r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7D57DDC4-188E-446F-866B-8D2528A0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3" y="2432933"/>
            <a:ext cx="26352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741719-48C6-4978-96AB-33C832196D61}"/>
              </a:ext>
            </a:extLst>
          </p:cNvPr>
          <p:cNvCxnSpPr/>
          <p:nvPr/>
        </p:nvCxnSpPr>
        <p:spPr bwMode="auto">
          <a:xfrm>
            <a:off x="263352" y="3840948"/>
            <a:ext cx="272684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 Box 24">
            <a:extLst>
              <a:ext uri="{FF2B5EF4-FFF2-40B4-BE49-F238E27FC236}">
                <a16:creationId xmlns:a16="http://schemas.microsoft.com/office/drawing/2014/main" id="{F3200BBA-60BF-4CFD-AE55-831E4690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161" y="2600190"/>
            <a:ext cx="714755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July 18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Inter.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3B28E869-CA25-4246-8BD5-AE35F55D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762" y="2415341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0B294817-DEC4-4480-B07A-9DD6DE77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037" y="2414094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7" name="Text Box 24">
            <a:extLst>
              <a:ext uri="{FF2B5EF4-FFF2-40B4-BE49-F238E27FC236}">
                <a16:creationId xmlns:a16="http://schemas.microsoft.com/office/drawing/2014/main" id="{41ECCC80-8D2F-411C-A046-A1EE9D09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807" y="2368058"/>
            <a:ext cx="436592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SFD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DD273A8-30CE-4248-B9F8-E11D790DC1DE}"/>
              </a:ext>
            </a:extLst>
          </p:cNvPr>
          <p:cNvCxnSpPr/>
          <p:nvPr/>
        </p:nvCxnSpPr>
        <p:spPr bwMode="auto">
          <a:xfrm>
            <a:off x="810588" y="4174700"/>
            <a:ext cx="4356000" cy="733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59441D21-CA4C-46FD-A061-1300276B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04" y="2449991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 Box 24">
            <a:extLst>
              <a:ext uri="{FF2B5EF4-FFF2-40B4-BE49-F238E27FC236}">
                <a16:creationId xmlns:a16="http://schemas.microsoft.com/office/drawing/2014/main" id="{7257137D-C140-42D2-AF82-E571EE3A1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931" y="2383595"/>
            <a:ext cx="658690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WG ballot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7180947-F2CF-4175-986E-88B56A3D5595}"/>
              </a:ext>
            </a:extLst>
          </p:cNvPr>
          <p:cNvSpPr/>
          <p:nvPr/>
        </p:nvSpPr>
        <p:spPr>
          <a:xfrm>
            <a:off x="2999656" y="3890918"/>
            <a:ext cx="777310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CC28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C30AC72-C1DB-4389-9759-AAF9081BE28B}"/>
              </a:ext>
            </a:extLst>
          </p:cNvPr>
          <p:cNvSpPr/>
          <p:nvPr/>
        </p:nvSpPr>
        <p:spPr>
          <a:xfrm>
            <a:off x="3766413" y="3888380"/>
            <a:ext cx="1373074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 dirty="0">
                <a:solidFill>
                  <a:schemeClr val="tx1"/>
                </a:solidFill>
              </a:rPr>
              <a:t>LB240 CR </a:t>
            </a:r>
          </a:p>
        </p:txBody>
      </p:sp>
      <p:sp>
        <p:nvSpPr>
          <p:cNvPr id="155" name="Oval Callout 93">
            <a:extLst>
              <a:ext uri="{FF2B5EF4-FFF2-40B4-BE49-F238E27FC236}">
                <a16:creationId xmlns:a16="http://schemas.microsoft.com/office/drawing/2014/main" id="{CFEDDDC9-704E-402C-80F9-97FD7D66F6C7}"/>
              </a:ext>
            </a:extLst>
          </p:cNvPr>
          <p:cNvSpPr/>
          <p:nvPr/>
        </p:nvSpPr>
        <p:spPr bwMode="auto">
          <a:xfrm>
            <a:off x="3175124" y="4523238"/>
            <a:ext cx="722362" cy="487541"/>
          </a:xfrm>
          <a:prstGeom prst="wedgeEllipseCallout">
            <a:avLst>
              <a:gd name="adj1" fmla="val 32914"/>
              <a:gd name="adj2" fmla="val -13288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Initial WG ballot LB240 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Pass</a:t>
            </a:r>
          </a:p>
        </p:txBody>
      </p:sp>
      <p:sp>
        <p:nvSpPr>
          <p:cNvPr id="156" name="Oval Callout 61">
            <a:extLst>
              <a:ext uri="{FF2B5EF4-FFF2-40B4-BE49-F238E27FC236}">
                <a16:creationId xmlns:a16="http://schemas.microsoft.com/office/drawing/2014/main" id="{C1460C53-55DE-4E69-8306-D9EEC5D6D472}"/>
              </a:ext>
            </a:extLst>
          </p:cNvPr>
          <p:cNvSpPr/>
          <p:nvPr/>
        </p:nvSpPr>
        <p:spPr bwMode="auto">
          <a:xfrm>
            <a:off x="2283685" y="4523239"/>
            <a:ext cx="519343" cy="289185"/>
          </a:xfrm>
          <a:prstGeom prst="wedgeEllipseCallout">
            <a:avLst>
              <a:gd name="adj1" fmla="val 88219"/>
              <a:gd name="adj2" fmla="val -30423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SF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 Freeze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91C410D-A0F8-489D-9873-3E5D0C80D27A}"/>
              </a:ext>
            </a:extLst>
          </p:cNvPr>
          <p:cNvSpPr/>
          <p:nvPr/>
        </p:nvSpPr>
        <p:spPr>
          <a:xfrm>
            <a:off x="5136613" y="3888529"/>
            <a:ext cx="1927894" cy="24567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0">
                <a:srgbClr val="FFFF00"/>
              </a:gs>
              <a:gs pos="0">
                <a:srgbClr val="FFFF00"/>
              </a:gs>
              <a:gs pos="0">
                <a:srgbClr val="00B05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LB249</a:t>
            </a:r>
          </a:p>
        </p:txBody>
      </p:sp>
      <p:sp>
        <p:nvSpPr>
          <p:cNvPr id="163" name="Oval Callout 93">
            <a:extLst>
              <a:ext uri="{FF2B5EF4-FFF2-40B4-BE49-F238E27FC236}">
                <a16:creationId xmlns:a16="http://schemas.microsoft.com/office/drawing/2014/main" id="{A55DFAB0-5797-465C-B664-371760473364}"/>
              </a:ext>
            </a:extLst>
          </p:cNvPr>
          <p:cNvSpPr/>
          <p:nvPr/>
        </p:nvSpPr>
        <p:spPr bwMode="auto">
          <a:xfrm>
            <a:off x="4151784" y="4523237"/>
            <a:ext cx="1006530" cy="487541"/>
          </a:xfrm>
          <a:prstGeom prst="wedgeEllipseCallout">
            <a:avLst>
              <a:gd name="adj1" fmla="val 48514"/>
              <a:gd name="adj2" fmla="val -129092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LB240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recirc. </a:t>
            </a:r>
            <a:r>
              <a:rPr lang="en-US" sz="800" b="1" dirty="0" err="1">
                <a:solidFill>
                  <a:schemeClr val="tx1"/>
                </a:solidFill>
              </a:rPr>
              <a:t>init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52E32D23-69F6-49BA-9523-CDB5CBFEF3BF}"/>
              </a:ext>
            </a:extLst>
          </p:cNvPr>
          <p:cNvCxnSpPr/>
          <p:nvPr/>
        </p:nvCxnSpPr>
        <p:spPr bwMode="auto">
          <a:xfrm>
            <a:off x="5195919" y="4182700"/>
            <a:ext cx="1800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Oval Callout 93">
            <a:extLst>
              <a:ext uri="{FF2B5EF4-FFF2-40B4-BE49-F238E27FC236}">
                <a16:creationId xmlns:a16="http://schemas.microsoft.com/office/drawing/2014/main" id="{053659BB-C70B-464E-B908-B4640A2FBA93}"/>
              </a:ext>
            </a:extLst>
          </p:cNvPr>
          <p:cNvSpPr/>
          <p:nvPr/>
        </p:nvSpPr>
        <p:spPr bwMode="auto">
          <a:xfrm>
            <a:off x="5736652" y="4582330"/>
            <a:ext cx="1006530" cy="487541"/>
          </a:xfrm>
          <a:prstGeom prst="wedgeEllipseCallout">
            <a:avLst>
              <a:gd name="adj1" fmla="val 81391"/>
              <a:gd name="adj2" fmla="val -144409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LB249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2</a:t>
            </a:r>
            <a:r>
              <a:rPr lang="en-US" sz="800" b="1" baseline="30000" dirty="0">
                <a:solidFill>
                  <a:schemeClr val="tx1"/>
                </a:solidFill>
              </a:rPr>
              <a:t>nd</a:t>
            </a:r>
            <a:r>
              <a:rPr lang="en-US" sz="800" b="1" dirty="0">
                <a:solidFill>
                  <a:schemeClr val="tx1"/>
                </a:solidFill>
              </a:rPr>
              <a:t> recirculation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DD1F662E-8959-49A4-88BE-5AE6F718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3068960"/>
            <a:ext cx="228472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 Box 26">
            <a:extLst>
              <a:ext uri="{FF2B5EF4-FFF2-40B4-BE49-F238E27FC236}">
                <a16:creationId xmlns:a16="http://schemas.microsoft.com/office/drawing/2014/main" id="{1BB62CF0-E562-4410-9872-349190F167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54638" y="2655706"/>
            <a:ext cx="650149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3.0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01-2021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1829E6D2-C959-48D2-9FC0-FFED226D05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53894" y="2436316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CF0915-8ED0-4994-B502-33D19ECAB01A}"/>
              </a:ext>
            </a:extLst>
          </p:cNvPr>
          <p:cNvGrpSpPr/>
          <p:nvPr/>
        </p:nvGrpSpPr>
        <p:grpSpPr>
          <a:xfrm>
            <a:off x="7668534" y="2425355"/>
            <a:ext cx="650149" cy="672139"/>
            <a:chOff x="7668534" y="2425355"/>
            <a:chExt cx="650149" cy="672139"/>
          </a:xfrm>
        </p:grpSpPr>
        <p:sp>
          <p:nvSpPr>
            <p:cNvPr id="159" name="Text Box 26">
              <a:extLst>
                <a:ext uri="{FF2B5EF4-FFF2-40B4-BE49-F238E27FC236}">
                  <a16:creationId xmlns:a16="http://schemas.microsoft.com/office/drawing/2014/main" id="{E8DE5F9A-9D3C-4C73-BFC7-EED51F4D1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45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.11az</a:t>
              </a:r>
              <a:b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Draft 4.0</a:t>
              </a:r>
              <a:b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07-2021</a:t>
              </a:r>
            </a:p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Recirculation</a:t>
              </a:r>
            </a:p>
          </p:txBody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A3D8048-3EBA-46FE-9184-5444CD3203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2" name="Text Box 29">
            <a:extLst>
              <a:ext uri="{FF2B5EF4-FFF2-40B4-BE49-F238E27FC236}">
                <a16:creationId xmlns:a16="http://schemas.microsoft.com/office/drawing/2014/main" id="{4D338DF7-FA29-482B-919B-2A35726598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48128" y="3306149"/>
            <a:ext cx="1074295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600" b="0" dirty="0"/>
              <a:t>.11az</a:t>
            </a:r>
            <a:br>
              <a:rPr lang="en-US" altLang="en-US" sz="600" b="0" dirty="0"/>
            </a:br>
            <a:r>
              <a:rPr lang="en-US" altLang="en-US" sz="600" b="0" dirty="0"/>
              <a:t> MDR and SA ballots</a:t>
            </a:r>
          </a:p>
          <a:p>
            <a:r>
              <a:rPr lang="en-US" altLang="en-US" sz="600" b="0" dirty="0"/>
              <a:t> 07-2021</a:t>
            </a:r>
          </a:p>
        </p:txBody>
      </p:sp>
      <p:sp>
        <p:nvSpPr>
          <p:cNvPr id="171" name="Isosceles Triangle 170">
            <a:extLst>
              <a:ext uri="{FF2B5EF4-FFF2-40B4-BE49-F238E27FC236}">
                <a16:creationId xmlns:a16="http://schemas.microsoft.com/office/drawing/2014/main" id="{DCC5BBF5-68C6-48CF-B621-AF59B163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2354" y="2431553"/>
            <a:ext cx="228472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 Box 29">
            <a:extLst>
              <a:ext uri="{FF2B5EF4-FFF2-40B4-BE49-F238E27FC236}">
                <a16:creationId xmlns:a16="http://schemas.microsoft.com/office/drawing/2014/main" id="{A4BE7802-A5F3-45C9-B17C-6A16E32A11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56796" y="2691938"/>
            <a:ext cx="79958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00" b="0" dirty="0"/>
              <a:t>Publication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6609AD8-0BD0-4DE6-98A2-627D5F941659}"/>
              </a:ext>
            </a:extLst>
          </p:cNvPr>
          <p:cNvSpPr/>
          <p:nvPr/>
        </p:nvSpPr>
        <p:spPr>
          <a:xfrm>
            <a:off x="7055129" y="3890741"/>
            <a:ext cx="1037171" cy="241084"/>
          </a:xfrm>
          <a:prstGeom prst="rect">
            <a:avLst/>
          </a:prstGeom>
          <a:gradFill>
            <a:gsLst>
              <a:gs pos="0">
                <a:srgbClr val="FFFF00"/>
              </a:gs>
              <a:gs pos="17000">
                <a:srgbClr val="FFFF00"/>
              </a:gs>
              <a:gs pos="79000">
                <a:srgbClr val="00B050"/>
              </a:gs>
              <a:gs pos="100000">
                <a:srgbClr val="00B050"/>
              </a:gs>
            </a:gsLst>
            <a:lin ang="108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LB253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4CFBCF5-0562-4CD1-8BE5-1D5BE737664D}"/>
              </a:ext>
            </a:extLst>
          </p:cNvPr>
          <p:cNvSpPr/>
          <p:nvPr/>
        </p:nvSpPr>
        <p:spPr>
          <a:xfrm>
            <a:off x="9201477" y="3888407"/>
            <a:ext cx="777965" cy="248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2</a:t>
            </a:r>
            <a:r>
              <a:rPr lang="en-US" sz="1100" baseline="30000" dirty="0">
                <a:solidFill>
                  <a:schemeClr val="tx1"/>
                </a:solidFill>
              </a:rPr>
              <a:t>nd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200F9A2-67E5-4987-9546-12211A6042BD}"/>
              </a:ext>
            </a:extLst>
          </p:cNvPr>
          <p:cNvSpPr/>
          <p:nvPr/>
        </p:nvSpPr>
        <p:spPr>
          <a:xfrm>
            <a:off x="7323995" y="3645563"/>
            <a:ext cx="712067" cy="243918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2000">
                <a:srgbClr val="FFFF00"/>
              </a:gs>
              <a:gs pos="81000">
                <a:srgbClr val="00B050"/>
              </a:gs>
            </a:gsLst>
            <a:lin ang="108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MDR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C6E214-6D3E-41BA-9208-3834DA86B95B}"/>
              </a:ext>
            </a:extLst>
          </p:cNvPr>
          <p:cNvSpPr/>
          <p:nvPr/>
        </p:nvSpPr>
        <p:spPr>
          <a:xfrm>
            <a:off x="8475419" y="3889351"/>
            <a:ext cx="879000" cy="247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</a:t>
            </a:r>
            <a:r>
              <a:rPr lang="en-US" sz="1100" baseline="30000" dirty="0">
                <a:solidFill>
                  <a:schemeClr val="tx1"/>
                </a:solidFill>
              </a:rPr>
              <a:t>st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7AF27AE-0EAD-4603-A050-028DEEF65666}"/>
              </a:ext>
            </a:extLst>
          </p:cNvPr>
          <p:cNvSpPr/>
          <p:nvPr/>
        </p:nvSpPr>
        <p:spPr>
          <a:xfrm>
            <a:off x="8040216" y="3890636"/>
            <a:ext cx="446793" cy="241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Next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584CC9-10B2-40BB-A3F1-131186C79250}"/>
              </a:ext>
            </a:extLst>
          </p:cNvPr>
          <p:cNvSpPr/>
          <p:nvPr/>
        </p:nvSpPr>
        <p:spPr>
          <a:xfrm>
            <a:off x="8362375" y="3642824"/>
            <a:ext cx="241417" cy="241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Clean</a:t>
            </a:r>
          </a:p>
        </p:txBody>
      </p:sp>
      <p:sp>
        <p:nvSpPr>
          <p:cNvPr id="64" name="Oval Callout 93">
            <a:extLst>
              <a:ext uri="{FF2B5EF4-FFF2-40B4-BE49-F238E27FC236}">
                <a16:creationId xmlns:a16="http://schemas.microsoft.com/office/drawing/2014/main" id="{A65DD93F-BB47-4E8E-8821-C6F5E935C5A2}"/>
              </a:ext>
            </a:extLst>
          </p:cNvPr>
          <p:cNvSpPr/>
          <p:nvPr/>
        </p:nvSpPr>
        <p:spPr bwMode="auto">
          <a:xfrm>
            <a:off x="8707022" y="2832100"/>
            <a:ext cx="1158306" cy="487541"/>
          </a:xfrm>
          <a:prstGeom prst="wedgeEllipseCallout">
            <a:avLst>
              <a:gd name="adj1" fmla="val -71339"/>
              <a:gd name="adj2" fmla="val 116380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No changes made, in preparation to SA ballot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65A8A0-3EEF-4C41-BB52-29E8E9A84FF5}"/>
              </a:ext>
            </a:extLst>
          </p:cNvPr>
          <p:cNvGrpSpPr/>
          <p:nvPr/>
        </p:nvGrpSpPr>
        <p:grpSpPr>
          <a:xfrm>
            <a:off x="8987553" y="2424078"/>
            <a:ext cx="650149" cy="395140"/>
            <a:chOff x="7668534" y="2425355"/>
            <a:chExt cx="650149" cy="395140"/>
          </a:xfrm>
        </p:grpSpPr>
        <p:sp>
          <p:nvSpPr>
            <p:cNvPr id="67" name="Text Box 26">
              <a:extLst>
                <a:ext uri="{FF2B5EF4-FFF2-40B4-BE49-F238E27FC236}">
                  <a16:creationId xmlns:a16="http://schemas.microsoft.com/office/drawing/2014/main" id="{3A6F5E8C-33B1-424C-8B0A-C9CE3A7C8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042DA1B-4AB9-4785-9E8D-B31232BAC7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5376F2-543E-4B6C-8A7A-2DF2B9112520}"/>
              </a:ext>
            </a:extLst>
          </p:cNvPr>
          <p:cNvGrpSpPr/>
          <p:nvPr/>
        </p:nvGrpSpPr>
        <p:grpSpPr>
          <a:xfrm>
            <a:off x="9622315" y="2404168"/>
            <a:ext cx="650149" cy="395140"/>
            <a:chOff x="7668534" y="2425355"/>
            <a:chExt cx="650149" cy="395140"/>
          </a:xfrm>
        </p:grpSpPr>
        <p:sp>
          <p:nvSpPr>
            <p:cNvPr id="70" name="Text Box 26">
              <a:extLst>
                <a:ext uri="{FF2B5EF4-FFF2-40B4-BE49-F238E27FC236}">
                  <a16:creationId xmlns:a16="http://schemas.microsoft.com/office/drawing/2014/main" id="{BD436B5B-D98D-4061-A4C3-867D87BE0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F7733D1-90D3-4856-B0BE-13784629A0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63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50E7-DFD4-4511-B70E-D695AA22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LB253 – Completion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E567-3A75-46C9-9FAD-8EB2D3EB98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54B3-E2F5-467E-98F9-94D2C48B2F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4D9D58-A9A4-4A5F-AA38-1D070521C9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2C525-5F3F-426B-91BA-5AF28A3F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988840"/>
            <a:ext cx="4619379" cy="4397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7FB90-A1CF-4035-A7B3-DA7F80CE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916832"/>
            <a:ext cx="7488832" cy="4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6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93B6-3243-4D59-A348-CCF04BE0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telecons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83CA-58D9-452A-AACC-13EE929D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May 	26* 				Wed. 13:00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June 2, 9, 16, 23, 30	Wed. 13:00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June 24</a:t>
            </a:r>
            <a:r>
              <a:rPr lang="en-US" altLang="en-US" sz="2000" b="0" baseline="30000" dirty="0"/>
              <a:t> + </a:t>
            </a:r>
            <a:r>
              <a:rPr lang="en-US" altLang="en-US" sz="2000" b="0" dirty="0"/>
              <a:t>				Thur. 10:00 – 12:00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July	7				Wed. 13:00 – 15:00 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r>
              <a:rPr lang="en-US" altLang="en-US" sz="1600" b="0" dirty="0"/>
              <a:t>*</a:t>
            </a:r>
            <a:r>
              <a:rPr lang="en-US" altLang="en-US" sz="1800" b="0" dirty="0"/>
              <a:t>Previously announced. </a:t>
            </a:r>
          </a:p>
          <a:p>
            <a:pPr marL="0" indent="0"/>
            <a:r>
              <a:rPr lang="en-US" altLang="en-US" sz="2000" b="0" dirty="0"/>
              <a:t>**</a:t>
            </a:r>
            <a:r>
              <a:rPr lang="en-US" altLang="en-US" sz="1800" b="0" dirty="0"/>
              <a:t>WG May meeting is running July 11</a:t>
            </a:r>
            <a:r>
              <a:rPr lang="en-US" altLang="en-US" sz="1800" b="0" baseline="30000" dirty="0"/>
              <a:t>th</a:t>
            </a:r>
            <a:r>
              <a:rPr lang="en-US" altLang="en-US" sz="1800" b="0" dirty="0"/>
              <a:t> – 16</a:t>
            </a:r>
            <a:r>
              <a:rPr lang="en-US" altLang="en-US" sz="1800" b="0" baseline="30000" dirty="0"/>
              <a:t>th</a:t>
            </a:r>
            <a:r>
              <a:rPr lang="en-US" altLang="en-US" sz="1800" b="0" dirty="0"/>
              <a:t> , refer to WG agenda doc.</a:t>
            </a:r>
          </a:p>
          <a:p>
            <a:pPr marL="0" indent="0"/>
            <a:r>
              <a:rPr lang="en-US" altLang="en-US" sz="1800" b="0" dirty="0"/>
              <a:t>+ </a:t>
            </a:r>
            <a:r>
              <a:rPr lang="en-US" altLang="en-US" sz="1800" b="0" dirty="0" err="1"/>
              <a:t>TGaz</a:t>
            </a:r>
            <a:r>
              <a:rPr lang="en-US" altLang="en-US" sz="1800" b="0" dirty="0"/>
              <a:t> Plenary (motion) meeting.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C2128-FBFD-4CC0-AF0E-C8D3A3A3AF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A0E8-DECD-44DF-BD16-767526C65A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F5C31B-C59D-46E5-B2DC-5EE1CD0A16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62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May 2021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2020-05-14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5990"/>
              </p:ext>
            </p:extLst>
          </p:nvPr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CCBBC6-8242-4C93-BB1B-F3F5411A84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1752A-6024-4DC8-B819-738BF4AC9B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0C0B-72A8-4AFB-BBA8-9F5EE744FC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98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E66A90-C0CA-413F-8639-19DDA775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10363200" cy="5662981"/>
          </a:xfrm>
        </p:spPr>
      </p:pic>
    </p:spTree>
    <p:extLst>
      <p:ext uri="{BB962C8B-B14F-4D97-AF65-F5344CB8AC3E}">
        <p14:creationId xmlns:p14="http://schemas.microsoft.com/office/powerpoint/2010/main" val="1999356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May 2021 session.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293F0-650F-4989-B772-573B100FBA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A3656-B140-4CC1-A0D9-712484E76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D949E-41E7-454A-8983-C3B5CB869E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14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May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484784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457200" lvl="1" indent="0">
              <a:buFontTx/>
              <a:buNone/>
              <a:defRPr/>
            </a:pPr>
            <a:r>
              <a:rPr lang="en-GB" altLang="en-US" dirty="0"/>
              <a:t>Approved: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Updates to Draft 0.5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new timeline – Target WG LB for Nov. ‘21</a:t>
            </a:r>
          </a:p>
          <a:p>
            <a:pPr marL="457200" lvl="1" indent="0">
              <a:defRPr/>
            </a:pPr>
            <a:endParaRPr lang="en-GB" altLang="en-US" dirty="0"/>
          </a:p>
          <a:p>
            <a:pPr marL="457200" lvl="1" indent="0">
              <a:defRPr/>
            </a:pPr>
            <a:r>
              <a:rPr lang="en-GB" altLang="en-US" dirty="0"/>
              <a:t>The committee completed its agenda items for the meeting.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MAC contributions were considered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Applicability of current Channel Access in 802.11 considered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CCA and retransmission CCA concepts approved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Comment resolution against D0.4 on-going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11-21/0651r5.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11-21/0847r0.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E6A3C4-45C5-4F20-B029-7455CD7399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B8B362-5C16-47F1-B2C4-5FA9CA67CF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95C69C-6D4A-4269-B0CA-B419395F18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383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Review Draft 0.4 and create Draft 0.5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Agree definition of “antenna”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Discuss LC Optimized PHY link with 802.11 MAC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Teleconference plans: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24 May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31 May.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7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14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21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5 Jul.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3D6E02-E5AA-411F-A7A9-E28E45D138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7948FA-35B9-47A0-98BD-2EC43455D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ADFC186-4D48-4C2C-8670-517520C38D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415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912229" y="333375"/>
            <a:ext cx="2303451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8304246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53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 dirty="0" err="1"/>
              <a:t>TGbc</a:t>
            </a:r>
            <a:r>
              <a:rPr lang="en-GB" dirty="0"/>
              <a:t> Closing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891" algn="l"/>
                <a:tab pos="1257269" algn="l"/>
                <a:tab pos="2171646" algn="l"/>
                <a:tab pos="3086023" algn="l"/>
                <a:tab pos="4000400" algn="l"/>
                <a:tab pos="4914777" algn="l"/>
                <a:tab pos="5829154" algn="l"/>
                <a:tab pos="6743531" algn="l"/>
                <a:tab pos="7657909" algn="l"/>
                <a:tab pos="8572286" algn="l"/>
                <a:tab pos="9486663" algn="l"/>
                <a:tab pos="1040104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14509" y="356659"/>
            <a:ext cx="2589203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526965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1981200"/>
            <a:ext cx="10462077" cy="4114800"/>
          </a:xfrm>
          <a:ln/>
        </p:spPr>
        <p:txBody>
          <a:bodyPr/>
          <a:lstStyle/>
          <a:p>
            <a:pPr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dirty="0"/>
              <a:t>Closing report for IEEE 802.11 </a:t>
            </a:r>
            <a:r>
              <a:rPr lang="en-GB" dirty="0" err="1"/>
              <a:t>TGbc</a:t>
            </a:r>
            <a:r>
              <a:rPr lang="en-GB" dirty="0"/>
              <a:t> (Broadcast Services) for May 2021.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Meeting Goals &amp; Accomplishments of the week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2" y="1981200"/>
            <a:ext cx="6621759" cy="4113213"/>
          </a:xfrm>
        </p:spPr>
        <p:txBody>
          <a:bodyPr/>
          <a:lstStyle/>
          <a:p>
            <a:pPr marL="0" indent="0"/>
            <a:r>
              <a:rPr lang="en-US" sz="2133" dirty="0">
                <a:solidFill>
                  <a:schemeClr val="tx1"/>
                </a:solidFill>
              </a:rPr>
              <a:t>Goal for the week: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Progress with comment resolution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tx1"/>
              </a:solidFill>
            </a:endParaRPr>
          </a:p>
          <a:p>
            <a:pPr marL="0" indent="0"/>
            <a:r>
              <a:rPr lang="en-US" sz="2133" dirty="0">
                <a:solidFill>
                  <a:schemeClr val="tx1"/>
                </a:solidFill>
              </a:rPr>
              <a:t>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Group met 4 times this week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Discussion and approval of 135 comment resolutions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Discussion in general direction on how to resolve some </a:t>
            </a:r>
            <a:r>
              <a:rPr lang="en-US" sz="2133" dirty="0" err="1">
                <a:solidFill>
                  <a:schemeClr val="tx1"/>
                </a:solidFill>
              </a:rPr>
              <a:t>Cls</a:t>
            </a:r>
            <a:r>
              <a:rPr lang="en-US" sz="2133" dirty="0">
                <a:solidFill>
                  <a:schemeClr val="tx1"/>
                </a:solidFill>
              </a:rPr>
              <a:t>. 11 comments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Request to </a:t>
            </a:r>
            <a:r>
              <a:rPr lang="en-US" sz="2133" dirty="0" err="1">
                <a:solidFill>
                  <a:schemeClr val="tx1"/>
                </a:solidFill>
              </a:rPr>
              <a:t>TGbc</a:t>
            </a:r>
            <a:r>
              <a:rPr lang="en-US" sz="2133" dirty="0">
                <a:solidFill>
                  <a:schemeClr val="tx1"/>
                </a:solidFill>
              </a:rPr>
              <a:t> Editor to produce next version of </a:t>
            </a:r>
            <a:r>
              <a:rPr lang="en-US" sz="2133" dirty="0" err="1">
                <a:solidFill>
                  <a:schemeClr val="tx1"/>
                </a:solidFill>
              </a:rPr>
              <a:t>TGbc</a:t>
            </a:r>
            <a:r>
              <a:rPr lang="en-US" sz="2133" dirty="0">
                <a:solidFill>
                  <a:schemeClr val="tx1"/>
                </a:solidFill>
              </a:rPr>
              <a:t> Draft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z="1067"/>
              <a:t>Slide </a:t>
            </a:r>
            <a:fld id="{440F5867-744E-4AA6-B0ED-4C44D2DFBB7B}" type="slidenum">
              <a:rPr lang="en-GB" sz="1067"/>
              <a:pPr/>
              <a:t>55</a:t>
            </a:fld>
            <a:endParaRPr lang="en-GB" sz="1067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 sz="1067"/>
              <a:t>Marc Emmelmann (Koden-TI)</a:t>
            </a:r>
            <a:endParaRPr lang="en-GB" sz="1067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sz="1600"/>
              <a:t>May 2021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CABC14-0B40-714C-9B67-992C84332826}"/>
              </a:ext>
            </a:extLst>
          </p:cNvPr>
          <p:cNvGraphicFramePr>
            <a:graphicFrameLocks noGrp="1"/>
          </p:cNvGraphicFramePr>
          <p:nvPr/>
        </p:nvGraphicFramePr>
        <p:xfrm>
          <a:off x="7824192" y="1981201"/>
          <a:ext cx="3456385" cy="427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123">
                  <a:extLst>
                    <a:ext uri="{9D8B030D-6E8A-4147-A177-3AD203B41FA5}">
                      <a16:colId xmlns:a16="http://schemas.microsoft.com/office/drawing/2014/main" val="2130983219"/>
                    </a:ext>
                  </a:extLst>
                </a:gridCol>
                <a:gridCol w="573287">
                  <a:extLst>
                    <a:ext uri="{9D8B030D-6E8A-4147-A177-3AD203B41FA5}">
                      <a16:colId xmlns:a16="http://schemas.microsoft.com/office/drawing/2014/main" val="3086724075"/>
                    </a:ext>
                  </a:extLst>
                </a:gridCol>
                <a:gridCol w="309975">
                  <a:extLst>
                    <a:ext uri="{9D8B030D-6E8A-4147-A177-3AD203B41FA5}">
                      <a16:colId xmlns:a16="http://schemas.microsoft.com/office/drawing/2014/main" val="710870433"/>
                    </a:ext>
                  </a:extLst>
                </a:gridCol>
              </a:tblGrid>
              <a:tr h="4279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Owning Ad-hoc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Count of CID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22963114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EDITOR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382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817627467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2021-01-05 -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71749288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2021-01-12 -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19393784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2021-01-13 -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29714039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2021-01-27 -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3999817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2021-02-02 -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87843267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2021-02-09 -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822151049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2021-03-09 -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12473661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2021-03-10 -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855618341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2021-03-12 -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409439983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2021-04-13 -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53595573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2021-05-04 -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47428146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2021-05-11 -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51561808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2021-05-14 - CID 1091 -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11695383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2021-05-14 - editor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187855624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2021-05-14a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12421664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2021-05-14b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4854703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CHAIR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18879985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(Leer)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85328891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Gesamtergebnis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643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08826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11425" y="357165"/>
            <a:ext cx="2374889" cy="273051"/>
          </a:xfrm>
        </p:spPr>
        <p:txBody>
          <a:bodyPr/>
          <a:lstStyle/>
          <a:p>
            <a:r>
              <a:rPr lang="en-GB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976321" y="6475414"/>
            <a:ext cx="2398703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4214"/>
            <a:ext cx="7772400" cy="1160463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Plans for Next Meeting &amp; Upcoming </a:t>
            </a:r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3" y="1981202"/>
            <a:ext cx="10463599" cy="4208463"/>
          </a:xfrm>
          <a:ln/>
        </p:spPr>
        <p:txBody>
          <a:bodyPr/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Upcoming meeting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 from WG LB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Resolve all comments, produce D2.0, go to WG recirc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Weekly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 Tuesday, 09:30h – 11:30 ET, 2 hours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Already announced with 10-day notice to WG  and TG reflector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telco on May 25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schedule (changed)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694896-C649-894C-96D2-15E938CA17CC}"/>
              </a:ext>
            </a:extLst>
          </p:cNvPr>
          <p:cNvSpPr txBox="1">
            <a:spLocks/>
          </p:cNvSpPr>
          <p:nvPr/>
        </p:nvSpPr>
        <p:spPr bwMode="auto">
          <a:xfrm>
            <a:off x="914401" y="1988839"/>
            <a:ext cx="10361084" cy="393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2880" tIns="61440" rIns="122880" bIns="6144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January 2019		First meeting as a task group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June 2020			Call for comments on D0.1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2020	Initial WGLB (D1.0)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FFFF00"/>
                </a:highlight>
              </a:rPr>
              <a:t>July 2021			D2.0 WGLB Recirculation LB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Form SB Pool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MEC/MDR done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 2022			Initial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May 2022			Recirculation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July 2022			Final WG/EC approval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September 2022	</a:t>
            </a:r>
            <a:r>
              <a:rPr lang="en-US" altLang="en-US" sz="2133" dirty="0" err="1">
                <a:solidFill>
                  <a:schemeClr val="tx1"/>
                </a:solidFill>
              </a:rPr>
              <a:t>Revcom</a:t>
            </a:r>
            <a:r>
              <a:rPr lang="en-US" altLang="en-US" sz="2133" dirty="0">
                <a:solidFill>
                  <a:schemeClr val="tx1"/>
                </a:solidFill>
              </a:rPr>
              <a:t>/SASB approval</a:t>
            </a:r>
            <a:endParaRPr lang="en-US" sz="2133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840792" y="357165"/>
            <a:ext cx="2374889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9145333" y="6475414"/>
            <a:ext cx="232726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58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0791" y="1981202"/>
            <a:ext cx="10631807" cy="4208463"/>
          </a:xfrm>
          <a:ln/>
        </p:spPr>
        <p:txBody>
          <a:bodyPr/>
          <a:lstStyle/>
          <a:p>
            <a:r>
              <a:rPr lang="en-US" dirty="0"/>
              <a:t>Agenda for this week:				11-21/0608</a:t>
            </a:r>
          </a:p>
          <a:p>
            <a:r>
              <a:rPr lang="en-US" dirty="0"/>
              <a:t>Meeting / Chair’s Slide Deck:		11-21/0606</a:t>
            </a:r>
          </a:p>
          <a:p>
            <a:r>
              <a:rPr lang="en-US" dirty="0"/>
              <a:t>Meeting minutes:					11-21/0773</a:t>
            </a:r>
          </a:p>
          <a:p>
            <a:r>
              <a:rPr lang="en-US" dirty="0"/>
              <a:t>Snapshot Slide:						11-21/0607</a:t>
            </a:r>
          </a:p>
          <a:p>
            <a:r>
              <a:rPr lang="en-US" dirty="0"/>
              <a:t>Closing report:						11-21/0609</a:t>
            </a:r>
          </a:p>
          <a:p>
            <a:endParaRPr lang="en-US" dirty="0"/>
          </a:p>
          <a:p>
            <a:r>
              <a:rPr lang="en-US" dirty="0" err="1"/>
              <a:t>TGbc</a:t>
            </a:r>
            <a:r>
              <a:rPr lang="en-US" dirty="0"/>
              <a:t> Motion Booklet:				11-18/2123</a:t>
            </a:r>
          </a:p>
          <a:p>
            <a:r>
              <a:rPr lang="en-US" dirty="0" err="1"/>
              <a:t>TGbc</a:t>
            </a:r>
            <a:r>
              <a:rPr lang="en-US" dirty="0"/>
              <a:t> Selection Procedure:			11-19/0135</a:t>
            </a:r>
          </a:p>
          <a:p>
            <a:r>
              <a:rPr lang="en-US" dirty="0" err="1"/>
              <a:t>TGbc</a:t>
            </a:r>
            <a:r>
              <a:rPr lang="en-US" dirty="0"/>
              <a:t> Functional Requirements:	11-19/0151</a:t>
            </a:r>
          </a:p>
          <a:p>
            <a:r>
              <a:rPr lang="en-US" dirty="0" err="1"/>
              <a:t>TGbc</a:t>
            </a:r>
            <a:r>
              <a:rPr lang="en-US" dirty="0"/>
              <a:t> </a:t>
            </a:r>
            <a:r>
              <a:rPr lang="en-US" dirty="0" err="1"/>
              <a:t>UseCase</a:t>
            </a:r>
            <a:r>
              <a:rPr lang="en-US" dirty="0"/>
              <a:t> Document:			11-19/268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1" y="685800"/>
            <a:ext cx="9144000" cy="1827530"/>
          </a:xfrm>
        </p:spPr>
        <p:txBody>
          <a:bodyPr vert="horz" wrap="square" lIns="92160" tIns="46080" rIns="92160" bIns="46080" anchor="ctr" anchorCtr="0"/>
          <a:lstStyle/>
          <a:p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Interim May</a:t>
            </a:r>
            <a:r>
              <a:rPr lang="en-US" altLang="zh-CN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2021</a:t>
            </a:r>
            <a:b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en-US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TGbd</a:t>
            </a: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Closing Report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19200" y="2133600"/>
            <a:ext cx="9829800" cy="4124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	        Chair:	Bo Sun (ZTE)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Vice Chair: 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Hongyuan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Zhang (NXP),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					Joseph Levy 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InterDigital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 Secretary: 	Yan Zhang (NXP)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       Tech Editor: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Bahar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Sadeghi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(Intel)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A0F8A-E3BE-4391-99E7-641FA69442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Bo Sun, ZTE Corporation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15622-4669-49CD-8507-614AEC580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1E05-11E8-480E-BE6B-ED4275F183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7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Mar to May)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28A06C-556A-47BC-A733-FDC8EF68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1"/>
            <a:ext cx="8642700" cy="4722812"/>
          </a:xfrm>
        </p:spPr>
      </p:pic>
    </p:spTree>
    <p:extLst>
      <p:ext uri="{BB962C8B-B14F-4D97-AF65-F5344CB8AC3E}">
        <p14:creationId xmlns:p14="http://schemas.microsoft.com/office/powerpoint/2010/main" val="30750349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87500" lnSpcReduction="20000"/>
          </a:bodyPr>
          <a:lstStyle/>
          <a:p>
            <a:pPr algn="just"/>
            <a:r>
              <a:rPr lang="en-GB" altLang="en-US" dirty="0" err="1"/>
              <a:t>TGbd</a:t>
            </a:r>
            <a:r>
              <a:rPr lang="en-US" altLang="en-US" dirty="0"/>
              <a:t>’s</a:t>
            </a:r>
            <a:r>
              <a:rPr lang="en-GB" altLang="en-US" dirty="0"/>
              <a:t> Progress in this week</a:t>
            </a:r>
          </a:p>
          <a:p>
            <a:pPr lvl="1" algn="just"/>
            <a:r>
              <a:rPr lang="en-GB" altLang="en-US" dirty="0"/>
              <a:t>4 </a:t>
            </a:r>
            <a:r>
              <a:rPr lang="en-GB" altLang="en-US" dirty="0" err="1"/>
              <a:t>TGbd</a:t>
            </a:r>
            <a:r>
              <a:rPr lang="en-GB" altLang="en-US" dirty="0"/>
              <a:t> teleconference sessions were arranged in this week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TC minutes for </a:t>
            </a:r>
            <a:r>
              <a:rPr lang="en-GB" altLang="en-US" dirty="0" err="1"/>
              <a:t>TGbd</a:t>
            </a:r>
            <a:r>
              <a:rPr lang="en-GB" altLang="en-US" dirty="0"/>
              <a:t> sessions in Mar 2021 802.11 plenary week and following </a:t>
            </a:r>
            <a:r>
              <a:rPr lang="en-GB" altLang="en-US" dirty="0" err="1"/>
              <a:t>TGbd</a:t>
            </a:r>
            <a:r>
              <a:rPr lang="en-GB" altLang="en-US" dirty="0"/>
              <a:t> TCs before this week.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CRs as included in 11-20/1887r8. Still 46 CIDs remain with 25 CIDs ready for SP.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updated CAD document as in 11-20/1564r5.</a:t>
            </a:r>
          </a:p>
          <a:p>
            <a:pPr lvl="1" algn="just"/>
            <a:r>
              <a:rPr lang="en-GB" altLang="en-US" dirty="0"/>
              <a:t>The </a:t>
            </a:r>
            <a:r>
              <a:rPr lang="en-GB" altLang="en-US" dirty="0" err="1"/>
              <a:t>TGbd</a:t>
            </a:r>
            <a:r>
              <a:rPr lang="en-GB" altLang="en-US" dirty="0"/>
              <a:t> timeline is updated as in following slide.</a:t>
            </a:r>
          </a:p>
          <a:p>
            <a:pPr lvl="1" algn="just"/>
            <a:r>
              <a:rPr lang="en-GB" altLang="en-US" dirty="0"/>
              <a:t>The </a:t>
            </a:r>
            <a:r>
              <a:rPr lang="en-GB" altLang="en-US" dirty="0" err="1"/>
              <a:t>TGbd</a:t>
            </a:r>
            <a:r>
              <a:rPr lang="en-GB" altLang="en-US" dirty="0"/>
              <a:t> teleconference plan for Jun is proposed as in following slides.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agenda and preliminary minutes documents for this week:</a:t>
            </a:r>
          </a:p>
          <a:p>
            <a:pPr lvl="2" algn="just"/>
            <a:r>
              <a:rPr lang="en-GB" altLang="en-US" dirty="0">
                <a:hlinkClick r:id="rId2"/>
              </a:rPr>
              <a:t>https://mentor.ieee.org/802.11/dcn/21/11-21-0597-04-00bd-tgbd-teleconference-agenda-for-may-2021.pptx</a:t>
            </a:r>
            <a:endParaRPr lang="en-GB" altLang="en-US" dirty="0"/>
          </a:p>
          <a:p>
            <a:pPr lvl="2" algn="just"/>
            <a:r>
              <a:rPr lang="en-GB" altLang="en-US" dirty="0">
                <a:hlinkClick r:id="rId3"/>
              </a:rPr>
              <a:t>https://mentor.ieee.org/802.11/dcn/21/11-21-0806-00-00bd-ieee-802-11bd-may-2021-interim-meeting-minutes.docx</a:t>
            </a:r>
            <a:endParaRPr lang="en-GB" altLang="en-US" dirty="0"/>
          </a:p>
          <a:p>
            <a:pPr algn="just"/>
            <a:endParaRPr lang="en-US" altLang="en-GB" dirty="0"/>
          </a:p>
          <a:p>
            <a:pPr marL="57150" indent="0" algn="just"/>
            <a:r>
              <a:rPr lang="en-US" altLang="en-GB" dirty="0"/>
              <a:t>Goal for future TCs: complete comment resolutions for LB 251 (11bd D1.0)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TGbd’s</a:t>
            </a:r>
            <a:r>
              <a:rPr lang="en-US" altLang="zh-CN" dirty="0"/>
              <a:t> Progress in the 802.11 interim week</a:t>
            </a:r>
            <a:endParaRPr lang="zh-CN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04B522-5E9F-480B-801A-62BFE9A61B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12CA32-F1EE-4CEA-B24E-95E21081D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B649578-526A-4B7E-BED6-251A7659B6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745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36806"/>
              </p:ext>
            </p:extLst>
          </p:nvPr>
        </p:nvGraphicFramePr>
        <p:xfrm>
          <a:off x="1447922" y="1756302"/>
          <a:ext cx="963759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11-20/0774r10,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11-20/1164r7, 11-20/1352r9, 11-20/1561r7, 11-20/1806r2, 11-20/1891r0, 11-20/1923r11, 11-21/0177r2, 11-21/0207r8,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11-21/0595r3, 11-21/0597r4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11-20/0276r11, 11-20/1105r8, 11-20/1489r1, 11-20/1655r3, 11-20/1775r1, 11-20/1907r1, 11-21/0068r0,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11-21/0117r0, 11-21/0327r0, 11-21/0453r0,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11-21/0454r0, 11-21/0565r0,</a:t>
                      </a:r>
                      <a:r>
                        <a:rPr lang="en-US" altLang="zh-CN" sz="1200" baseline="0" dirty="0">
                          <a:solidFill>
                            <a:srgbClr val="0070C0"/>
                          </a:solidFill>
                          <a:sym typeface="+mn-ea"/>
                        </a:rPr>
                        <a:t> 11-21/0655r0, 11-21/0806r0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11-19/2045r10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(D1.0)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11-20/0701r7 (D0.3),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11-20/1887r9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 (LB251)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Coexistence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Assurance Document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11-20/1564r5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E71A0-FD4E-43D0-96C7-CAF9CF961B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96A5A-8C75-4CEB-8921-3FDAF26E4A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B42F5D4-3A61-4581-8127-98A23F2A43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46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8" name="文本占位符 2"/>
          <p:cNvSpPr txBox="1">
            <a:spLocks/>
          </p:cNvSpPr>
          <p:nvPr/>
        </p:nvSpPr>
        <p:spPr>
          <a:xfrm>
            <a:off x="2215430" y="1751012"/>
            <a:ext cx="8144392" cy="4573511"/>
          </a:xfrm>
          <a:prstGeom prst="rect">
            <a:avLst/>
          </a:prstGeom>
          <a:noFill/>
          <a:ln w="9525">
            <a:noFill/>
          </a:ln>
        </p:spPr>
        <p:txBody>
          <a:bodyPr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First TG meeting							Jan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sz="2000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D1.0 Letter Ballot						</a:t>
            </a:r>
            <a:r>
              <a:rPr lang="en-US" altLang="en-US" sz="2000" kern="0" dirty="0">
                <a:solidFill>
                  <a:srgbClr val="00B050"/>
                </a:solidFill>
                <a:cs typeface="+mn-ea"/>
                <a:sym typeface="Wingdings" panose="05000000000000000000" pitchFamily="2" charset="2"/>
              </a:rPr>
              <a:t>Sep 2020  Oct 2020</a:t>
            </a:r>
            <a:endParaRPr lang="en-US" altLang="en-US" sz="2000" kern="0" dirty="0">
              <a:solidFill>
                <a:srgbClr val="00B050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  Jul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Form Sponsor Ballot Pool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  Nov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2021  Jan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unchanged recirculation 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2021  Jan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Nov 2021  Mar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Final 802.11 WG approval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2022  Sep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802 EC approval		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2022  Oct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 and SASB approval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2022  Dec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D1DC8-5B8E-49C8-8DE0-0633D098B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BE71D-097E-464C-B83E-C3C1A9FF5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09429A-8293-4135-BCDB-6EBCDDB133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338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1573333" y="1946773"/>
            <a:ext cx="6656267" cy="270142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May 25</a:t>
            </a:r>
            <a:r>
              <a:rPr lang="en-US" altLang="zh-CN" sz="2400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sz="2400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sz="2400" dirty="0">
              <a:solidFill>
                <a:srgbClr val="00B050"/>
              </a:solidFill>
              <a:cs typeface="+mn-ea"/>
              <a:sym typeface="+mn-ea"/>
            </a:endParaRP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1,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8,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15,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22,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29,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endParaRPr lang="en-US" altLang="zh-CN" sz="2400" dirty="0">
              <a:solidFill>
                <a:srgbClr val="00B050"/>
              </a:solidFill>
              <a:cs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B9476-4681-4466-93C4-98665AE80A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79190-8A96-4E47-A567-F4A5F2DE3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E4748C-F2F3-4EE9-9834-6250330E47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66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78C9E1-E261-45D9-B17A-B795E415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TGbe May 2021 Closing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24DD-4485-4EB3-930C-0A4154AA8D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131F-7E17-4A3F-827A-9D98E6264F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5A45-F10E-4C6F-A5CB-7B4E64C2D9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B67E75-6FEC-43C0-9EE5-4FDD767F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44639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Date:</a:t>
            </a:r>
            <a:r>
              <a:rPr lang="en-GB" sz="2000" b="0" kern="0" dirty="0"/>
              <a:t> 2021-05-17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515F102E-0782-4BCD-A930-15E03346A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5625" y="2683670"/>
          <a:ext cx="854075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8552553" imgH="2514074" progId="Word.Document.8">
                  <p:embed/>
                </p:oleObj>
              </mc:Choice>
              <mc:Fallback>
                <p:oleObj name="Document" r:id="rId3" imgW="8552553" imgH="2514074" progId="Word.Document.8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515F102E-0782-4BCD-A930-15E03346A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683670"/>
                        <a:ext cx="8540750" cy="250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85F313B5-5193-478A-A520-BE0627F5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2" y="213757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856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had scheduled 4 conf. calls during the May electronic plenary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Joint calls, and two parallel MAC/PHY calls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Covered proposed draft texts (PDTs), comment resolution documents, and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Approved the resolution of </a:t>
            </a:r>
            <a:r>
              <a:rPr lang="en-US" dirty="0">
                <a:solidFill>
                  <a:schemeClr val="tx1"/>
                </a:solidFill>
              </a:rPr>
              <a:t>several technical/editorial </a:t>
            </a:r>
            <a:r>
              <a:rPr lang="en-US" dirty="0"/>
              <a:t>comments and PDT submissions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Resolved all explicit TBDs that were present in the TGbe draft.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Approved the creation of TGbe D1.0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TGbe D1.0 is expected to be available </a:t>
            </a:r>
            <a:r>
              <a:rPr lang="en-US" dirty="0">
                <a:solidFill>
                  <a:schemeClr val="tx1"/>
                </a:solidFill>
              </a:rPr>
              <a:t>by May 31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,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602r10</a:t>
            </a:r>
            <a:r>
              <a:rPr lang="en-US" dirty="0"/>
              <a:t>, with queue statuses available in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785r3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Future Teleconference Plan is provided in the next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Motions List is available in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1982r22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01A-E80F-434B-A97D-F320083E6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59C5-3E2B-41FA-9D49-BA4DCFB9A8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C99AD-073C-44E2-9ED3-C4B1C975F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99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494213"/>
          </a:xfrm>
        </p:spPr>
        <p:txBody>
          <a:bodyPr/>
          <a:lstStyle/>
          <a:p>
            <a:r>
              <a:rPr lang="en-US" sz="1400" u="sng" dirty="0">
                <a:highlight>
                  <a:srgbClr val="00FF00"/>
                </a:highlight>
              </a:rPr>
              <a:t>May 10	Monday 	– MAC/PHY	19:00-21:00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12	Wednesday – Joint (Motions)	09:00-11:00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13	Thursday 	– MAC/PHY	09:00-11:00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17	Monday 	– Joint (Motions)	09:00-11:00 ET</a:t>
            </a:r>
          </a:p>
          <a:p>
            <a:pPr lvl="0"/>
            <a:r>
              <a:rPr lang="en-GB" sz="1400" dirty="0"/>
              <a:t>May 19	Wednesday – MAC/PHY	10:00-12:00 ET</a:t>
            </a:r>
            <a:endParaRPr lang="en-US" sz="1400" dirty="0"/>
          </a:p>
          <a:p>
            <a:pPr lvl="0"/>
            <a:r>
              <a:rPr lang="en-GB" sz="1400" dirty="0"/>
              <a:t>May 20	Thursday 	– MAC/PHY	10:00-12:00 ET</a:t>
            </a:r>
            <a:endParaRPr lang="en-US" sz="1400" dirty="0"/>
          </a:p>
          <a:p>
            <a:pPr lvl="0"/>
            <a:r>
              <a:rPr lang="en-GB" sz="1400" dirty="0"/>
              <a:t>May 24	Monday 	– MAC/PHY	19:00-21:00 ET</a:t>
            </a:r>
            <a:endParaRPr lang="en-US" sz="1400" dirty="0"/>
          </a:p>
          <a:p>
            <a:pPr lvl="0"/>
            <a:r>
              <a:rPr lang="en-GB" sz="1400" dirty="0"/>
              <a:t>May 26	Wednesday – Joint		10:00-12:00 ET</a:t>
            </a:r>
            <a:endParaRPr lang="en-US" sz="1400" dirty="0"/>
          </a:p>
          <a:p>
            <a:pPr lvl="0"/>
            <a:r>
              <a:rPr lang="en-GB" sz="1400" dirty="0"/>
              <a:t>May 27	Thursday 	– MAC/PHY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May 31	Monday 	– No Conf Call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June 02	Wednesday – Joint		10:00-12:00 ET</a:t>
            </a:r>
            <a:endParaRPr lang="en-US" sz="1400" dirty="0"/>
          </a:p>
          <a:p>
            <a:pPr lvl="0"/>
            <a:r>
              <a:rPr lang="en-GB" sz="1400" dirty="0"/>
              <a:t>June 03	Thursday 	– MAC/PHY	10:00-12:00 ET</a:t>
            </a:r>
            <a:endParaRPr lang="en-US" sz="1400" dirty="0"/>
          </a:p>
          <a:p>
            <a:pPr lvl="0"/>
            <a:r>
              <a:rPr lang="en-GB" sz="1400" dirty="0"/>
              <a:t>June 07	Monday 	– MAC/PHY	19:00-21:00 ET</a:t>
            </a:r>
            <a:endParaRPr lang="en-US" sz="1400" dirty="0"/>
          </a:p>
          <a:p>
            <a:pPr lvl="0"/>
            <a:r>
              <a:rPr lang="en-GB" sz="1400" dirty="0"/>
              <a:t>June 09	Wednesday – Joint(Motions)	10:00-12:00 ET</a:t>
            </a:r>
            <a:endParaRPr lang="en-US" sz="1400" dirty="0"/>
          </a:p>
          <a:p>
            <a:pPr lvl="0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2FC8E-3F2C-4E2E-ABD1-7DF4A6D16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6CAB-098F-4FA4-874C-F09858EA0A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5D496B-D904-44CD-879F-8DF7E1D59D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GB" sz="1400" dirty="0"/>
              <a:t>June 10	Thursday 	– MAC/PHY	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June 14	Monday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June 16	Wednesday 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June 17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June 21	Monday 	– MAC/PHY		19:00-21:00 ET</a:t>
            </a:r>
            <a:endParaRPr lang="en-US" sz="1400" dirty="0"/>
          </a:p>
          <a:p>
            <a:pPr lvl="0"/>
            <a:r>
              <a:rPr lang="en-GB" sz="1400" dirty="0"/>
              <a:t>June 23	Wednesday – Joint			10:00-12:00 ET</a:t>
            </a:r>
            <a:endParaRPr lang="en-US" sz="1400" dirty="0"/>
          </a:p>
          <a:p>
            <a:pPr lvl="0"/>
            <a:r>
              <a:rPr lang="en-GB" sz="1400" dirty="0"/>
              <a:t>June 24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June 28	Monday 	– MAC/PHY		19:00-21:00 ET</a:t>
            </a:r>
            <a:endParaRPr lang="en-US" sz="1400" dirty="0"/>
          </a:p>
          <a:p>
            <a:pPr lvl="0"/>
            <a:r>
              <a:rPr lang="en-GB" sz="1400" dirty="0"/>
              <a:t>June 30	Wednesday – Joint(Motions)	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July 01	Thursday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July 05	Monday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July 07	Wednesday – Joint			10:00-12:00 ET</a:t>
            </a:r>
            <a:endParaRPr lang="en-US" sz="1400" dirty="0"/>
          </a:p>
          <a:p>
            <a:pPr lvl="0"/>
            <a:r>
              <a:rPr lang="en-GB" sz="1400" dirty="0"/>
              <a:t>July 08	Thursday 	– MAC/PHY		10:00-12:00 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35860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DC9-A3A7-4A8B-92B1-7E0AABF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DD-E6B1-4592-BD5F-9D0A24F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 approved													Mar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First TG meeting													May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D0.1																Sep         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D1.0 WG Comment Collection 									May 		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D2.0 WG Comment Collection									Mar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D3.0 Letter Ballot </a:t>
            </a:r>
            <a:r>
              <a:rPr lang="en-US" dirty="0"/>
              <a:t>												Nov 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Sponsor Ballot (D4.0)										May          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 802.11 WG approval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 EC approval			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RevCom</a:t>
            </a:r>
            <a:r>
              <a:rPr lang="en-US" dirty="0"/>
              <a:t> and SASB approval									May          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8C72F-053F-4C6A-87D6-FD63EEEC0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A25A-C649-4BB9-B766-914E296AD4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7CA8F6-235B-46DD-B9A4-FA889CDAD8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066800"/>
          </a:xfrm>
          <a:noFill/>
        </p:spPr>
        <p:txBody>
          <a:bodyPr/>
          <a:lstStyle/>
          <a:p>
            <a:r>
              <a:rPr lang="en-US" altLang="zh-CN" sz="2800" dirty="0"/>
              <a:t>Task Group BF</a:t>
            </a:r>
            <a:br>
              <a:rPr lang="en-US" altLang="en-US" sz="2800" dirty="0"/>
            </a:br>
            <a:r>
              <a:rPr lang="en-US" altLang="zh-CN" sz="2800" dirty="0"/>
              <a:t>May </a:t>
            </a:r>
            <a:r>
              <a:rPr lang="en-US" altLang="en-US" sz="2800" dirty="0"/>
              <a:t>2021 Closing Report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2515232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09801" y="261448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05771"/>
              </p:ext>
            </p:extLst>
          </p:nvPr>
        </p:nvGraphicFramePr>
        <p:xfrm>
          <a:off x="2362200" y="3443108"/>
          <a:ext cx="7620000" cy="824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5E5C3-D80E-4786-BE3D-D372C4CAD3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4372B-D7C7-465A-94EB-53296695A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598D-0059-41DE-8927-17868D6CE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480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-342900" algn="just">
              <a:spcBef>
                <a:spcPct val="20000"/>
              </a:spcBef>
            </a:pP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This document is the closing report for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Task Group BF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for the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May 2021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session.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CED820-8C7E-4B21-B110-1F15787B8A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55FE1-18C3-4D5D-B6D7-2EFAB0F97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60A66B-42D4-4BDB-960A-28831B39C4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6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(Mar to May)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FAC292-0C6A-4F9C-A4E1-7E6335334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97" y="1547306"/>
            <a:ext cx="9021292" cy="4929694"/>
          </a:xfrm>
        </p:spPr>
      </p:pic>
    </p:spTree>
    <p:extLst>
      <p:ext uri="{BB962C8B-B14F-4D97-AF65-F5344CB8AC3E}">
        <p14:creationId xmlns:p14="http://schemas.microsoft.com/office/powerpoint/2010/main" val="3133463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zh-CN" sz="2800" dirty="0" err="1"/>
              <a:t>TGbf</a:t>
            </a:r>
            <a:r>
              <a:rPr lang="en-US" altLang="zh-CN" sz="2800" dirty="0"/>
              <a:t> (WLAN Sensing) – May 2021 </a:t>
            </a:r>
            <a:endParaRPr lang="en-US" alt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800100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Progress during May 2021 meeting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3 teleconference calls for </a:t>
            </a:r>
            <a:r>
              <a:rPr lang="en-US" altLang="zh-CN" sz="2000" kern="0" dirty="0" err="1">
                <a:solidFill>
                  <a:srgbClr val="000000"/>
                </a:solidFill>
                <a:latin typeface="Times New Roman"/>
                <a:ea typeface="MS Gothic"/>
              </a:rPr>
              <a:t>TGbf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 (May 11, 14, 17, 9am - 11:00am ET)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Definition, general protocol and procedure, channel model……)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Developing the SFD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Goals for the next two months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Definition, general protocol and procedure, channel model……)</a:t>
            </a: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Speed up the technical discussion and developing the SFD (Requested weekly teleconference)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EBCE03-6148-4710-A1EC-B6A3F8BCDD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1DB9E-7A4C-4195-BDC1-8964F37CB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8E9917-F624-4CF5-A19B-23051E0D6D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2692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762002"/>
            <a:ext cx="7770813" cy="685799"/>
          </a:xfrm>
        </p:spPr>
        <p:txBody>
          <a:bodyPr/>
          <a:lstStyle/>
          <a:p>
            <a:r>
              <a:rPr lang="en-US" altLang="zh-CN" dirty="0"/>
              <a:t>IEEE 802.11bf Timeline </a:t>
            </a:r>
            <a:r>
              <a:rPr lang="en-US" altLang="zh-CN" dirty="0">
                <a:solidFill>
                  <a:schemeClr val="tx1"/>
                </a:solidFill>
              </a:rPr>
              <a:t>(unchanged)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676400"/>
            <a:ext cx="7770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PAR approved			Sep,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First TG meeting		Oct,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D0.1 				Jan, 2022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Letter Ballot (D1.0)	Jul, 2022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(D2.0)	Jan,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(D3.0)	May,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SA Ballot (D4.0)	Sep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Final 802.11 WG approval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802 EC approval	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ea typeface="+mn-ea"/>
              </a:rPr>
              <a:t>RevCom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and SASB approval	Sep 2024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814B7-5B32-4F6F-BD4B-560ED30BB9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DCB10-4C38-4A02-82DF-C79065AA3C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B475AB-EC05-4C8D-A4D9-3311C81084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562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Teleconference Schedule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Confirmed: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May 25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1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8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15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22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29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July  6   (Tuesday), 10am - 12:00pm 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C849F9-E3D6-4F0A-9C1A-D21ACA953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42717-BF9F-4B44-91CB-A4D8E779C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D8A2-D533-41E4-816F-763BB4C00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41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/>
              <a:t>TGbh</a:t>
            </a:r>
            <a:r>
              <a:rPr lang="en-US" dirty="0"/>
              <a:t>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8018"/>
              </p:ext>
            </p:extLst>
          </p:nvPr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C3E0A1-BEBD-40A7-917D-89B28FA3BD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EF153-FCE3-43AC-AA16-C94D05A168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A268E-E25D-4CEA-A20B-258CD4958D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390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</a:t>
            </a:r>
            <a:r>
              <a:rPr lang="en-US" dirty="0" err="1"/>
              <a:t>TGbh</a:t>
            </a: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“Randomized and Changing MAC addresses” (RCM)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2021 Interim Session (virtual)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6F0F4-4821-47F0-9243-C04CF33111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1FB34-34A5-4FD6-9EE6-1FBA28C77A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943A5-D9FB-483F-AC9F-58572BB748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790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11-21/0610r5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Noted press release/blog for </a:t>
            </a:r>
            <a:r>
              <a:rPr lang="en-US" dirty="0" err="1"/>
              <a:t>TGbh</a:t>
            </a:r>
            <a:r>
              <a:rPr lang="en-US" dirty="0"/>
              <a:t> and </a:t>
            </a:r>
            <a:r>
              <a:rPr lang="en-US" dirty="0" err="1"/>
              <a:t>TGbi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11-21/0760r1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Noted liaison from WBA (planned response in July)</a:t>
            </a:r>
          </a:p>
          <a:p>
            <a:pPr>
              <a:spcBef>
                <a:spcPts val="0"/>
              </a:spcBef>
            </a:pPr>
            <a:r>
              <a:rPr lang="en-US" dirty="0"/>
              <a:t>Reviewed contributions: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Parental controls use case: </a:t>
            </a:r>
            <a:r>
              <a:rPr lang="en-US" dirty="0">
                <a:hlinkClick r:id="rId5"/>
              </a:rPr>
              <a:t>11-21/0804r2</a:t>
            </a:r>
            <a:r>
              <a:rPr lang="en-US" dirty="0"/>
              <a:t> 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Agreed to include use case in the tracking document, even if we agree to make/propose no text changes to 802.11 for the use case, for the sake of tracking our work.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Continued working through other items in tracking document: </a:t>
            </a:r>
            <a:r>
              <a:rPr lang="en-US" dirty="0">
                <a:hlinkClick r:id="rId6"/>
              </a:rPr>
              <a:t>11-21/0332r7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BA7E4-FADA-42D8-AB63-0D1D4748AD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E6AAE-DBCA-4B3E-9B0E-691923117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E69EB-CEFD-455C-A064-7ADC191EEF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58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 lvl="1">
              <a:spcBef>
                <a:spcPts val="0"/>
              </a:spcBef>
            </a:pPr>
            <a:endParaRPr lang="en-US" sz="1800" b="1" dirty="0"/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PAR approved				</a:t>
            </a:r>
            <a:r>
              <a:rPr lang="en-US" altLang="zh-CN" sz="2400" dirty="0">
                <a:highlight>
                  <a:srgbClr val="00FF00"/>
                </a:highlight>
              </a:rPr>
              <a:t>Feb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First TG meeting			</a:t>
            </a:r>
            <a:r>
              <a:rPr lang="en-US" altLang="zh-CN" sz="2400" dirty="0">
                <a:highlight>
                  <a:srgbClr val="00FF00"/>
                </a:highlight>
              </a:rPr>
              <a:t>Mar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D0.1 					Nov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Letter Ballot (D1.0)		Mar 2022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Recirculation LB (D2.0)		Jul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SA Ballot (D3.0)			Nov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Final 802.11 WG approval		Mar 2023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802 EC approval			May 2023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 err="1"/>
              <a:t>RevCom</a:t>
            </a:r>
            <a:r>
              <a:rPr lang="en-US" altLang="zh-CN" sz="2400" dirty="0"/>
              <a:t> and SASB approval		May 2023</a:t>
            </a:r>
            <a:endParaRPr lang="en-US" sz="2400" b="1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E250C3-BAD8-4AF4-BB25-E80EC35AA6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F99E6-26B7-4FBE-9C88-3283D246C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3584-EC73-4D6B-97F2-02AA1F39A7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628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Monday June 14, 13:00 ET, 2 hours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Monday June 28, 13:00 ET, 2 hours 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1688DC-0B38-4302-84FC-1FF97BF120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38F5C-5B4B-43E2-BD47-85A07C86C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CFF4F-E0CB-4F72-B25F-978B0E049F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253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July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meeting slots planned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Review/respond to WBA liaison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Continue gathering/reviewing Use Cases and Impacts of RCM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Consider “solutions” to use cases that are in 802.11 scope to resolve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F5F8A1-9C98-49C1-9570-16C8B08018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4D365-A90B-4DCA-B296-2D2CEDAE76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73ED-F007-4B04-A6C7-F854A783E0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057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TGbi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fld id="{DE40C9FC-4879-4F20-9ECA-A574A90476B7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58E41AC-ABC9-0442-ABCD-65D480523709}"/>
              </a:ext>
            </a:extLst>
          </p:cNvPr>
          <p:cNvGraphicFramePr>
            <a:graphicFrameLocks noGrp="1"/>
          </p:cNvGraphicFramePr>
          <p:nvPr/>
        </p:nvGraphicFramePr>
        <p:xfrm>
          <a:off x="1545546" y="2687320"/>
          <a:ext cx="9274855" cy="171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971">
                  <a:extLst>
                    <a:ext uri="{9D8B030D-6E8A-4147-A177-3AD203B41FA5}">
                      <a16:colId xmlns:a16="http://schemas.microsoft.com/office/drawing/2014/main" val="1606451671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97420575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3297511963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1461058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174027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0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Carol Ansley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Cox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+1 404 229 1672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carol@ansley.com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7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7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9122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20C18-D1AC-4450-BE9B-ED700C5715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  <p:extLst>
      <p:ext uri="{BB962C8B-B14F-4D97-AF65-F5344CB8AC3E}">
        <p14:creationId xmlns:p14="http://schemas.microsoft.com/office/powerpoint/2010/main" val="2285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FE05-91A2-454E-8E66-45C113FB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at May 2021 interim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F111F-EEB1-415F-90FE-B99435F7F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8370-2350-46DF-AF0D-162DB643B9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AD482C-2A72-4175-8118-F69D68CD3E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5546D-531D-48D5-B191-9E470A510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1"/>
            <a:ext cx="906394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56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2"/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self</a:t>
            </a:r>
            <a:r>
              <a:rPr dirty="0"/>
              <a:t>)</a:t>
            </a:r>
          </a:p>
        </p:txBody>
      </p:sp>
      <p:sp>
        <p:nvSpPr>
          <p:cNvPr id="8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1pPr>
            <a:lvl2pPr marL="0" marR="0" indent="457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2pPr>
            <a:lvl3pPr marL="0" marR="0" indent="914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3pPr>
            <a:lvl4pPr marL="0" marR="0" indent="1371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4pPr>
            <a:lvl5pPr marL="0" marR="0" indent="18288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5pPr>
            <a:lvl6pPr marL="0" marR="0" indent="22860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6pPr>
            <a:lvl7pPr marL="0" marR="0" indent="2743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7pPr>
            <a:lvl8pPr marL="0" marR="0" indent="3200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8pPr>
            <a:lvl9pPr marL="0" marR="0" indent="3657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9pPr>
          </a:lstStyle>
          <a:p>
            <a:fld id="{86CB4B4D-7CA3-9044-876B-883B54F8677D}" type="slidenum">
              <a:rPr lang="en-US" smtClean="0"/>
              <a:pPr/>
              <a:t>80</a:t>
            </a:fld>
            <a:endParaRPr/>
          </a:p>
        </p:txBody>
      </p:sp>
      <p:sp>
        <p:nvSpPr>
          <p:cNvPr id="81" name="Title 1"/>
          <p:cNvSpPr txBox="1">
            <a:spLocks noGrp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rPr dirty="0"/>
              <a:t>IEEE 802.11 </a:t>
            </a:r>
            <a:r>
              <a:rPr lang="en-US" dirty="0" err="1"/>
              <a:t>TGbi</a:t>
            </a:r>
            <a:r>
              <a:rPr lang="en-US" dirty="0"/>
              <a:t> </a:t>
            </a:r>
            <a:r>
              <a:rPr dirty="0"/>
              <a:t>– </a:t>
            </a:r>
            <a:r>
              <a:rPr lang="en-US" dirty="0"/>
              <a:t>May </a:t>
            </a:r>
            <a:r>
              <a:rPr dirty="0"/>
              <a:t>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524000"/>
            <a:ext cx="10210800" cy="4876800"/>
          </a:xfrm>
          <a:prstGeom prst="rect">
            <a:avLst/>
          </a:prstGeom>
        </p:spPr>
        <p:txBody>
          <a:bodyPr lIns="45719" tIns="45719" rIns="45719" bIns="45719">
            <a:normAutofit fontScale="92500" lnSpcReduction="20000"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err="1"/>
              <a:t>TGbi</a:t>
            </a:r>
            <a:r>
              <a:rPr lang="en-US" dirty="0"/>
              <a:t> had two sessions during this interim session.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We reviewed a template for use case and issue tracking and several submissions, including: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Review of 802E and its recommendations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Proposal to reduce information exposed during initial PMKSA setup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Issue identification highlighting privacy needs for IOT devices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Our timeline is unchanged. (21/444r1)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Next meetings will continue calling for Issue identification and Proposals.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Teleconferences will be on alternate Thursdays from 9-10amET.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Teleconference dates: 5/20, 6/3, 6/17, 7/1</a:t>
            </a:r>
            <a:endParaRPr lang="en-US" spc="-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54F161-DC6B-4681-935E-7A22A38B5E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A60627-1ECB-DA47-B9C7-75BD7DBE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85247-17BB-1747-8EE0-02714A25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32857"/>
            <a:ext cx="10361085" cy="44615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TG use case start:					March 2021</a:t>
            </a:r>
          </a:p>
          <a:p>
            <a:r>
              <a:rPr lang="en-US" dirty="0"/>
              <a:t>Use case completion:				January 2022</a:t>
            </a:r>
          </a:p>
          <a:p>
            <a:r>
              <a:rPr lang="en-US" dirty="0"/>
              <a:t>Features identified:				July 2022</a:t>
            </a:r>
          </a:p>
          <a:p>
            <a:r>
              <a:rPr lang="en-US" dirty="0"/>
              <a:t>LB initial:   						March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LB re-circ:  						September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Ballot Pool: 						May 2024</a:t>
            </a:r>
          </a:p>
          <a:p>
            <a:r>
              <a:rPr lang="en-US" dirty="0"/>
              <a:t>MDR: 								May 2024</a:t>
            </a:r>
          </a:p>
          <a:p>
            <a:r>
              <a:rPr lang="en-US" dirty="0"/>
              <a:t>SA ballot: 							July 2024</a:t>
            </a:r>
          </a:p>
          <a:p>
            <a:r>
              <a:rPr lang="en-US" dirty="0"/>
              <a:t>SA re-circ: 						January 2025</a:t>
            </a:r>
          </a:p>
          <a:p>
            <a:r>
              <a:rPr lang="en-US" dirty="0"/>
              <a:t>802.11/EC approval: 				July 2025</a:t>
            </a:r>
          </a:p>
          <a:p>
            <a:r>
              <a:rPr lang="en-US" dirty="0" err="1"/>
              <a:t>RevCom</a:t>
            </a:r>
            <a:r>
              <a:rPr lang="en-US" dirty="0"/>
              <a:t>/SASB approval: 			September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EC8A42-57D6-5845-9B1A-36BC5B804FB2}"/>
              </a:ext>
            </a:extLst>
          </p:cNvPr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self</a:t>
            </a:r>
            <a:r>
              <a:rPr dirty="0"/>
              <a:t>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63C7D7-679F-3747-83A2-6DB2C0BC5199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6" charset="0"/>
                <a:ea typeface="MS Gothic" charset="-128"/>
                <a:cs typeface="Arial Unicode MS" charset="0"/>
                <a:sym typeface="Times New Roman"/>
              </a:defRPr>
            </a:lvl1pPr>
            <a:lvl2pPr marL="742950" marR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2pPr>
            <a:lvl3pPr marL="11430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3pPr>
            <a:lvl4pPr marL="16002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4pPr>
            <a:lvl5pPr marL="20574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5pPr>
            <a:lvl6pPr marL="2286000" marR="0" indent="228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6pPr>
            <a:lvl7pPr marL="2743200" marR="0" indent="274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7pPr>
            <a:lvl8pPr marL="3200400" marR="0" indent="320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8pPr>
            <a:lvl9pPr marL="3657600" marR="0" indent="3657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9pPr>
          </a:lstStyle>
          <a:p>
            <a:fld id="{DE40C9FC-4879-4F20-9ECA-A574A90476B7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E42AC-BF4F-4CA6-90B5-4BCA73D200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Carol Ansley, Cox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625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968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May 2021</a:t>
            </a:r>
            <a:endParaRPr lang="en-GB" altLang="en-US" sz="1800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Hassan Yaghoobi (Intel Corp.)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83483"/>
            <a:ext cx="432811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GB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ITU AHG Closing Report for May 2021 Meeting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78395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2021-05-17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2676289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057400" y="3501008"/>
          <a:ext cx="9579666" cy="105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Document" r:id="rId4" imgW="8512217" imgH="1023866" progId="Word.Document.8">
                  <p:embed/>
                </p:oleObj>
              </mc:Choice>
              <mc:Fallback>
                <p:oleObj name="Document" r:id="rId4" imgW="8512217" imgH="1023866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1008"/>
                        <a:ext cx="9579666" cy="1050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399" y="273968"/>
            <a:ext cx="10363200" cy="1066800"/>
          </a:xfrm>
        </p:spPr>
        <p:txBody>
          <a:bodyPr/>
          <a:lstStyle/>
          <a:p>
            <a:r>
              <a:rPr lang="en-US" altLang="en-US" dirty="0"/>
              <a:t>Meeting 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201400" cy="5484813"/>
          </a:xfrm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dirty="0"/>
              <a:t>Had one Session: Thu 5/13 7PM EST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Update provided to the group since March 09 AHG approval of the two IEEE 802.11 contributions on M.1450 and M.1801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IEEE 802.11 contributions submitted to WP 5A and on agenda for the WP 5A meeting on 2021-04-28 to 2021-05-11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[</a:t>
            </a:r>
            <a:r>
              <a:rPr lang="en-US" sz="1800" dirty="0">
                <a:hlinkClick r:id="rId2"/>
              </a:rPr>
              <a:t> 245 </a:t>
            </a:r>
            <a:r>
              <a:rPr lang="en-US" sz="1800" dirty="0"/>
              <a:t>] &amp; [ </a:t>
            </a:r>
            <a:r>
              <a:rPr lang="en-US" sz="1800" dirty="0">
                <a:hlinkClick r:id="rId3"/>
              </a:rPr>
              <a:t>246 </a:t>
            </a:r>
            <a:r>
              <a:rPr lang="en-US" sz="1800" dirty="0"/>
              <a:t>]  Proposed modification to Recommendation ITU-R M.1450-5 and ITU-R M.1801-2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Two email discussion groups formed on M.1801 and M.1450 chaired by WP 5A Chair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package of working drafts for revisions to M.1450 and M.1801, drafts work plans and two LS statements to BWA &amp; RLAN External 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two LSs are already sent out and IEEE needs to respond to them. </a:t>
            </a:r>
            <a:endParaRPr lang="en-GB" dirty="0"/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Chair reviewed the two working documents [131] and [134] towards a preliminary draft revisions.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Next Steps: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 review and discuss the Proposed Working Documents and Work Plans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 discuss and decide on possible next set of contributions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Working Party 5A Next Meeting Dates: 2021-11-15 to 2021-11-26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Next Meeting: Thu 5/13 7PM EST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Meeting Minutes: </a:t>
            </a:r>
            <a:r>
              <a:rPr lang="pt-BR" altLang="en-US" dirty="0">
                <a:hlinkClick r:id="rId4"/>
              </a:rPr>
              <a:t>https://mentor.ieee.org/802.11/dcn/21/11-21-0715-00-0itu-itu-ahg-minutes-for-may-2021-interim.docx</a:t>
            </a:r>
            <a:r>
              <a:rPr lang="pt-BR" altLang="en-US" dirty="0"/>
              <a:t>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968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Hassan Yaghoobi (Intel Corp.)</a:t>
            </a:r>
            <a:endParaRPr 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6001523C-0808-4A04-9D87-C76A4F12628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120941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3344D4-8A1C-4811-8C28-D1B5D4C4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Liaison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7BF9A-A16E-4F98-81E6-1B4C98152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557388-AAD4-42CA-8543-4B7F1639AE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4EDA1-4E19-45C0-AE17-BD63188F6F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952A4-3739-4F44-898C-A91F564A96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6030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1"/>
            <a:ext cx="134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0133543" y="6475413"/>
            <a:ext cx="12583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dirty="0"/>
              <a:t>Jay Holcomb (Itron)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0396" y="6475413"/>
            <a:ext cx="432811" cy="184666"/>
          </a:xfrm>
        </p:spPr>
        <p:txBody>
          <a:bodyPr/>
          <a:lstStyle/>
          <a:p>
            <a:r>
              <a:rPr lang="en-US" dirty="0"/>
              <a:t>Slide </a:t>
            </a:r>
            <a:fld id="{AA8A01DF-F7FD-444B-8432-819BBAFADCA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473E782-B72C-4428-B60E-2195EFA10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IEEE 802.18 RR-TAG</a:t>
            </a:r>
            <a:br>
              <a:rPr lang="en-US" sz="2400" dirty="0"/>
            </a:br>
            <a:r>
              <a:rPr lang="en-US" sz="2400" dirty="0"/>
              <a:t>Electronic Wireless Interim</a:t>
            </a:r>
            <a:br>
              <a:rPr lang="en-US" sz="2400" dirty="0"/>
            </a:br>
            <a:r>
              <a:rPr lang="en-GB" sz="2400" dirty="0"/>
              <a:t>Liaison  from 802.18 to 802.11</a:t>
            </a:r>
            <a:endParaRPr lang="en-GB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22D0B4D-6157-453D-B582-E968662E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793082"/>
            <a:ext cx="7772400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Dates:</a:t>
            </a:r>
            <a:r>
              <a:rPr lang="en-GB" sz="2000" b="0" kern="0" dirty="0"/>
              <a:t> 10 May 21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035F870-CB2C-47E7-AA77-80949CEE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A333C61D-D6B7-4482-B494-75FFFBA95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6925" y="3597275"/>
          <a:ext cx="7915275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4" imgW="7500366" imgH="2643304" progId="Word.Document.8">
                  <p:embed/>
                </p:oleObj>
              </mc:Choice>
              <mc:Fallback>
                <p:oleObj name="Document" r:id="rId4" imgW="7500366" imgH="2643304" progId="Word.Document.8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A333C61D-D6B7-4482-B494-75FFFBA95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597275"/>
                        <a:ext cx="7915275" cy="2554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7647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1699" y="555626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802.18 Liaison – May 2021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11506200" cy="5332414"/>
          </a:xfrm>
          <a:ln/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b="1" dirty="0">
              <a:cs typeface="+mn-cs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cs typeface="+mn-cs"/>
              </a:rPr>
              <a:t>Schedule this wireless interim: </a:t>
            </a:r>
          </a:p>
          <a:p>
            <a:pPr marL="742950" lvl="2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+mn-cs"/>
              </a:rPr>
              <a:t>Thursday 13</a:t>
            </a:r>
            <a:r>
              <a:rPr lang="en-US" baseline="30000" dirty="0">
                <a:cs typeface="+mn-cs"/>
              </a:rPr>
              <a:t>th</a:t>
            </a:r>
            <a:r>
              <a:rPr lang="en-US" dirty="0">
                <a:cs typeface="+mn-cs"/>
              </a:rPr>
              <a:t>  15:00et, 1hr, opening – using RR-TAG’s normal weekly call-in which is on .18 web site, etc.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+mn-cs"/>
              </a:rPr>
              <a:t>Wednesday 20</a:t>
            </a:r>
            <a:r>
              <a:rPr lang="en-US" baseline="30000" dirty="0">
                <a:cs typeface="+mn-cs"/>
              </a:rPr>
              <a:t>th</a:t>
            </a:r>
            <a:r>
              <a:rPr lang="en-US" dirty="0">
                <a:cs typeface="+mn-cs"/>
              </a:rPr>
              <a:t>  15:00et, 1hr, closing – using RR-TAG’s normal weekly call-in which is on .18 web site, etc.</a:t>
            </a:r>
          </a:p>
          <a:p>
            <a:pPr marL="0" lvl="2" indent="0">
              <a:spcBef>
                <a:spcPts val="3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1200150" lvl="3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</a:rPr>
              <a:t>802.18 May 2021 </a:t>
            </a:r>
            <a:r>
              <a:rPr lang="en-US" sz="2000" dirty="0">
                <a:ea typeface="Calibri" panose="020F0502020204030204" pitchFamily="34" charset="0"/>
              </a:rPr>
              <a:t>Interim calls </a:t>
            </a:r>
            <a:r>
              <a:rPr lang="en-US" sz="2000" dirty="0">
                <a:effectLst/>
                <a:ea typeface="Calibri" panose="020F0502020204030204" pitchFamily="34" charset="0"/>
              </a:rPr>
              <a:t>will be much like our normal weekly calls including the agenda </a:t>
            </a:r>
          </a:p>
          <a:p>
            <a:pPr marL="571500" lvl="2" inden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</a:rPr>
              <a:t> </a:t>
            </a:r>
          </a:p>
          <a:p>
            <a:pPr marL="742950" lvl="2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cs typeface="+mn-cs"/>
            </a:endParaRPr>
          </a:p>
          <a:p>
            <a:pPr marL="0" lvl="2" indent="0">
              <a:spcBef>
                <a:spcPts val="3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342900" lvl="3" indent="0">
              <a:spcBef>
                <a:spcPts val="30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263C9-F828-4539-896D-227955B9D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3060B-5570-4835-9296-8A10A821E0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D2BF0C-2A49-458B-8AC1-5ECD341CFB8E}"/>
              </a:ext>
            </a:extLst>
          </p:cNvPr>
          <p:cNvSpPr txBox="1">
            <a:spLocks/>
          </p:cNvSpPr>
          <p:nvPr/>
        </p:nvSpPr>
        <p:spPr bwMode="auto">
          <a:xfrm>
            <a:off x="10133543" y="6475413"/>
            <a:ext cx="12583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/>
              <a:t>Jay Holcomb (Itron)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8E1BF4-3A08-4629-90E2-7A2D1ED897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Jay Holcomb (Itron)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26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1699" y="555626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802.18 Liaison – May 2021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01698" y="1143000"/>
            <a:ext cx="10985501" cy="5332414"/>
          </a:xfrm>
          <a:ln/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W</a:t>
            </a:r>
            <a:r>
              <a:rPr lang="en-US" sz="1800" dirty="0">
                <a:ea typeface="Calibri" panose="020F0502020204030204" pitchFamily="34" charset="0"/>
              </a:rPr>
              <a:t>ill have the </a:t>
            </a:r>
            <a:r>
              <a:rPr lang="en-US" sz="1800" dirty="0">
                <a:effectLst/>
                <a:ea typeface="Calibri" panose="020F0502020204030204" pitchFamily="34" charset="0"/>
              </a:rPr>
              <a:t>normal EU updates what is going in ETSI and CEPT,  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ea typeface="Calibri" panose="020F0502020204030204" pitchFamily="34" charset="0"/>
              </a:rPr>
              <a:t>e 6 GHz and 5 GHz standards are still active in the different EU processes.  </a:t>
            </a:r>
            <a:r>
              <a:rPr lang="en-US" sz="1800" dirty="0">
                <a:ea typeface="Calibri" panose="020F0502020204030204" pitchFamily="34" charset="0"/>
              </a:rPr>
              <a:t>Actually 60 GHz also. 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User Access Restrictions </a:t>
            </a:r>
            <a:r>
              <a:rPr lang="en-US" sz="1800" dirty="0">
                <a:ea typeface="Calibri" panose="020F0502020204030204" pitchFamily="34" charset="0"/>
              </a:rPr>
              <a:t>and Receiver Performance also being worked.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What is going on i</a:t>
            </a:r>
            <a:r>
              <a:rPr lang="en-US" sz="1800" dirty="0">
                <a:effectLst/>
                <a:ea typeface="Calibri" panose="020F0502020204030204" pitchFamily="34" charset="0"/>
              </a:rPr>
              <a:t>n other regions </a:t>
            </a:r>
            <a:r>
              <a:rPr lang="en-US" sz="1800" dirty="0">
                <a:ea typeface="Calibri" panose="020F0502020204030204" pitchFamily="34" charset="0"/>
              </a:rPr>
              <a:t>does c</a:t>
            </a:r>
            <a:r>
              <a:rPr lang="en-US" sz="1800" dirty="0">
                <a:effectLst/>
                <a:ea typeface="Calibri" panose="020F0502020204030204" pitchFamily="34" charset="0"/>
              </a:rPr>
              <a:t>hange most any day. 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We are watching Saudi Arabia for a consultation on 6 GHz.  They are a leader in the region for the band.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Several other countries (mostly Latin America) are adopting 6 GHz for license exempt use.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ITU-R WP 5A met and addressed the 3 IEEE 802 contributions,  including 6 GHz,  11ax and 11ay.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W</a:t>
            </a:r>
            <a:r>
              <a:rPr lang="en-US" sz="1800" dirty="0">
                <a:effectLst/>
                <a:ea typeface="Calibri" panose="020F0502020204030204" pitchFamily="34" charset="0"/>
              </a:rPr>
              <a:t>ill status on the 6 GHz Multi-Stakeholder Groups in the USA.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Status where the initial IEEE 802 Stds </a:t>
            </a:r>
            <a:r>
              <a:rPr lang="en-US" sz="1800" dirty="0">
                <a:effectLst/>
                <a:ea typeface="Calibri" panose="020F0502020204030204" pitchFamily="34" charset="0"/>
              </a:rPr>
              <a:t>Table of Freq. </a:t>
            </a:r>
            <a:r>
              <a:rPr lang="en-US" sz="1800" dirty="0">
                <a:ea typeface="Calibri" panose="020F0502020204030204" pitchFamily="34" charset="0"/>
              </a:rPr>
              <a:t>Ranges</a:t>
            </a:r>
            <a:r>
              <a:rPr lang="en-US" sz="1800" dirty="0">
                <a:effectLst/>
                <a:ea typeface="Calibri" panose="020F0502020204030204" pitchFamily="34" charset="0"/>
              </a:rPr>
              <a:t> is, an 802.19/.18 joint effort  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The s</a:t>
            </a:r>
            <a:r>
              <a:rPr lang="en-US" sz="1800" dirty="0">
                <a:ea typeface="Calibri" panose="020F0502020204030204" pitchFamily="34" charset="0"/>
              </a:rPr>
              <a:t>preadsheet with the table is starting to come together.  The ad hoc meets 4</a:t>
            </a:r>
            <a:r>
              <a:rPr lang="en-US" sz="1800" baseline="30000" dirty="0">
                <a:ea typeface="Calibri" panose="020F0502020204030204" pitchFamily="34" charset="0"/>
              </a:rPr>
              <a:t>th</a:t>
            </a:r>
            <a:r>
              <a:rPr lang="en-US" sz="1800" dirty="0">
                <a:ea typeface="Calibri" panose="020F0502020204030204" pitchFamily="34" charset="0"/>
              </a:rPr>
              <a:t> Tuesday of the month, 15:00et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FCC NPRM on Wireless microphones includes Wireless bands with our standards. </a:t>
            </a:r>
            <a:endParaRPr lang="en-US" sz="1400" dirty="0">
              <a:effectLst/>
              <a:ea typeface="Calibri" panose="020F0502020204030204" pitchFamily="34" charset="0"/>
            </a:endParaRPr>
          </a:p>
          <a:p>
            <a:pPr marL="0" lvl="2" indent="0">
              <a:spcBef>
                <a:spcPts val="3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FCC FNPRM (comments due 02jun) are out for the 5.9 GHz ITS band.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 </a:t>
            </a:r>
          </a:p>
          <a:p>
            <a:pPr marL="0" lvl="2" indent="0">
              <a:spcBef>
                <a:spcPts val="3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342900" lvl="3" indent="0">
              <a:spcBef>
                <a:spcPts val="30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263C9-F828-4539-896D-227955B9D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3060B-5570-4835-9296-8A10A821E0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D2BF0C-2A49-458B-8AC1-5ECD341CFB8E}"/>
              </a:ext>
            </a:extLst>
          </p:cNvPr>
          <p:cNvSpPr txBox="1">
            <a:spLocks/>
          </p:cNvSpPr>
          <p:nvPr/>
        </p:nvSpPr>
        <p:spPr bwMode="auto">
          <a:xfrm>
            <a:off x="10133543" y="6475413"/>
            <a:ext cx="12583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/>
              <a:t>Jay Holcomb (Itron)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8E1BF4-3A08-4629-90E2-7A2D1ED897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Jay Holcomb (Itron)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01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EDBF955-264A-426F-936F-B387F64B68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7563" y="428625"/>
            <a:ext cx="103632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tr-TR"/>
              <a:t>802.19 Liaison Report to 802.11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1F4ED72-0777-4161-B1F2-6167F38B07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11338" y="1458913"/>
            <a:ext cx="8534400" cy="17526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tr-TR" sz="2000"/>
              <a:t>Date:</a:t>
            </a:r>
            <a:r>
              <a:rPr lang="en-GB" altLang="tr-TR" sz="2000" b="0"/>
              <a:t> 2021-0</a:t>
            </a:r>
            <a:r>
              <a:rPr lang="tr-TR" altLang="tr-TR" sz="2000" b="0"/>
              <a:t>5-10</a:t>
            </a:r>
            <a:endParaRPr lang="en-GB" altLang="tr-TR" sz="2000" b="0"/>
          </a:p>
        </p:txBody>
      </p:sp>
      <p:sp>
        <p:nvSpPr>
          <p:cNvPr id="6148" name="Date Placeholder 3">
            <a:extLst>
              <a:ext uri="{FF2B5EF4-FFF2-40B4-BE49-F238E27FC236}">
                <a16:creationId xmlns:a16="http://schemas.microsoft.com/office/drawing/2014/main" id="{C23332D5-55E2-4D2A-B2B0-ACA6A7B17A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z="1800">
                <a:ea typeface="Arial Unicode MS" pitchFamily="34" charset="-128"/>
              </a:rPr>
              <a:t>Ma</a:t>
            </a:r>
            <a:r>
              <a:rPr lang="tr-TR" altLang="tr-TR" sz="1800">
                <a:ea typeface="Arial Unicode MS" pitchFamily="34" charset="-128"/>
              </a:rPr>
              <a:t>y</a:t>
            </a:r>
            <a:r>
              <a:rPr lang="en-US" altLang="tr-TR" sz="1800">
                <a:ea typeface="Arial Unicode MS" pitchFamily="34" charset="-128"/>
              </a:rPr>
              <a:t> 2021</a:t>
            </a:r>
            <a:endParaRPr lang="en-GB" altLang="tr-TR" sz="1800">
              <a:ea typeface="Arial Unicode MS" pitchFamily="34" charset="-128"/>
            </a:endParaRPr>
          </a:p>
        </p:txBody>
      </p:sp>
      <p:sp>
        <p:nvSpPr>
          <p:cNvPr id="6149" name="Footer Placeholder 4">
            <a:extLst>
              <a:ext uri="{FF2B5EF4-FFF2-40B4-BE49-F238E27FC236}">
                <a16:creationId xmlns:a16="http://schemas.microsoft.com/office/drawing/2014/main" id="{E0B50167-3ABD-48AB-8D31-EC3923C5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tr-TR" sz="1200" b="0">
                <a:ea typeface="Arial Unicode MS" pitchFamily="34" charset="-128"/>
              </a:rPr>
              <a:t>Tuncer Baykas, Kadir Has U.</a:t>
            </a:r>
          </a:p>
        </p:txBody>
      </p:sp>
      <p:sp>
        <p:nvSpPr>
          <p:cNvPr id="6150" name="Slide Number Placeholder 5">
            <a:extLst>
              <a:ext uri="{FF2B5EF4-FFF2-40B4-BE49-F238E27FC236}">
                <a16:creationId xmlns:a16="http://schemas.microsoft.com/office/drawing/2014/main" id="{12C0259D-A770-40D6-8CB4-4D600BFE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tr-TR" sz="1200" b="0"/>
              <a:t>Slide </a:t>
            </a:r>
            <a:fld id="{2CB25FA2-C279-41C2-B9B4-595E143B8CA6}" type="slidenum">
              <a:rPr lang="en-GB" altLang="tr-TR" sz="1200" b="0" smtClean="0"/>
              <a:pPr>
                <a:spcBef>
                  <a:spcPct val="0"/>
                </a:spcBef>
              </a:pPr>
              <a:t>88</a:t>
            </a:fld>
            <a:endParaRPr lang="en-GB" altLang="tr-TR" sz="1200" b="0"/>
          </a:p>
        </p:txBody>
      </p:sp>
      <p:graphicFrame>
        <p:nvGraphicFramePr>
          <p:cNvPr id="6151" name="Object 3">
            <a:extLst>
              <a:ext uri="{FF2B5EF4-FFF2-40B4-BE49-F238E27FC236}">
                <a16:creationId xmlns:a16="http://schemas.microsoft.com/office/drawing/2014/main" id="{B8F4B0E0-070B-48D4-AD6F-E0BEBAE41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0613" y="2765425"/>
          <a:ext cx="10272712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" r:id="rId4" imgW="10431720" imgH="2742840" progId="Word.Document.8">
                  <p:embed/>
                </p:oleObj>
              </mc:Choice>
              <mc:Fallback>
                <p:oleObj name="Document" r:id="rId4" imgW="10431720" imgH="2742840" progId="Word.Document.8">
                  <p:embed/>
                  <p:pic>
                    <p:nvPicPr>
                      <p:cNvPr id="6151" name="Object 3">
                        <a:extLst>
                          <a:ext uri="{FF2B5EF4-FFF2-40B4-BE49-F238E27FC236}">
                            <a16:creationId xmlns:a16="http://schemas.microsoft.com/office/drawing/2014/main" id="{B8F4B0E0-070B-48D4-AD6F-E0BEBAE41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765425"/>
                        <a:ext cx="10272712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4">
            <a:extLst>
              <a:ext uri="{FF2B5EF4-FFF2-40B4-BE49-F238E27FC236}">
                <a16:creationId xmlns:a16="http://schemas.microsoft.com/office/drawing/2014/main" id="{AED3DBC4-C986-40F0-B5B5-B5DCC5C7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19732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tr-TR" sz="2000" b="0"/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E8B8F72-D60E-499D-94C7-D969AACEF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tr-TR"/>
              <a:t>802.19 WG Electronic </a:t>
            </a:r>
            <a:r>
              <a:rPr lang="tr-TR" altLang="tr-TR"/>
              <a:t>Interim</a:t>
            </a:r>
            <a:endParaRPr lang="en-GB" altLang="tr-T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52A28EE-FD9B-4E4C-B160-06FCB33625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tr-TR"/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tr-TR"/>
              <a:t>802.19 w</a:t>
            </a:r>
            <a:r>
              <a:rPr lang="tr-TR" altLang="tr-TR"/>
              <a:t>on’t</a:t>
            </a:r>
            <a:r>
              <a:rPr lang="en-US" altLang="tr-TR"/>
              <a:t> have an electronic </a:t>
            </a:r>
            <a:r>
              <a:rPr lang="tr-TR" altLang="tr-TR"/>
              <a:t>interim</a:t>
            </a:r>
            <a:r>
              <a:rPr lang="en-US" altLang="tr-TR"/>
              <a:t> meeting </a:t>
            </a:r>
            <a:r>
              <a:rPr lang="tr-TR" altLang="tr-TR"/>
              <a:t>in May. 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tr-TR" altLang="tr-TR"/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tr-TR" altLang="tr-TR"/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tr-TR"/>
              <a:t>IEEE 802.19.3 Standard </a:t>
            </a:r>
            <a:r>
              <a:rPr lang="tr-TR" altLang="tr-TR"/>
              <a:t>‘Coexistence Methods for IEEE 802.11 and IEEE 802.15.4 Based Systems Operating in the Sub‐1GHz Frequency Bands’ is p</a:t>
            </a:r>
            <a:r>
              <a:rPr lang="en-US" altLang="tr-TR"/>
              <a:t>ublished</a:t>
            </a:r>
            <a:r>
              <a:rPr lang="tr-TR" altLang="tr-TR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tr-TR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6628F4F0-D512-4349-A28C-8414DCBF7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792788" y="6475413"/>
            <a:ext cx="70485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tr-TR"/>
              <a:t>Slide </a:t>
            </a:r>
            <a:fld id="{50C7DD47-EA03-4A6C-8070-5E4DF2549C52}" type="slidenum">
              <a:rPr lang="en-GB" altLang="tr-TR" smtClean="0"/>
              <a:pPr>
                <a:defRPr/>
              </a:pPr>
              <a:t>89</a:t>
            </a:fld>
            <a:endParaRPr lang="en-GB" altLang="tr-TR" sz="1200" b="0"/>
          </a:p>
        </p:txBody>
      </p:sp>
      <p:sp>
        <p:nvSpPr>
          <p:cNvPr id="8197" name="Date Placeholder 3">
            <a:extLst>
              <a:ext uri="{FF2B5EF4-FFF2-40B4-BE49-F238E27FC236}">
                <a16:creationId xmlns:a16="http://schemas.microsoft.com/office/drawing/2014/main" id="{67A7CB9D-92FE-499C-AC4E-BD788AB281F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z="1800">
                <a:ea typeface="Arial Unicode MS" pitchFamily="34" charset="-128"/>
              </a:rPr>
              <a:t>March 2021</a:t>
            </a:r>
            <a:endParaRPr lang="en-GB" altLang="tr-TR" sz="1800">
              <a:ea typeface="Arial Unicode MS" pitchFamily="34" charset="-128"/>
            </a:endParaRPr>
          </a:p>
        </p:txBody>
      </p:sp>
      <p:sp>
        <p:nvSpPr>
          <p:cNvPr id="8198" name="Footer Placeholder 4">
            <a:extLst>
              <a:ext uri="{FF2B5EF4-FFF2-40B4-BE49-F238E27FC236}">
                <a16:creationId xmlns:a16="http://schemas.microsoft.com/office/drawing/2014/main" id="{2FE9D638-1B0A-422A-9125-A50616B8158A}"/>
              </a:ext>
            </a:extLst>
          </p:cNvPr>
          <p:cNvSpPr txBox="1">
            <a:spLocks/>
          </p:cNvSpPr>
          <p:nvPr/>
        </p:nvSpPr>
        <p:spPr bwMode="auto">
          <a:xfrm>
            <a:off x="7175500" y="6488113"/>
            <a:ext cx="42465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tr-TR" sz="1200" b="0">
                <a:ea typeface="Arial Unicode MS" pitchFamily="34" charset="-128"/>
              </a:rPr>
              <a:t>Tuncer Baykas, Kadir Has 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4C328A-6EB5-4D64-9B29-16858B98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6BFA1-37A9-4C7D-9E36-C4809940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8A0573-11CB-4B95-B1BA-A3D9494B38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6EE6A-F28A-4138-B06B-D43DDE0876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1AF-E65B-47B4-845B-BFCAAE35C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86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0E769421-2A54-496E-A7AB-7477999BAA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792788" y="6475413"/>
            <a:ext cx="70485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tr-TR"/>
              <a:t>Slide </a:t>
            </a:r>
            <a:fld id="{50C7DD47-EA03-4A6C-8070-5E4DF2549C52}" type="slidenum">
              <a:rPr lang="en-GB" altLang="tr-TR" smtClean="0"/>
              <a:pPr>
                <a:defRPr/>
              </a:pPr>
              <a:t>90</a:t>
            </a:fld>
            <a:endParaRPr lang="en-GB" altLang="tr-TR" sz="1200" b="0"/>
          </a:p>
        </p:txBody>
      </p:sp>
      <p:sp>
        <p:nvSpPr>
          <p:cNvPr id="10243" name="Date Placeholder 5">
            <a:extLst>
              <a:ext uri="{FF2B5EF4-FFF2-40B4-BE49-F238E27FC236}">
                <a16:creationId xmlns:a16="http://schemas.microsoft.com/office/drawing/2014/main" id="{3DC3041F-0C5F-47A7-8BA9-FF79B8F0958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r-TR" sz="1800">
                <a:ea typeface="Arial Unicode MS" pitchFamily="34" charset="-128"/>
              </a:rPr>
              <a:t>March 2021</a:t>
            </a:r>
            <a:endParaRPr lang="en-GB" altLang="tr-TR" sz="1800">
              <a:ea typeface="Arial Unicode MS" pitchFamily="34" charset="-128"/>
            </a:endParaRP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BAEC331B-FFE5-4538-927E-89DE04921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38" y="731838"/>
            <a:ext cx="10658475" cy="1136650"/>
          </a:xfrm>
        </p:spPr>
        <p:txBody>
          <a:bodyPr/>
          <a:lstStyle/>
          <a:p>
            <a:r>
              <a:rPr lang="en-US" altLang="tr-TR" sz="3600"/>
              <a:t>IEEE 802.1</a:t>
            </a:r>
            <a:r>
              <a:rPr lang="tr-TR" altLang="tr-TR" sz="3600"/>
              <a:t>5</a:t>
            </a:r>
            <a:r>
              <a:rPr lang="en-US" altLang="tr-TR" sz="3600"/>
              <a:t>.</a:t>
            </a:r>
            <a:r>
              <a:rPr lang="tr-TR" altLang="tr-TR" sz="3600"/>
              <a:t>4aa</a:t>
            </a:r>
            <a:r>
              <a:rPr lang="en-US" altLang="tr-TR" sz="3600"/>
              <a:t> </a:t>
            </a:r>
            <a:r>
              <a:rPr lang="tr-TR" altLang="tr-TR" sz="3600"/>
              <a:t>C</a:t>
            </a:r>
            <a:r>
              <a:rPr lang="en-US" altLang="tr-TR" sz="3600"/>
              <a:t>A</a:t>
            </a:r>
            <a:r>
              <a:rPr lang="tr-TR" altLang="tr-TR" sz="3600"/>
              <a:t>D</a:t>
            </a:r>
            <a:r>
              <a:rPr lang="en-US" altLang="tr-TR" sz="3600"/>
              <a:t> Ballot</a:t>
            </a:r>
          </a:p>
        </p:txBody>
      </p:sp>
      <p:sp>
        <p:nvSpPr>
          <p:cNvPr id="10245" name="Content Placeholder 2">
            <a:extLst>
              <a:ext uri="{FF2B5EF4-FFF2-40B4-BE49-F238E27FC236}">
                <a16:creationId xmlns:a16="http://schemas.microsoft.com/office/drawing/2014/main" id="{C9244AF8-CFBA-47E8-B843-E813024E1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838" y="2057400"/>
            <a:ext cx="10658475" cy="4443413"/>
          </a:xfrm>
        </p:spPr>
        <p:txBody>
          <a:bodyPr/>
          <a:lstStyle/>
          <a:p>
            <a:endParaRPr lang="tr-TR" altLang="tr-TR"/>
          </a:p>
          <a:p>
            <a:r>
              <a:rPr lang="en-US" altLang="tr-TR"/>
              <a:t>The </a:t>
            </a:r>
            <a:r>
              <a:rPr lang="tr-TR" altLang="tr-TR"/>
              <a:t>CAD </a:t>
            </a:r>
            <a:r>
              <a:rPr lang="en-US" altLang="tr-TR"/>
              <a:t>Ballot on IEEE 802.1</a:t>
            </a:r>
            <a:r>
              <a:rPr lang="tr-TR" altLang="tr-TR"/>
              <a:t>5.4aa</a:t>
            </a:r>
            <a:r>
              <a:rPr lang="en-US" altLang="tr-TR"/>
              <a:t> closed on </a:t>
            </a:r>
            <a:r>
              <a:rPr lang="tr-TR" altLang="tr-TR"/>
              <a:t>April 21</a:t>
            </a:r>
            <a:endParaRPr lang="en-US" altLang="tr-TR"/>
          </a:p>
          <a:p>
            <a:r>
              <a:rPr lang="en-US" altLang="tr-TR"/>
              <a:t>Approve = </a:t>
            </a:r>
            <a:r>
              <a:rPr lang="tr-TR" altLang="tr-TR"/>
              <a:t>2</a:t>
            </a:r>
            <a:r>
              <a:rPr lang="en-US" altLang="tr-TR"/>
              <a:t>9</a:t>
            </a:r>
          </a:p>
          <a:p>
            <a:r>
              <a:rPr lang="en-US" altLang="tr-TR"/>
              <a:t>Disapprove = 1</a:t>
            </a:r>
          </a:p>
          <a:p>
            <a:r>
              <a:rPr lang="en-US" altLang="tr-TR"/>
              <a:t>Abstain = 3</a:t>
            </a:r>
          </a:p>
          <a:p>
            <a:endParaRPr lang="tr-TR" altLang="tr-TR"/>
          </a:p>
          <a:p>
            <a:r>
              <a:rPr lang="en-US" altLang="tr-TR"/>
              <a:t>Ballot Passed</a:t>
            </a:r>
          </a:p>
          <a:p>
            <a:endParaRPr lang="en-US" altLang="tr-TR"/>
          </a:p>
        </p:txBody>
      </p:sp>
      <p:sp>
        <p:nvSpPr>
          <p:cNvPr id="10246" name="Footer Placeholder 4">
            <a:extLst>
              <a:ext uri="{FF2B5EF4-FFF2-40B4-BE49-F238E27FC236}">
                <a16:creationId xmlns:a16="http://schemas.microsoft.com/office/drawing/2014/main" id="{6C4787F3-B900-4191-A7CE-ACFE9022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143750" y="6475413"/>
            <a:ext cx="4246563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/>
              <a:t>Tuncer Baykas, Vestel</a:t>
            </a:r>
            <a:endParaRPr lang="en-GB" altLang="tr-TR" sz="1200" b="0"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60C33A73-046D-4FEC-B479-EC9AE19475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792788" y="6475413"/>
            <a:ext cx="70485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9pPr>
          </a:lstStyle>
          <a:p>
            <a:r>
              <a:rPr lang="en-GB" altLang="tr-TR"/>
              <a:t>Slide </a:t>
            </a:r>
            <a:fld id="{50C7DD47-EA03-4A6C-8070-5E4DF2549C52}" type="slidenum">
              <a:rPr lang="en-GB" altLang="tr-TR" smtClean="0"/>
              <a:pPr>
                <a:defRPr/>
              </a:pPr>
              <a:t>91</a:t>
            </a:fld>
            <a:endParaRPr lang="en-GB" altLang="tr-TR" sz="1200">
              <a:solidFill>
                <a:srgbClr val="000000"/>
              </a:solidFill>
            </a:endParaRPr>
          </a:p>
        </p:txBody>
      </p:sp>
      <p:sp>
        <p:nvSpPr>
          <p:cNvPr id="11267" name="Date Placeholder 5">
            <a:extLst>
              <a:ext uri="{FF2B5EF4-FFF2-40B4-BE49-F238E27FC236}">
                <a16:creationId xmlns:a16="http://schemas.microsoft.com/office/drawing/2014/main" id="{FE25256A-1FC7-429F-B9AA-E9B4E943E35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r>
              <a:rPr lang="en-US" altLang="tr-TR" sz="1800">
                <a:solidFill>
                  <a:srgbClr val="000000"/>
                </a:solidFill>
                <a:ea typeface="Arial Unicode MS" pitchFamily="34" charset="-128"/>
              </a:rPr>
              <a:t>March 2021</a:t>
            </a:r>
            <a:endParaRPr lang="en-GB" altLang="tr-TR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7A2CE239-E4EB-41BE-9D9D-B14EDF750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668338"/>
            <a:ext cx="11614150" cy="641350"/>
          </a:xfrm>
        </p:spPr>
        <p:txBody>
          <a:bodyPr/>
          <a:lstStyle/>
          <a:p>
            <a:r>
              <a:rPr lang="en-US" altLang="tr-TR"/>
              <a:t>IEEE 802 Frequency Table</a:t>
            </a:r>
          </a:p>
        </p:txBody>
      </p:sp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63A5D005-E518-4616-92DE-3828BFBF80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11187113" cy="4865688"/>
          </a:xfrm>
        </p:spPr>
        <p:txBody>
          <a:bodyPr/>
          <a:lstStyle/>
          <a:p>
            <a:r>
              <a:rPr lang="en-US" altLang="tr-TR" sz="2200"/>
              <a:t>It was suggested by the 802 Chair (Paul N.) that it would be good to have a Table of Frequencies specified for use by IEEE 802 wireless standards</a:t>
            </a:r>
          </a:p>
          <a:p>
            <a:r>
              <a:rPr lang="en-US" altLang="tr-TR" sz="2200"/>
              <a:t>A discussion was held in November at the 802 Executive Committee</a:t>
            </a:r>
          </a:p>
          <a:p>
            <a:pPr lvl="1"/>
            <a:r>
              <a:rPr lang="en-US" altLang="tr-TR">
                <a:hlinkClick r:id="rId2"/>
              </a:rPr>
              <a:t>https://mentor.ieee.org/802-ec/dcn/20/ec-20-0245-01-00EC-frequency-tables-of-ieee-802-wireless-standards.pptx</a:t>
            </a:r>
            <a:r>
              <a:rPr lang="en-US" altLang="tr-TR"/>
              <a:t> </a:t>
            </a:r>
          </a:p>
          <a:p>
            <a:r>
              <a:rPr lang="en-US" altLang="tr-TR" sz="2200"/>
              <a:t>It was decided to have a joint activity in 802.18 and 802.19 to develop such a document</a:t>
            </a:r>
          </a:p>
          <a:p>
            <a:r>
              <a:rPr lang="en-US" altLang="tr-TR" sz="2200"/>
              <a:t>Jay Holcomb (802.18 chair) has been hosting these meetings</a:t>
            </a:r>
            <a:r>
              <a:rPr lang="tr-TR" altLang="tr-TR" sz="2200"/>
              <a:t>.</a:t>
            </a:r>
            <a:endParaRPr lang="en-US" altLang="tr-TR" sz="2200"/>
          </a:p>
          <a:p>
            <a:r>
              <a:rPr lang="en-US" altLang="tr-TR" sz="2200"/>
              <a:t>Steve Shellhammer has been the 802.19 representative</a:t>
            </a:r>
          </a:p>
          <a:p>
            <a:r>
              <a:rPr lang="en-US" altLang="tr-TR" sz="2200"/>
              <a:t>Anyone who wants to participate please reach out to Jay or Steve</a:t>
            </a:r>
            <a:endParaRPr lang="tr-TR" altLang="tr-TR" sz="2200"/>
          </a:p>
          <a:p>
            <a:r>
              <a:rPr lang="tr-TR" altLang="tr-TR" sz="2200"/>
              <a:t>802.18 will meet this week. </a:t>
            </a:r>
            <a:endParaRPr lang="en-US" altLang="tr-TR" sz="2200"/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3F0476C5-0A3A-4DE2-A497-94424854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143750" y="6475413"/>
            <a:ext cx="4246563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/>
              <a:t>Tuncer Baykas, Vestel</a:t>
            </a:r>
            <a:endParaRPr lang="en-GB" altLang="tr-TR" sz="1200" b="0"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124450-3DA3-49B4-AFE7-C7BE97DA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Liaison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6CD4C-32E5-499B-872C-91C01B02E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24FC96-EA2A-4FAE-B1FE-009620B54E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B43C-CBDE-435A-BD66-F01F2F639F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1F4D-6FC1-493F-8319-BCD26CE24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24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561138" y="6475413"/>
            <a:ext cx="1982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/>
              <a:t>Ian Sherlock, Texas Instruments</a:t>
            </a:r>
            <a:endParaRPr lang="en-GB" altLang="en-US" sz="1200" b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2021-05-18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2058989" y="2421112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4" imgW="8152815" imgH="2321730" progId="Word.Document.8">
                  <p:embed/>
                </p:oleObj>
              </mc:Choice>
              <mc:Fallback>
                <p:oleObj name="Document" r:id="rId4" imgW="8152815" imgH="2321730" progId="Word.Document.8">
                  <p:embed/>
                  <p:pic>
                    <p:nvPicPr>
                      <p:cNvPr id="41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9" y="2421112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057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692696"/>
            <a:ext cx="8062913" cy="604867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3300" b="0" dirty="0"/>
              <a:t>Wi-Fi Alliance work is continuing with regular task group teleconferences and remotely managed interoperability testing. Virtual member events are being held from time to time</a:t>
            </a:r>
          </a:p>
          <a:p>
            <a:pPr>
              <a:defRPr/>
            </a:pPr>
            <a:endParaRPr lang="en-US" altLang="en-US" sz="3300" b="0" dirty="0"/>
          </a:p>
          <a:p>
            <a:pPr>
              <a:defRPr/>
            </a:pPr>
            <a:r>
              <a:rPr lang="en-US" altLang="en-US" sz="3300" b="0" dirty="0"/>
              <a:t>Recent Items of note</a:t>
            </a:r>
          </a:p>
          <a:p>
            <a:pPr lvl="1">
              <a:defRPr/>
            </a:pPr>
            <a:r>
              <a:rPr lang="en-US" altLang="en-US" sz="2900" dirty="0"/>
              <a:t>11</a:t>
            </a:r>
            <a:r>
              <a:rPr lang="en-US" altLang="en-US" sz="2900" baseline="30000" dirty="0"/>
              <a:t>th</a:t>
            </a:r>
            <a:r>
              <a:rPr lang="en-US" altLang="en-US" sz="2900" dirty="0"/>
              <a:t> May 2021 : Wi-Fi Alliance® security update</a:t>
            </a:r>
          </a:p>
          <a:p>
            <a:pPr lvl="1">
              <a:defRPr/>
            </a:pPr>
            <a:r>
              <a:rPr lang="en-US" altLang="en-US" sz="2900" dirty="0">
                <a:hlinkClick r:id="rId3"/>
              </a:rPr>
              <a:t>https://www.wi-fi.org/security-update-fragmentation</a:t>
            </a:r>
            <a:r>
              <a:rPr lang="en-US" altLang="en-US" sz="2900" dirty="0"/>
              <a:t> </a:t>
            </a:r>
          </a:p>
          <a:p>
            <a:pPr lvl="1">
              <a:defRPr/>
            </a:pPr>
            <a:endParaRPr lang="en-US" altLang="en-US" sz="2900" dirty="0"/>
          </a:p>
          <a:p>
            <a:pPr>
              <a:defRPr/>
            </a:pPr>
            <a:r>
              <a:rPr lang="en-US" altLang="en-US" sz="3300" b="0" dirty="0"/>
              <a:t>Ongoing technical activity at Wi-Fi Alliance leading to certification, based on IEEE programs</a:t>
            </a:r>
          </a:p>
          <a:p>
            <a:pPr marL="457200" lvl="1" indent="0">
              <a:defRPr/>
            </a:pPr>
            <a:r>
              <a:rPr lang="en-US" altLang="en-US" sz="2500" dirty="0"/>
              <a:t>  </a:t>
            </a:r>
          </a:p>
          <a:p>
            <a:pPr lvl="1">
              <a:defRPr/>
            </a:pPr>
            <a:r>
              <a:rPr lang="en-US" altLang="en-US" sz="2500" dirty="0"/>
              <a:t>Wi-Fi 6</a:t>
            </a:r>
          </a:p>
          <a:p>
            <a:pPr lvl="1">
              <a:defRPr/>
            </a:pPr>
            <a:r>
              <a:rPr lang="en-US" altLang="en-US" sz="2500" dirty="0"/>
              <a:t>Location </a:t>
            </a:r>
          </a:p>
          <a:p>
            <a:pPr lvl="1">
              <a:defRPr/>
            </a:pPr>
            <a:r>
              <a:rPr lang="en-US" altLang="en-US" sz="2500" dirty="0"/>
              <a:t>60GHz</a:t>
            </a:r>
          </a:p>
          <a:p>
            <a:pPr lvl="1">
              <a:defRPr/>
            </a:pPr>
            <a:r>
              <a:rPr lang="en-US" altLang="en-US" sz="2500" dirty="0" err="1"/>
              <a:t>HaLow</a:t>
            </a:r>
            <a:endParaRPr lang="en-US" altLang="en-US" sz="2500" dirty="0"/>
          </a:p>
          <a:p>
            <a:pPr lvl="1">
              <a:defRPr/>
            </a:pPr>
            <a:endParaRPr lang="en-US" altLang="en-US" sz="25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/>
              <a:t>Examples of other technical work ongoing in Wi-Fi Alliance</a:t>
            </a:r>
          </a:p>
          <a:p>
            <a:pPr lvl="1">
              <a:defRPr/>
            </a:pPr>
            <a:r>
              <a:rPr lang="en-US" altLang="en-US" sz="1600" dirty="0"/>
              <a:t>Aware</a:t>
            </a:r>
          </a:p>
          <a:p>
            <a:pPr lvl="1">
              <a:defRPr/>
            </a:pPr>
            <a:r>
              <a:rPr lang="en-US" altLang="en-US" sz="1600" dirty="0"/>
              <a:t>Easy Connect</a:t>
            </a:r>
          </a:p>
          <a:p>
            <a:pPr lvl="1">
              <a:defRPr/>
            </a:pPr>
            <a:r>
              <a:rPr lang="en-US" altLang="en-US" sz="1600" dirty="0" err="1"/>
              <a:t>Passpoint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 err="1"/>
              <a:t>EasyMesh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/>
              <a:t>Data Elements</a:t>
            </a:r>
          </a:p>
          <a:p>
            <a:pPr lvl="1">
              <a:defRPr/>
            </a:pPr>
            <a:r>
              <a:rPr lang="en-US" altLang="en-US" sz="1600" dirty="0"/>
              <a:t>Security </a:t>
            </a:r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Examples of Wi-Fi Alliance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/>
              <a:t>Automotive</a:t>
            </a:r>
          </a:p>
          <a:p>
            <a:pPr lvl="1">
              <a:defRPr/>
            </a:pPr>
            <a:r>
              <a:rPr lang="en-US" altLang="en-US" sz="1600" dirty="0"/>
              <a:t>Healthcare</a:t>
            </a:r>
          </a:p>
          <a:p>
            <a:pPr lvl="1">
              <a:defRPr/>
            </a:pPr>
            <a:r>
              <a:rPr lang="en-US" altLang="en-US" sz="1600" dirty="0"/>
              <a:t>Customer experience</a:t>
            </a:r>
          </a:p>
          <a:p>
            <a:pPr lvl="1">
              <a:defRPr/>
            </a:pPr>
            <a:r>
              <a:rPr lang="en-US" altLang="en-US" sz="1600" dirty="0"/>
              <a:t>Internet of things</a:t>
            </a:r>
          </a:p>
          <a:p>
            <a:pPr marL="0" indent="0">
              <a:defRPr/>
            </a:pPr>
            <a:endParaRPr lang="en-GB" altLang="en-US" sz="2000" b="0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 marL="0" indent="0"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http://www.wi-fi.org/who-we-are/current-work-areas</a:t>
            </a:r>
            <a:endParaRPr lang="en-US" altLang="en-US" sz="1600" dirty="0"/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If these sound like interesting topics please plan to sign up and participate.</a:t>
            </a:r>
          </a:p>
          <a:p>
            <a:pPr>
              <a:defRPr/>
            </a:pPr>
            <a:endParaRPr lang="en-GB" altLang="en-US" sz="2000" b="0" dirty="0"/>
          </a:p>
          <a:p>
            <a:pPr>
              <a:defRPr/>
            </a:pPr>
            <a:r>
              <a:rPr lang="en-GB" altLang="en-US" sz="2000" b="0" dirty="0"/>
              <a:t>Further general information at </a:t>
            </a:r>
            <a:r>
              <a:rPr lang="en-GB" altLang="en-US" sz="2000" b="0" dirty="0">
                <a:hlinkClick r:id="rId4"/>
              </a:rPr>
              <a:t>http://www.wi-fi.org/</a:t>
            </a:r>
            <a:r>
              <a:rPr lang="en-GB" altLang="en-US" sz="2000" b="0" dirty="0"/>
              <a:t>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  <a:endParaRPr 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26125894-C81E-43C9-9E54-526134551D80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2021-05-16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62200" y="2435226"/>
          <a:ext cx="7239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4" imgW="8255000" imgH="1231900" progId="Word.Document.8">
                  <p:embed/>
                </p:oleObj>
              </mc:Choice>
              <mc:Fallback>
                <p:oleObj name="Document" r:id="rId4" imgW="8255000" imgH="1231900" progId="Word.Document.8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5226"/>
                        <a:ext cx="7239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This presentation contains the IEEE 802.11 – IETF liaison report for May 2021.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81F113F3-1D5D-4BCE-8B40-EA9857490F2F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July 24-30, 2021 – San Francisco, CA, USA (virtual only)</a:t>
            </a:r>
          </a:p>
          <a:p>
            <a:pPr lvl="1"/>
            <a:r>
              <a:rPr lang="en-US" dirty="0"/>
              <a:t>November 6-12, 2021 – Madrid, ES</a:t>
            </a:r>
          </a:p>
          <a:p>
            <a:r>
              <a:rPr lang="en-US" dirty="0">
                <a:hlinkClick r:id="rId3"/>
              </a:rPr>
              <a:t>http://www.ietf.org</a:t>
            </a:r>
            <a:endParaRPr lang="en-US" dirty="0"/>
          </a:p>
          <a:p>
            <a:pPr lvl="1"/>
            <a:r>
              <a:rPr lang="en-US" dirty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April 2016: Wireless Tutorial (Donald Eastlake), 802.11 &amp; 802.15 tutorials (Dorothy Stanley, Charlie Perkins), see 11-16/500, September 2016: Pat Thaler &amp; Juan Carlos – 802.1E (Privacy Considerations) and 802.c (Local MAC address usage) </a:t>
            </a:r>
            <a:r>
              <a:rPr lang="en-US" dirty="0">
                <a:hlinkClick r:id="rId5"/>
              </a:rPr>
              <a:t>https://www.ietf.org/edu/tutorials.html</a:t>
            </a:r>
            <a:r>
              <a:rPr lang="en-US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</TotalTime>
  <Words>10263</Words>
  <Application>Microsoft Office PowerPoint</Application>
  <PresentationFormat>Widescreen</PresentationFormat>
  <Paragraphs>1812</Paragraphs>
  <Slides>115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115</vt:i4>
      </vt:variant>
    </vt:vector>
  </HeadingPairs>
  <TitlesOfParts>
    <vt:vector size="125" baseType="lpstr">
      <vt:lpstr>Arial</vt:lpstr>
      <vt:lpstr>Arial Black</vt:lpstr>
      <vt:lpstr>Calibri</vt:lpstr>
      <vt:lpstr>Symbol</vt:lpstr>
      <vt:lpstr>Times</vt:lpstr>
      <vt:lpstr>Times New Roman</vt:lpstr>
      <vt:lpstr>Office Theme</vt:lpstr>
      <vt:lpstr>Document</vt:lpstr>
      <vt:lpstr>Dokument</vt:lpstr>
      <vt:lpstr>Microsoft Word 97 - 2004 Document</vt:lpstr>
      <vt:lpstr>802.11 WG May 2021 Session Report</vt:lpstr>
      <vt:lpstr>Abstract</vt:lpstr>
      <vt:lpstr>Membership and attendance</vt:lpstr>
      <vt:lpstr>PowerPoint Presentation</vt:lpstr>
      <vt:lpstr>PowerPoint Presentation</vt:lpstr>
      <vt:lpstr>Attendees by affiliation (attended at least one meeting Mar to May)</vt:lpstr>
      <vt:lpstr>Attendance by subgroup (Mar to May)</vt:lpstr>
      <vt:lpstr>Attendance at May 2021 interim session</vt:lpstr>
      <vt:lpstr>Closing Reports</vt:lpstr>
      <vt:lpstr>802.11 WG Editor’s Meeting (May 2021)</vt:lpstr>
      <vt:lpstr>Agenda for 2021-05-10 meeting</vt:lpstr>
      <vt:lpstr>Volunteer Editor Contacts</vt:lpstr>
      <vt:lpstr>MDR Status</vt:lpstr>
      <vt:lpstr>802.11 Style Guide</vt:lpstr>
      <vt:lpstr>Capitalization Topic – 21/0789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PowerPoint Presentation</vt:lpstr>
      <vt:lpstr>802.11 AANI SC – May 2021</vt:lpstr>
      <vt:lpstr>PowerPoint Presentation</vt:lpstr>
      <vt:lpstr>ARC Closing Report </vt:lpstr>
      <vt:lpstr>Abstract</vt:lpstr>
      <vt:lpstr>Work Completed</vt:lpstr>
      <vt:lpstr>Monitoring/future activities</vt:lpstr>
      <vt:lpstr>Teleconference(s)</vt:lpstr>
      <vt:lpstr>July 2021 Plans</vt:lpstr>
      <vt:lpstr>IEEE 802.11 Coexistence SC May 2021 (virtual) closing report</vt:lpstr>
      <vt:lpstr>IEEE 802.11 Coexistence SC achieved its goals as a discussion forum for coexistence issues</vt:lpstr>
      <vt:lpstr>IEEE 802.11 Coexistence SC will continue promoting good coexistence in July 2021</vt:lpstr>
      <vt:lpstr>WNG SC Closing Report</vt:lpstr>
      <vt:lpstr>Abstract</vt:lpstr>
      <vt:lpstr>PowerPoint Presentation</vt:lpstr>
      <vt:lpstr>IEEE 802 JTC1 Standing Committee May 2021 (virtual) closing report</vt:lpstr>
      <vt:lpstr>The IEEE 802 JTC1 SC reviewed the PSDO process status</vt:lpstr>
      <vt:lpstr>A large number of IEEE 802 submissions are in the PSDO balloting process</vt:lpstr>
      <vt:lpstr>The IEEE 802 JTC1 SC will undertake its usual work at its virtual meeting in July 2021</vt:lpstr>
      <vt:lpstr>REVme Closing Report – March 2021</vt:lpstr>
      <vt:lpstr>Work Completed</vt:lpstr>
      <vt:lpstr>Plans for May</vt:lpstr>
      <vt:lpstr>TGaz Next Generation Positioning  May Electronic Meeting Closing Report</vt:lpstr>
      <vt:lpstr>Abstract</vt:lpstr>
      <vt:lpstr>May Progress and Targets Towards the July Meeting</vt:lpstr>
      <vt:lpstr>Timeline – updated past May meeting</vt:lpstr>
      <vt:lpstr>LB253 – Completion Status</vt:lpstr>
      <vt:lpstr>Scheduled telecons</vt:lpstr>
      <vt:lpstr>Light Communications Task Group (TGbb)  May 2021 Closing Report</vt:lpstr>
      <vt:lpstr>Abstract</vt:lpstr>
      <vt:lpstr>TGbb activities at the May meeting</vt:lpstr>
      <vt:lpstr>TGbb moving forward</vt:lpstr>
      <vt:lpstr>TGbc Closing Report</vt:lpstr>
      <vt:lpstr>Abstract</vt:lpstr>
      <vt:lpstr>Meeting Goals &amp; Accomplishments of the week</vt:lpstr>
      <vt:lpstr>Plans for Next Meeting &amp; Upcoming Telcos</vt:lpstr>
      <vt:lpstr>TGbc schedule (changed)</vt:lpstr>
      <vt:lpstr>References</vt:lpstr>
      <vt:lpstr>IEEE 802.11 Interim May 2021 IEEE 802.11 TGbd Closing Report</vt:lpstr>
      <vt:lpstr>TGbd’s Progress in the 802.11 interim week</vt:lpstr>
      <vt:lpstr>TGbd Progress Documents</vt:lpstr>
      <vt:lpstr>IEEE 802.11 TGbd Timeline</vt:lpstr>
      <vt:lpstr>IEEE 802.11 TGbd TC Plan</vt:lpstr>
      <vt:lpstr>TGbe May 2021 Closing Report</vt:lpstr>
      <vt:lpstr>TGbe (Extremely High Throughput)</vt:lpstr>
      <vt:lpstr>Teleconference Plan</vt:lpstr>
      <vt:lpstr>Timeline</vt:lpstr>
      <vt:lpstr>Task Group BF May 2021 Closing Report</vt:lpstr>
      <vt:lpstr>Abstract</vt:lpstr>
      <vt:lpstr>TGbf (WLAN Sensing) – May 2021 </vt:lpstr>
      <vt:lpstr>IEEE 802.11bf Timeline (unchanged)</vt:lpstr>
      <vt:lpstr>Teleconference Schedule</vt:lpstr>
      <vt:lpstr>TGbh Closing Report </vt:lpstr>
      <vt:lpstr>Abstract</vt:lpstr>
      <vt:lpstr>Work Completed</vt:lpstr>
      <vt:lpstr>Timeline</vt:lpstr>
      <vt:lpstr>Teleconference(s)</vt:lpstr>
      <vt:lpstr>July 2021 Plans</vt:lpstr>
      <vt:lpstr>TGbi Closing Report</vt:lpstr>
      <vt:lpstr>IEEE 802.11 TGbi – May 2021</vt:lpstr>
      <vt:lpstr>Timeline</vt:lpstr>
      <vt:lpstr>ITU AHG Closing Report for May 2021 Meeting</vt:lpstr>
      <vt:lpstr>Meeting Results</vt:lpstr>
      <vt:lpstr>Internal Liaison Reports</vt:lpstr>
      <vt:lpstr>IEEE 802.18 RR-TAG Electronic Wireless Interim Liaison  from 802.18 to 802.11</vt:lpstr>
      <vt:lpstr>802.18 Liaison – May 2021</vt:lpstr>
      <vt:lpstr>802.18 Liaison – May 2021</vt:lpstr>
      <vt:lpstr>802.19 Liaison Report to 802.11</vt:lpstr>
      <vt:lpstr>802.19 WG Electronic Interim</vt:lpstr>
      <vt:lpstr>IEEE 802.15.4aa CAD Ballot</vt:lpstr>
      <vt:lpstr>IEEE 802 Frequency Table</vt:lpstr>
      <vt:lpstr>External Liaison Reports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 Meetings</vt:lpstr>
      <vt:lpstr>IETF- IEEE 802 Liaison Activity  </vt:lpstr>
      <vt:lpstr>IETF protocol use with 802.11 technology</vt:lpstr>
      <vt:lpstr>BOFs at IETF 111 July 24-30, 2021</vt:lpstr>
      <vt:lpstr>IETF new groups being (re-)chartered</vt:lpstr>
      <vt:lpstr>YANG Model Catalog</vt:lpstr>
      <vt:lpstr>IoT related work</vt:lpstr>
      <vt:lpstr>IoT related work (cont.)</vt:lpstr>
      <vt:lpstr>EMU WG</vt:lpstr>
      <vt:lpstr>Operations Area Working Group</vt:lpstr>
      <vt:lpstr>Transport Layer Security (TLS)</vt:lpstr>
      <vt:lpstr>Deterministic Networking (DETNET)</vt:lpstr>
      <vt:lpstr>Reliable and Available Wireless (RAW) </vt:lpstr>
      <vt:lpstr>IP Wireless Access in Vehicular Environments  (IPWAVE)</vt:lpstr>
      <vt:lpstr>Autonomic Networking Integrated Model and Approach (ANIMA) </vt:lpstr>
      <vt:lpstr>References</vt:lpstr>
      <vt:lpstr>IEEE 1609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172</cp:revision>
  <cp:lastPrinted>1601-01-01T00:00:00Z</cp:lastPrinted>
  <dcterms:created xsi:type="dcterms:W3CDTF">2018-05-10T15:59:06Z</dcterms:created>
  <dcterms:modified xsi:type="dcterms:W3CDTF">2021-05-18T15:40:26Z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2019-03-15 16:56:13Z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