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9"/>
  </p:notesMasterIdLst>
  <p:handoutMasterIdLst>
    <p:handoutMasterId r:id="rId40"/>
  </p:handoutMasterIdLst>
  <p:sldIdLst>
    <p:sldId id="256" r:id="rId5"/>
    <p:sldId id="257" r:id="rId6"/>
    <p:sldId id="2366" r:id="rId7"/>
    <p:sldId id="2350" r:id="rId8"/>
    <p:sldId id="265" r:id="rId9"/>
    <p:sldId id="2351" r:id="rId10"/>
    <p:sldId id="259" r:id="rId11"/>
    <p:sldId id="1575" r:id="rId12"/>
    <p:sldId id="287" r:id="rId13"/>
    <p:sldId id="274" r:id="rId14"/>
    <p:sldId id="1573" r:id="rId15"/>
    <p:sldId id="1574" r:id="rId16"/>
    <p:sldId id="1577" r:id="rId17"/>
    <p:sldId id="271" r:id="rId18"/>
    <p:sldId id="2352" r:id="rId19"/>
    <p:sldId id="263" r:id="rId20"/>
    <p:sldId id="2353" r:id="rId21"/>
    <p:sldId id="2354" r:id="rId22"/>
    <p:sldId id="273" r:id="rId23"/>
    <p:sldId id="283" r:id="rId24"/>
    <p:sldId id="298" r:id="rId25"/>
    <p:sldId id="301" r:id="rId26"/>
    <p:sldId id="2357" r:id="rId27"/>
    <p:sldId id="2358" r:id="rId28"/>
    <p:sldId id="1576" r:id="rId29"/>
    <p:sldId id="2359" r:id="rId30"/>
    <p:sldId id="2367" r:id="rId31"/>
    <p:sldId id="2368" r:id="rId32"/>
    <p:sldId id="258" r:id="rId33"/>
    <p:sldId id="2363" r:id="rId34"/>
    <p:sldId id="267" r:id="rId35"/>
    <p:sldId id="2364" r:id="rId36"/>
    <p:sldId id="2365" r:id="rId37"/>
    <p:sldId id="261" r:id="rId3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77" d="100"/>
          <a:sy n="77" d="100"/>
        </p:scale>
        <p:origin x="68" y="2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A70BF216-4F0E-40E5-A09D-9F1D7CD8F887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7905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1466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6684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4357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536575"/>
            <a:ext cx="470535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/>
              <a:t>July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3668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0836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7264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7495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4626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159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802.11-16/0222r2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(HPE)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356418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8360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7409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5DEBFB5C-C349-473F-9A71-4D48034CA72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98FE3325-88D9-442C-A42F-7A061147825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DFA4837F-FC5E-445D-942C-79B2B7D1BD2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27A70CC3-14F1-41C4-B278-DFCD5467BC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42707DB1-1CBA-47B3-8F28-5A7EFD74EBA8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9E2484EB-69DC-4A3A-9CDF-EC5BA20E49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1B391A13-E774-4E8D-AA6A-4E22BE1BE7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7454712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F79868CE-007D-431E-BF99-1B3B6FD9562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802.11-08/1455r0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1873C5D0-4E66-4504-85A8-B38528AF5F9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Jan 2009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65251864-DB5D-47FE-93C7-32B2CEB1906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David Bagby, Calypso Ventures, Inc.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59A21727-2C23-41C4-B8C8-8C9D5C6F7C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5B1A5506-6DFD-4F0C-B43C-F3DA5025778A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64452D41-73B0-4C20-99EE-D517B6E29A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E1CCDEE7-73E1-4C7F-BDCE-5FA7F429E0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95654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2AC4C281-CE76-4B47-8182-A95F5CA8C4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CD705F75-28A6-4C4C-B0A7-5F04C7C60F0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1D59C5CE-5EF7-4103-9F59-C9088E7D935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DEA4D454-9D42-47ED-BCEE-9FDC527233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Page </a:t>
            </a:r>
            <a:fld id="{8A04BF4E-1DEE-4BBD-A8AC-DAB8121034A4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7AEC9A2F-0639-40C0-A7CA-B12C28EDED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A62E0B5A-3E41-477A-A14E-725BE8EDE5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5923130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997F5B5-8F4B-49D5-A857-EF8713F9CB7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802.11-yy/xxxxr0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2CB24DD7-C134-4F3F-8B82-45CE9A6149A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Month Year</a:t>
            </a:r>
          </a:p>
        </p:txBody>
      </p:sp>
      <p:sp>
        <p:nvSpPr>
          <p:cNvPr id="5124" name="Rectangle 6">
            <a:extLst>
              <a:ext uri="{FF2B5EF4-FFF2-40B4-BE49-F238E27FC236}">
                <a16:creationId xmlns:a16="http://schemas.microsoft.com/office/drawing/2014/main" id="{299E88FE-44C3-4625-819B-2CD58FF3D19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John Doe, Some Company</a:t>
            </a:r>
          </a:p>
        </p:txBody>
      </p:sp>
      <p:sp>
        <p:nvSpPr>
          <p:cNvPr id="5125" name="Rectangle 7">
            <a:extLst>
              <a:ext uri="{FF2B5EF4-FFF2-40B4-BE49-F238E27FC236}">
                <a16:creationId xmlns:a16="http://schemas.microsoft.com/office/drawing/2014/main" id="{3D0D1109-5A41-441A-A775-947E71A137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39F030B1-5357-45B4-BDFB-FD24A9792881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5126" name="Rectangle 2">
            <a:extLst>
              <a:ext uri="{FF2B5EF4-FFF2-40B4-BE49-F238E27FC236}">
                <a16:creationId xmlns:a16="http://schemas.microsoft.com/office/drawing/2014/main" id="{481A46E8-E2DD-4427-B46E-B480CB531E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7" name="Rectangle 3">
            <a:extLst>
              <a:ext uri="{FF2B5EF4-FFF2-40B4-BE49-F238E27FC236}">
                <a16:creationId xmlns:a16="http://schemas.microsoft.com/office/drawing/2014/main" id="{44BCF7FD-61A8-42EE-AF31-B43FDD13CE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6249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802.11-21/0626r0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486&amp;is_group=00az&amp;is_year=2021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55-00-00bd-ieee-802-11bd-april-2021-tc-meeting-minutes.docx" TargetMode="External"/><Relationship Id="rId2" Type="http://schemas.openxmlformats.org/officeDocument/2006/relationships/hyperlink" Target="https://mentor.ieee.org/802.11/dcn/21/11-21-0565-00-00bd-ieee-802-11bd-march-2021-tc-meeting-minutes.docx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-web/public/view.html#pardetail/8770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2-05-00bh-issues-tracking.docx" TargetMode="External"/><Relationship Id="rId5" Type="http://schemas.openxmlformats.org/officeDocument/2006/relationships/hyperlink" Target="https://mentor.ieee.org/802.11/dcn/21/11-21-0703-00-0000-2021-april-liaison-from-wba.docx" TargetMode="External"/><Relationship Id="rId4" Type="http://schemas.openxmlformats.org/officeDocument/2006/relationships/hyperlink" Target="https://mentor.ieee.org/802.11/dcn/20/11-20-1117-05-0rcm-rcm-sg-proposed-rcm-csd-draft.docx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md/meetingdoc.asp?lang=en&amp;parent=R19-WP5A-C-0245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itu.int/md/meetingdoc.asp?lang=en&amp;parent=R19-WP5A-C-0246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013-AANI-draft-technical-report-on-interworking-between-3gpp-5g-network-wlan.docx" TargetMode="External"/><Relationship Id="rId2" Type="http://schemas.openxmlformats.org/officeDocument/2006/relationships/hyperlink" Target="https://mentor.ieee.org/802.11/dcn/21/11-21-0170-00-0000-2021-jan-liaison-from-wba-re-convergenc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1-0640-AANI-aani-sc-teleconference-agenda-may-2021-interim.pptx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106-00-000m-sta-and-ap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174-00-0arc-epd-and-lpd-terminology-misalignment-in-ieee-std-802-1-and-802-11.ppt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WG11 Opening Report Snapshot Slides May 2021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2021-05-09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4B39B75D-5FF2-4910-9374-C6C52E5BF7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581026"/>
            <a:ext cx="7772400" cy="561975"/>
          </a:xfrm>
        </p:spPr>
        <p:txBody>
          <a:bodyPr/>
          <a:lstStyle/>
          <a:p>
            <a:pPr eaLnBrk="1" hangingPunct="1"/>
            <a:r>
              <a:rPr lang="en-US" altLang="en-US"/>
              <a:t>802.11 WNG – May 2021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ECA3BF0C-CEA1-4B39-90F3-B0F5810088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7400" y="1722439"/>
            <a:ext cx="8382000" cy="4160837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en-US" dirty="0"/>
              <a:t>Announcements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Approval of Minutes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Presentations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1900" dirty="0"/>
              <a:t>“Proactive Spectrum Planning” – Rich Kennedy (Self)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1900" dirty="0"/>
              <a:t>“</a:t>
            </a:r>
            <a:r>
              <a:rPr lang="en-US" sz="1900" dirty="0" err="1"/>
              <a:t>DeepBeam</a:t>
            </a:r>
            <a:r>
              <a:rPr lang="en-US" sz="1900" dirty="0"/>
              <a:t>: Deep Waveform Learning for Coordination-Free Beam Management in </a:t>
            </a:r>
            <a:r>
              <a:rPr lang="en-US" sz="1900" dirty="0" err="1"/>
              <a:t>mmWave</a:t>
            </a:r>
            <a:r>
              <a:rPr lang="en-US" sz="1900" dirty="0"/>
              <a:t> Networks” – Francesco </a:t>
            </a:r>
            <a:r>
              <a:rPr lang="en-US" sz="1900" dirty="0" err="1"/>
              <a:t>Restuccia</a:t>
            </a:r>
            <a:r>
              <a:rPr lang="en-US" sz="1900" dirty="0"/>
              <a:t> (Northeastern University)</a:t>
            </a:r>
          </a:p>
          <a:p>
            <a:pPr marL="457200" indent="-457200">
              <a:spcBef>
                <a:spcPct val="0"/>
              </a:spcBef>
              <a:defRPr/>
            </a:pPr>
            <a:r>
              <a:rPr lang="en-US" altLang="en-US" dirty="0"/>
              <a:t>Plans for July 2021</a:t>
            </a:r>
          </a:p>
          <a:p>
            <a:pPr lvl="1">
              <a:spcBef>
                <a:spcPts val="0"/>
              </a:spcBef>
              <a:defRPr/>
            </a:pPr>
            <a:r>
              <a:rPr lang="en-US" altLang="en-US" dirty="0"/>
              <a:t>Chair will make a call for presentations in advance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Adjourn</a:t>
            </a:r>
          </a:p>
          <a:p>
            <a:pPr marL="0" indent="0">
              <a:spcBef>
                <a:spcPts val="0"/>
              </a:spcBef>
              <a:defRPr/>
            </a:pPr>
            <a:endParaRPr lang="en-US" altLang="en-US" dirty="0">
              <a:solidFill>
                <a:srgbClr val="FF0000"/>
              </a:solidFill>
            </a:endParaRPr>
          </a:p>
          <a:p>
            <a:pPr marL="0" indent="0" algn="ctr">
              <a:spcBef>
                <a:spcPts val="0"/>
              </a:spcBef>
              <a:defRPr/>
            </a:pPr>
            <a:r>
              <a:rPr lang="en-US" altLang="en-US" dirty="0"/>
              <a:t>Current agenda is document 11-21/0632r1</a:t>
            </a:r>
          </a:p>
        </p:txBody>
      </p:sp>
      <p:sp>
        <p:nvSpPr>
          <p:cNvPr id="15367" name="Rectangle 1">
            <a:extLst>
              <a:ext uri="{FF2B5EF4-FFF2-40B4-BE49-F238E27FC236}">
                <a16:creationId xmlns:a16="http://schemas.microsoft.com/office/drawing/2014/main" id="{005DA535-5B93-4794-9FE7-EB23545DC9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216026"/>
            <a:ext cx="9144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Monday 10 May (11:15-1:15 EDT)</a:t>
            </a:r>
            <a:endParaRPr lang="en-US" altLang="en-US" sz="200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539E1B6-6B90-4F20-BC12-1B5D6BB902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Jim Lansford, Qualcomm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46555EC-7870-4C01-A4A2-580C591754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792349-8918-4CAA-BDEE-B41C8234175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9228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>
            <a:extLst>
              <a:ext uri="{FF2B5EF4-FFF2-40B4-BE49-F238E27FC236}">
                <a16:creationId xmlns:a16="http://schemas.microsoft.com/office/drawing/2014/main" id="{D40A1832-E871-433E-974D-7679ACFD04F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74888" y="687388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/>
              <a:t>IEEE 802 JTC1 SC will meet once (virtually) in May 2021 </a:t>
            </a:r>
            <a:r>
              <a:rPr lang="en-AU" altLang="en-US"/>
              <a:t>(Tue 4-6pm ET) </a:t>
            </a:r>
            <a:endParaRPr lang="en-US" altLang="en-US"/>
          </a:p>
        </p:txBody>
      </p:sp>
      <p:sp>
        <p:nvSpPr>
          <p:cNvPr id="3078" name="Content Placeholder 2">
            <a:extLst>
              <a:ext uri="{FF2B5EF4-FFF2-40B4-BE49-F238E27FC236}">
                <a16:creationId xmlns:a16="http://schemas.microsoft.com/office/drawing/2014/main" id="{71261A15-4953-41AC-9B3F-48A4A82D9C4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09800" y="1981200"/>
            <a:ext cx="7696200" cy="43434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Agenda items (11-21-550) will include “the usual”:</a:t>
            </a:r>
          </a:p>
          <a:p>
            <a:pPr>
              <a:defRPr/>
            </a:pPr>
            <a:r>
              <a:rPr lang="en-AU" dirty="0"/>
              <a:t>Approve minutes</a:t>
            </a:r>
          </a:p>
          <a:p>
            <a:pPr lvl="1">
              <a:defRPr/>
            </a:pPr>
            <a:r>
              <a:rPr lang="en-AU" dirty="0"/>
              <a:t>From virtual meeting in Mar 2021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 lvl="1">
              <a:defRPr/>
            </a:pPr>
            <a:r>
              <a:rPr lang="en-AU" dirty="0"/>
              <a:t>From renewal as SC in Nov 2020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ballots</a:t>
            </a:r>
          </a:p>
          <a:p>
            <a:pPr>
              <a:defRPr/>
            </a:pPr>
            <a:r>
              <a:rPr lang="en-AU" dirty="0"/>
              <a:t>Review SC6 activities</a:t>
            </a:r>
          </a:p>
          <a:p>
            <a:pPr lvl="1">
              <a:defRPr/>
            </a:pPr>
            <a:r>
              <a:rPr lang="en-AU" dirty="0"/>
              <a:t>June meeting has been cancelled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22CFEA3-C634-4C1F-BCF6-3A8D7672957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4BEFCF0-A633-464A-B24F-0382638E82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5FBEE2-123D-4B54-8FFB-F2C9ECFF58C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616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91BD521C-8535-4EB2-A961-77E1120B7D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altLang="en-US"/>
              <a:t>IEEE 802 has submitted 110 standards into the PSDO pipeline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A3BE284-457C-44F4-BACF-C38D85A40D37}"/>
              </a:ext>
            </a:extLst>
          </p:cNvPr>
          <p:cNvGraphicFramePr>
            <a:graphicFrameLocks/>
          </p:cNvGraphicFramePr>
          <p:nvPr/>
        </p:nvGraphicFramePr>
        <p:xfrm>
          <a:off x="2590800" y="2133600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800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71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/>
                        <a:t>39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7460" name="Rectangle 1">
            <a:extLst>
              <a:ext uri="{FF2B5EF4-FFF2-40B4-BE49-F238E27FC236}">
                <a16:creationId xmlns:a16="http://schemas.microsoft.com/office/drawing/2014/main" id="{954155FB-3507-412E-8881-F00CC728C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4538" y="4724400"/>
            <a:ext cx="184626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AU" altLang="en-US" sz="1800">
                <a:solidFill>
                  <a:srgbClr val="FF3300"/>
                </a:solidFill>
              </a:rPr>
              <a:t>Maybe 802.19.3?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EC82D9E-82CD-4FD5-A517-14BCFB31258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68C044-2AFA-4C66-A61E-5AADBAA007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790D9A-0B2D-481E-8F3B-DAD2C2D590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7189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A866090B-0982-4619-8A8E-98E5266A17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/>
              <a:t>A large number of IEEE 802 submissions are in the PSDO balloting process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1B7A4F4-1ECC-4F8E-9BB5-CA15BA8FA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1981200"/>
            <a:ext cx="2590800" cy="4114800"/>
          </a:xfrm>
        </p:spPr>
        <p:txBody>
          <a:bodyPr/>
          <a:lstStyle/>
          <a:p>
            <a:pPr lvl="2">
              <a:defRPr/>
            </a:pPr>
            <a:endParaRPr lang="en-AU" dirty="0"/>
          </a:p>
          <a:p>
            <a:pPr lvl="2">
              <a:defRPr/>
            </a:pPr>
            <a:endParaRPr lang="en-AU" dirty="0">
              <a:solidFill>
                <a:srgbClr val="FF0000"/>
              </a:solidFill>
            </a:endParaRPr>
          </a:p>
          <a:p>
            <a:pPr marL="182563" indent="-182563">
              <a:spcBef>
                <a:spcPts val="400"/>
              </a:spcBef>
              <a:defRPr/>
            </a:pPr>
            <a:endParaRPr lang="en-AU" sz="2000" b="0" dirty="0"/>
          </a:p>
          <a:p>
            <a:pPr>
              <a:defRPr/>
            </a:pPr>
            <a:endParaRPr lang="en-AU" sz="2000" dirty="0"/>
          </a:p>
        </p:txBody>
      </p:sp>
      <p:sp>
        <p:nvSpPr>
          <p:cNvPr id="18439" name="Content Placeholder 2">
            <a:extLst>
              <a:ext uri="{FF2B5EF4-FFF2-40B4-BE49-F238E27FC236}">
                <a16:creationId xmlns:a16="http://schemas.microsoft.com/office/drawing/2014/main" id="{C18475B0-FE89-46DC-9B78-55DD43AAE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1981200"/>
            <a:ext cx="2590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182563" indent="-1825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82563" indent="-180975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365125" indent="-180975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711200" indent="-344488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969963" indent="-1651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4271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8843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3415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798763" indent="-1651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/>
            <a:endParaRPr lang="en-AU" altLang="en-US" sz="1600"/>
          </a:p>
          <a:p>
            <a:endParaRPr lang="en-AU" altLang="en-US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0F6E59D4-3A82-4AAB-9F70-8C63095B8EFA}"/>
              </a:ext>
            </a:extLst>
          </p:cNvPr>
          <p:cNvGraphicFramePr>
            <a:graphicFrameLocks noGrp="1"/>
          </p:cNvGraphicFramePr>
          <p:nvPr/>
        </p:nvGraphicFramePr>
        <p:xfrm>
          <a:off x="1676400" y="1981201"/>
          <a:ext cx="8839200" cy="407987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67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7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7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78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67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9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</a:rPr>
                        <a:t>60-day ballot</a:t>
                      </a:r>
                    </a:p>
                  </a:txBody>
                  <a:tcPr marT="45727" marB="45727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b="1" dirty="0">
                          <a:solidFill>
                            <a:schemeClr val="bg1"/>
                          </a:solidFill>
                        </a:rPr>
                        <a:t>FDIS</a:t>
                      </a:r>
                    </a:p>
                  </a:txBody>
                  <a:tcPr marT="45727" marB="45727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Waiting for publication</a:t>
                      </a:r>
                    </a:p>
                  </a:txBody>
                  <a:tcPr marT="45727" marB="45727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9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</a:rPr>
                        <a:t>Waiting</a:t>
                      </a:r>
                    </a:p>
                  </a:txBody>
                  <a:tcPr marT="45727" marB="45727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</a:rPr>
                        <a:t>In progress</a:t>
                      </a:r>
                    </a:p>
                  </a:txBody>
                  <a:tcPr marT="45727" marB="45727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</a:rPr>
                        <a:t>Waiting</a:t>
                      </a:r>
                    </a:p>
                  </a:txBody>
                  <a:tcPr marT="45727" marB="45727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>
                          <a:solidFill>
                            <a:schemeClr val="bg1"/>
                          </a:solidFill>
                        </a:rPr>
                        <a:t>In progress</a:t>
                      </a:r>
                    </a:p>
                  </a:txBody>
                  <a:tcPr marT="45727" marB="45727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Waiting for publication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802.1CS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en-AU" sz="1600" dirty="0"/>
                        <a:t>802.3cr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0" dirty="0"/>
                        <a:t>802.1AS-Rev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AU" sz="1600" kern="0" dirty="0"/>
                        <a:t>802.1Qcc</a:t>
                      </a:r>
                      <a:endParaRPr lang="en-AU" sz="16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802.1AE/Cor 1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98">
                <a:tc>
                  <a:txBody>
                    <a:bodyPr/>
                    <a:lstStyle/>
                    <a:p>
                      <a:endParaRPr lang="en-AU" sz="1800" dirty="0"/>
                    </a:p>
                  </a:txBody>
                  <a:tcPr marT="45727" marB="45727"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defRPr/>
                      </a:pPr>
                      <a:r>
                        <a:rPr lang="en-AU" sz="1600" dirty="0"/>
                        <a:t>802.3cu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802.1X</a:t>
                      </a:r>
                      <a:endParaRPr lang="en-AU" sz="1600" kern="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AU" sz="1600" dirty="0"/>
                        <a:t>8</a:t>
                      </a:r>
                      <a:r>
                        <a:rPr lang="en-AU" sz="1600" kern="0" dirty="0"/>
                        <a:t>02.1Qcp</a:t>
                      </a:r>
                      <a:endParaRPr lang="en-AU" sz="16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802.3-REV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98">
                <a:tc>
                  <a:txBody>
                    <a:bodyPr/>
                    <a:lstStyle/>
                    <a:p>
                      <a:endParaRPr lang="en-AU" sz="1800" dirty="0"/>
                    </a:p>
                  </a:txBody>
                  <a:tcPr marT="45727" marB="45727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802.11md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0" dirty="0"/>
                        <a:t>802.3cb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AU" sz="1600" kern="0" dirty="0"/>
                        <a:t>802.1Qcy</a:t>
                      </a:r>
                      <a:endParaRPr lang="en-AU" sz="16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27" marB="45727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98">
                <a:tc>
                  <a:txBody>
                    <a:bodyPr/>
                    <a:lstStyle/>
                    <a:p>
                      <a:endParaRPr lang="en-AU" sz="1800" dirty="0"/>
                    </a:p>
                  </a:txBody>
                  <a:tcPr marT="45727" marB="45727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kern="0" dirty="0"/>
                    </a:p>
                  </a:txBody>
                  <a:tcPr marT="45727" marB="45727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0" dirty="0"/>
                        <a:t>802.3bt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AU" sz="1600" kern="0" dirty="0"/>
                        <a:t>802.1AX-REV</a:t>
                      </a:r>
                      <a:endParaRPr lang="en-AU" sz="16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27" marB="45727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98">
                <a:tc>
                  <a:txBody>
                    <a:bodyPr/>
                    <a:lstStyle/>
                    <a:p>
                      <a:endParaRPr lang="en-AU" sz="1800" dirty="0"/>
                    </a:p>
                  </a:txBody>
                  <a:tcPr marT="45727" marB="45727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kern="0" dirty="0"/>
                    </a:p>
                  </a:txBody>
                  <a:tcPr marT="45727" marB="45727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0" dirty="0"/>
                        <a:t>802.3cd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AU" sz="1600" dirty="0"/>
                        <a:t>802.1CMde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27" marB="45727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98"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27" marB="45727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27" marB="45727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802.3cg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802.3cn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27" marB="45727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98">
                <a:tc>
                  <a:txBody>
                    <a:bodyPr/>
                    <a:lstStyle/>
                    <a:p>
                      <a:endParaRPr lang="en-AU" sz="1600"/>
                    </a:p>
                  </a:txBody>
                  <a:tcPr marT="45727" marB="45727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27" marB="45727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802.3ca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802.3cq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27" marB="45727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98"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27" marB="45727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dirty="0"/>
                    </a:p>
                  </a:txBody>
                  <a:tcPr marT="45727" marB="45727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802.3.2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802.3cm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27" marB="45727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98"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27" marB="45727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altLang="en-US" sz="1600" dirty="0"/>
                    </a:p>
                  </a:txBody>
                  <a:tcPr marT="45727" marB="45727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0" dirty="0"/>
                        <a:t>802.22</a:t>
                      </a:r>
                      <a:endParaRPr lang="en-AU" altLang="en-US" sz="16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802.3ch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T="45727" marB="45727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FB5C89-0215-4B85-A972-37027258FA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C255C2-11FD-4AFF-A11B-B38CFEA024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D905FC-77BA-4B81-B4E7-6389FD854D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24707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>
            <a:extLst>
              <a:ext uri="{FF2B5EF4-FFF2-40B4-BE49-F238E27FC236}">
                <a16:creationId xmlns:a16="http://schemas.microsoft.com/office/drawing/2014/main" id="{654D2007-3DBA-47DB-A898-4BCDFBA734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REVme</a:t>
            </a:r>
            <a:r>
              <a:rPr lang="en-US" altLang="en-US" dirty="0"/>
              <a:t> Summary </a:t>
            </a:r>
          </a:p>
        </p:txBody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72273E58-12D1-4884-A73B-0E44951DBF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447800"/>
            <a:ext cx="8305800" cy="48006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Status: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Completed CC on D0.00</a:t>
            </a:r>
          </a:p>
          <a:p>
            <a:pPr lvl="1"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Result: 604 comments received ( 180 Editorial, 424 Technical)</a:t>
            </a:r>
          </a:p>
          <a:p>
            <a:pPr marL="0" indent="0"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Objectives: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Comment Resolution</a:t>
            </a:r>
          </a:p>
          <a:p>
            <a:pPr lvl="1">
              <a:defRPr/>
            </a:pPr>
            <a:r>
              <a:rPr lang="en-US" altLang="en-US" sz="1600" dirty="0">
                <a:ea typeface="ＭＳ Ｐゴシック" panose="020B0600070205080204" pitchFamily="34" charset="-128"/>
              </a:rPr>
              <a:t>Security related comments will be discussed during the Wednesday session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Progress issues list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Motions to approve comment resolutions to date will occur on Thursday.</a:t>
            </a:r>
          </a:p>
          <a:p>
            <a:pPr marL="0" indent="0"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Sessions: 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Tuesday May 11, 4-6pm ET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Wednesday May 12, 4-6pm ET </a:t>
            </a:r>
          </a:p>
          <a:p>
            <a:pPr>
              <a:defRPr/>
            </a:pPr>
            <a:r>
              <a:rPr lang="en-US" altLang="en-US" sz="2000" dirty="0">
                <a:ea typeface="ＭＳ Ｐゴシック" panose="020B0600070205080204" pitchFamily="34" charset="-128"/>
              </a:rPr>
              <a:t>Thursday May 13, 4-6pm ET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06FA75F-C474-46AF-B0BF-79E1163577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Mike Montemurro, Huawei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5DA22D-AEC1-474D-A0AB-27486FC46E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5CC9C3-8919-4260-BE40-E5134D7D9E3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41358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057400" y="655639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IEEE 802.11ax – May 2021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183218" y="1903414"/>
            <a:ext cx="9220200" cy="4572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IEEE-SA Standard Board approved P802.11ax as a new standard on February 9, 2021.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copy of the document is now with the Standards Publications Department for final editing before publishing with publication date later this month.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err="1"/>
              <a:t>TGax</a:t>
            </a:r>
            <a:r>
              <a:rPr lang="en-US" sz="2000" dirty="0"/>
              <a:t> awards are scheduled for this meeting during the closing plenary.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Many thanks for all who participated in the TG activities and helped achieve this milestone.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339689F-D065-4A5C-9D27-21154677445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Osama AboulMagd,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409E1B2-8863-47E2-8B26-B1C6F12667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C4B032-258D-49F2-966E-0A4815E51C7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8859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TGay</a:t>
            </a:r>
            <a:r>
              <a:rPr lang="en-US" dirty="0"/>
              <a:t> – Schedule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Balloting has completed for P802.11ay D7.0 since late December 2020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/>
              <a:t>P802.11ay D7.0 is approved by SASB in March 2021.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No session is scheduled during this interim meeting.</a:t>
            </a:r>
          </a:p>
          <a:p>
            <a:pPr lvl="1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Sincere thanks for all who participated and contributed in the project!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7B78A0-F3B6-41BF-86DC-B5DAADEFF0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Edward Au, Huawei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1440F0-814D-4F41-AD88-AB85042DB7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B1C3149-2F55-49AE-9012-507F2CA6577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93859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NGP TG AZ – May 2021</a:t>
            </a:r>
            <a:br>
              <a:rPr lang="en-US" dirty="0"/>
            </a:br>
            <a:r>
              <a:rPr lang="en-GB" dirty="0" err="1"/>
              <a:t>TGaz</a:t>
            </a:r>
            <a:r>
              <a:rPr lang="en-GB" dirty="0"/>
              <a:t> Next Generation Positioning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479376" y="1751015"/>
            <a:ext cx="11161240" cy="4343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Status and Work completed since March Meeting: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Results of recirculation ballot LB253: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89% approval rate.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Total comments received: 476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Technical and General received/resolved: 258/112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Editorial: 218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1" dirty="0"/>
              <a:t>MDR (Mandatory Draft Review) in process . 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TG had 6 telecon and resolved a total of 44 technical comments and 9 comments pending motioning.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3C1B528-DE03-463F-BE81-B058C51331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5147962-ABC5-47C3-9AC1-CF84BFFBF68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2909B5-C0D9-4DCC-8C3C-2AC8C6A57A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3776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NGP TG AZ – May 2021</a:t>
            </a:r>
            <a:br>
              <a:rPr lang="en-US" dirty="0"/>
            </a:br>
            <a:r>
              <a:rPr lang="en-GB" dirty="0" err="1"/>
              <a:t>TGaz</a:t>
            </a:r>
            <a:r>
              <a:rPr lang="en-GB" dirty="0"/>
              <a:t> Next Generation Positioning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479376" y="1751015"/>
            <a:ext cx="11161240" cy="4343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Discussion topics for the week: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Continue comment resolution.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PAR extension approval.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TG scheduled to meet for 3 meeting slot during the IEEE electronic meeting.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Agenda document is submission: </a:t>
            </a:r>
            <a:r>
              <a:rPr lang="en-US" b="0" dirty="0"/>
              <a:t>11-21/486r1, for latest revision use </a:t>
            </a:r>
            <a:r>
              <a:rPr lang="en-US" b="0" dirty="0">
                <a:hlinkClick r:id="rId3"/>
              </a:rPr>
              <a:t>link</a:t>
            </a:r>
            <a:r>
              <a:rPr lang="en-US" b="0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5DDC014-0365-453F-B2FC-AA733859B17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2057DF3-6F0F-438C-B901-C3853469E66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F3BC93-DDF7-4DCB-B207-EF3D54FBFC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9967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066800"/>
          </a:xfrm>
        </p:spPr>
        <p:txBody>
          <a:bodyPr/>
          <a:lstStyle/>
          <a:p>
            <a:r>
              <a:rPr lang="en-US" dirty="0" err="1"/>
              <a:t>TGba</a:t>
            </a:r>
            <a:r>
              <a:rPr lang="en-US" dirty="0"/>
              <a:t> (Wake-up Radio)</a:t>
            </a:r>
            <a:br>
              <a:rPr lang="en-US" dirty="0"/>
            </a:b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219200" y="1752600"/>
            <a:ext cx="9601200" cy="47228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IEEE P802.11ba D8.0 was ratified by the IEEE Standards Association Standards Board in March 2021</a:t>
            </a:r>
            <a:r>
              <a:rPr lang="en-US" sz="2000" b="0" dirty="0"/>
              <a:t>.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800" b="0" dirty="0"/>
              <a:t>This document will become IEEE Std 802.11ba</a:t>
            </a:r>
            <a:r>
              <a:rPr lang="en-US" sz="1800" dirty="0"/>
              <a:t>™</a:t>
            </a:r>
            <a:r>
              <a:rPr lang="en-US" sz="1800" b="0" dirty="0"/>
              <a:t>-2021, with expected publication in June 2021.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000" b="0" dirty="0"/>
              <a:t>Congratulations and many thanks to 802.11 members who participated in development of the 802.11ba Standard.</a:t>
            </a:r>
            <a:endParaRPr lang="en-US" altLang="en-US" sz="1800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en-US" sz="20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2000" dirty="0" err="1"/>
              <a:t>TGba</a:t>
            </a:r>
            <a:r>
              <a:rPr lang="en-US" altLang="en-US" sz="2000" dirty="0"/>
              <a:t> is not meeting this week.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sz="16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sz="1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37F90F-E92D-47DB-A2AF-E24BA3C36C7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Minyoung Park, Intel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BB8454-2B2E-47F6-A97B-2B2E3A97D5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C1CCE8-4BF1-4503-8C6F-FB6E486EF1C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5336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514600"/>
            <a:ext cx="10361084" cy="3960813"/>
          </a:xfrm>
          <a:ln/>
        </p:spPr>
        <p:txBody>
          <a:bodyPr numCol="2"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Editors Meeting
ANA
AANI SC
ARC SC (Architecture)
</a:t>
            </a:r>
            <a:r>
              <a:rPr lang="en-US" altLang="en-US" dirty="0" err="1"/>
              <a:t>Coex</a:t>
            </a:r>
            <a:r>
              <a:rPr lang="en-US" altLang="en-US" dirty="0"/>
              <a:t> SC
PAR Review SC
WNG SC (Wireless Next Generation)
JTC1 802 SC
</a:t>
            </a:r>
            <a:r>
              <a:rPr lang="en-US" altLang="en-US" dirty="0" err="1"/>
              <a:t>TGme</a:t>
            </a:r>
            <a:r>
              <a:rPr lang="en-US" altLang="en-US" dirty="0"/>
              <a:t> (Maintenance)
</a:t>
            </a:r>
            <a:r>
              <a:rPr lang="en-US" altLang="en-US" dirty="0" err="1"/>
              <a:t>TGax</a:t>
            </a:r>
            <a:r>
              <a:rPr lang="en-US" altLang="en-US" dirty="0"/>
              <a:t> (High Efficiency WLAN)
</a:t>
            </a:r>
            <a:r>
              <a:rPr lang="en-US" altLang="en-US" dirty="0" err="1"/>
              <a:t>TGay</a:t>
            </a:r>
            <a:r>
              <a:rPr lang="en-US" altLang="en-US" dirty="0"/>
              <a:t> (Next Generation 60 GHz)
</a:t>
            </a:r>
            <a:r>
              <a:rPr lang="en-US" altLang="en-US" dirty="0" err="1"/>
              <a:t>TGaz</a:t>
            </a:r>
            <a:r>
              <a:rPr lang="en-US" altLang="en-US" dirty="0"/>
              <a:t> (Next Generation Positioning)
</a:t>
            </a:r>
            <a:r>
              <a:rPr lang="en-US" altLang="en-US" dirty="0" err="1"/>
              <a:t>TGba</a:t>
            </a:r>
            <a:r>
              <a:rPr lang="en-US" altLang="en-US" dirty="0"/>
              <a:t> (Wake-Up Radio)
</a:t>
            </a:r>
            <a:r>
              <a:rPr lang="en-US" altLang="en-US" dirty="0" err="1"/>
              <a:t>TGbb</a:t>
            </a:r>
            <a:r>
              <a:rPr lang="en-US" altLang="en-US" dirty="0"/>
              <a:t> (Light Communication)
</a:t>
            </a:r>
            <a:r>
              <a:rPr lang="en-US" altLang="en-US" dirty="0" err="1"/>
              <a:t>TGbc</a:t>
            </a:r>
            <a:r>
              <a:rPr lang="en-US" altLang="en-US" dirty="0"/>
              <a:t> (Broadcast Services)
</a:t>
            </a:r>
            <a:r>
              <a:rPr lang="en-US" altLang="en-US" dirty="0" err="1"/>
              <a:t>TGbd</a:t>
            </a:r>
            <a:r>
              <a:rPr lang="en-US" altLang="en-US" dirty="0"/>
              <a:t> (Next Gen V2X)
</a:t>
            </a:r>
            <a:r>
              <a:rPr lang="en-US" altLang="en-US" dirty="0" err="1"/>
              <a:t>TGbe</a:t>
            </a:r>
            <a:r>
              <a:rPr lang="en-US" altLang="en-US" dirty="0"/>
              <a:t> (Extremely High Throughput)
</a:t>
            </a:r>
            <a:r>
              <a:rPr lang="en-US" altLang="en-US" dirty="0" err="1"/>
              <a:t>TGbf</a:t>
            </a:r>
            <a:r>
              <a:rPr lang="en-US" altLang="en-US" dirty="0"/>
              <a:t> (WLAN Sensing)
</a:t>
            </a:r>
            <a:r>
              <a:rPr lang="en-US" altLang="en-US" dirty="0" err="1"/>
              <a:t>TGbh</a:t>
            </a:r>
            <a:r>
              <a:rPr lang="en-US" altLang="en-US" dirty="0"/>
              <a:t> (Random and Changing MAC Addresses)
</a:t>
            </a:r>
            <a:r>
              <a:rPr lang="en-US" altLang="en-US" dirty="0" err="1"/>
              <a:t>TGbi</a:t>
            </a:r>
            <a:r>
              <a:rPr lang="en-US" altLang="en-US" dirty="0"/>
              <a:t> (Enhanced Data Privacy)
ITU AHG (ITU Liaison)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29217" y="1524000"/>
            <a:ext cx="10346268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altLang="en-US" kern="0"/>
              <a:t>This presentation contains the IEEE 802.11 WG snapshot slides for the May 2021 session:</a:t>
            </a:r>
            <a:endParaRPr lang="en-US" altLang="en-US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562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802.11 </a:t>
            </a:r>
            <a:r>
              <a:rPr lang="en-GB" dirty="0" err="1"/>
              <a:t>TGbb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12776"/>
            <a:ext cx="10361084" cy="468164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Progress since March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Draft 0.4 approved and comments being submitted against it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Additional experimental validation of CCA concepts to enable minimal changes to current 802.11 MAC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LC MAC changes added for completeness</a:t>
            </a:r>
          </a:p>
          <a:p>
            <a:pPr marL="400050" algn="just">
              <a:buFont typeface="Arial" panose="020B0604020202020204" pitchFamily="34" charset="0"/>
              <a:buChar char="•"/>
            </a:pPr>
            <a:endParaRPr lang="en-GB" altLang="en-US" sz="2000" dirty="0"/>
          </a:p>
          <a:p>
            <a:pPr marL="400050" algn="just">
              <a:buFont typeface="Arial" panose="020B0604020202020204" pitchFamily="34" charset="0"/>
              <a:buChar char="•"/>
            </a:pPr>
            <a:r>
              <a:rPr lang="en-GB" altLang="en-US" sz="2000" dirty="0"/>
              <a:t>Goals for May meeting (agenda in doc. 11-21/0651)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Review and resolve comments against D0.4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MAC proposals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sz="1800" dirty="0"/>
              <a:t>Approve new Draft 0.5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endParaRPr lang="en-GB" altLang="en-US" sz="1800" dirty="0"/>
          </a:p>
          <a:p>
            <a:pPr marL="800100" lvl="1" algn="just">
              <a:buFont typeface="Arial" panose="020B0604020202020204" pitchFamily="34" charset="0"/>
              <a:buChar char="•"/>
            </a:pPr>
            <a:endParaRPr lang="en-GB" altLang="en-US" sz="16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6495710-35F1-480E-BE4D-3DC53B1B3BB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A032113-8497-41E9-B5D9-E2AB91BDB7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39A656-A049-41D7-BAC9-43F59AA660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13739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908720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276872"/>
            <a:ext cx="5397623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Progress since last meeting: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7 telephone conferences</a:t>
            </a: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Moved from 1-hour </a:t>
            </a:r>
            <a:r>
              <a:rPr lang="en-US" sz="1600" dirty="0" err="1">
                <a:solidFill>
                  <a:schemeClr val="tx1"/>
                </a:solidFill>
              </a:rPr>
              <a:t>telcos</a:t>
            </a:r>
            <a:r>
              <a:rPr lang="en-US" sz="1600" dirty="0">
                <a:solidFill>
                  <a:schemeClr val="tx1"/>
                </a:solidFill>
              </a:rPr>
              <a:t> to 2-hour </a:t>
            </a:r>
            <a:r>
              <a:rPr lang="en-US" sz="1600" dirty="0" err="1">
                <a:solidFill>
                  <a:schemeClr val="tx1"/>
                </a:solidFill>
              </a:rPr>
              <a:t>telcos</a:t>
            </a:r>
            <a:endParaRPr lang="en-US" sz="1600" dirty="0">
              <a:solidFill>
                <a:schemeClr val="tx1"/>
              </a:solidFill>
            </a:endParaRP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Discussion of 12 submissions proposing comment resolutions for several comments</a:t>
            </a:r>
          </a:p>
          <a:p>
            <a:pPr lvl="2">
              <a:buFont typeface="Arial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Major discussions on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functionality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Produced new Draft D1.02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Discussion on timeline: D2.0 anticipated for July</a:t>
            </a:r>
          </a:p>
          <a:p>
            <a:pPr>
              <a:buFont typeface="Arial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Goals for this meeting: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Approve resolutions for CIDs “ready for motion”</a:t>
            </a:r>
          </a:p>
          <a:p>
            <a:pPr lvl="1">
              <a:buFont typeface="Arial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Continue comment resolution</a:t>
            </a:r>
          </a:p>
          <a:p>
            <a:pPr lvl="2">
              <a:buFont typeface="Arial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D49245F-D7DD-074B-8226-B4E6435B56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111413"/>
              </p:ext>
            </p:extLst>
          </p:nvPr>
        </p:nvGraphicFramePr>
        <p:xfrm>
          <a:off x="7752184" y="2276228"/>
          <a:ext cx="3637600" cy="4049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50943">
                  <a:extLst>
                    <a:ext uri="{9D8B030D-6E8A-4147-A177-3AD203B41FA5}">
                      <a16:colId xmlns:a16="http://schemas.microsoft.com/office/drawing/2014/main" val="2601777552"/>
                    </a:ext>
                  </a:extLst>
                </a:gridCol>
                <a:gridCol w="640396">
                  <a:extLst>
                    <a:ext uri="{9D8B030D-6E8A-4147-A177-3AD203B41FA5}">
                      <a16:colId xmlns:a16="http://schemas.microsoft.com/office/drawing/2014/main" val="199883878"/>
                    </a:ext>
                  </a:extLst>
                </a:gridCol>
                <a:gridCol w="346261">
                  <a:extLst>
                    <a:ext uri="{9D8B030D-6E8A-4147-A177-3AD203B41FA5}">
                      <a16:colId xmlns:a16="http://schemas.microsoft.com/office/drawing/2014/main" val="3165509740"/>
                    </a:ext>
                  </a:extLst>
                </a:gridCol>
              </a:tblGrid>
              <a:tr h="44992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Owning Ad-hoc</a:t>
                      </a:r>
                      <a:endParaRPr lang="en-GB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>
                          <a:effectLst/>
                        </a:rPr>
                        <a:t>Count of CID</a:t>
                      </a:r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5356332"/>
                  </a:ext>
                </a:extLst>
              </a:tr>
              <a:tr h="19996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EDITOR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248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3845753"/>
                  </a:ext>
                </a:extLst>
              </a:tr>
              <a:tr h="19996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2021-01-05 - approved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29663754"/>
                  </a:ext>
                </a:extLst>
              </a:tr>
              <a:tr h="19996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2021-01-12 - approved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41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90000767"/>
                  </a:ext>
                </a:extLst>
              </a:tr>
              <a:tr h="19996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2021-01-13 - approved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9132332"/>
                  </a:ext>
                </a:extLst>
              </a:tr>
              <a:tr h="19996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2021-01-27 - approved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52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1270954"/>
                  </a:ext>
                </a:extLst>
              </a:tr>
              <a:tr h="19996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2021-02-02 - approved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66807460"/>
                  </a:ext>
                </a:extLst>
              </a:tr>
              <a:tr h="19996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2021-02-09 - approved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37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51439148"/>
                  </a:ext>
                </a:extLst>
              </a:tr>
              <a:tr h="19996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2021-03-09 - approved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6486347"/>
                  </a:ext>
                </a:extLst>
              </a:tr>
              <a:tr h="19996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2021-03-10 - approved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43050395"/>
                  </a:ext>
                </a:extLst>
              </a:tr>
              <a:tr h="19996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2021-03-12 - approved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61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18205978"/>
                  </a:ext>
                </a:extLst>
              </a:tr>
              <a:tr h="19996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2021-04-13 - approved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7185874"/>
                  </a:ext>
                </a:extLst>
              </a:tr>
              <a:tr h="19996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2021-05-04 - approved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7674561"/>
                  </a:ext>
                </a:extLst>
              </a:tr>
              <a:tr h="19996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CHAIR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395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15875217"/>
                  </a:ext>
                </a:extLst>
              </a:tr>
              <a:tr h="19996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2021-05-11 - ready for motion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86318303"/>
                  </a:ext>
                </a:extLst>
              </a:tr>
              <a:tr h="19996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Carol - Cls 11 Editor Comments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18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1260950"/>
                  </a:ext>
                </a:extLst>
              </a:tr>
              <a:tr h="19996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Carol - Cls 9 Editor Comments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2540102"/>
                  </a:ext>
                </a:extLst>
              </a:tr>
              <a:tr h="19996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(Leer)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150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359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09887035"/>
                  </a:ext>
                </a:extLst>
              </a:tr>
              <a:tr h="19996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Gesamtergebnis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u="none" strike="noStrike">
                          <a:effectLst/>
                        </a:rPr>
                        <a:t>643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20359420"/>
                  </a:ext>
                </a:extLst>
              </a:tr>
            </a:tbl>
          </a:graphicData>
        </a:graphic>
      </p:graphicFrame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0E5AC4-7B7C-4324-A50E-89232288209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Koden-TI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B4280CC-CA73-469C-A261-C9B983382F5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02DD565F-2CB9-4C06-AFCF-D6794DFE56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95674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836712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This week 4 Meeting slots:  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 11:15 – 13:15h ET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Wed 09:00 – 11:00h ET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Thu 11:15 – 13:15h ET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Fri 09:00 – 11:00h ET</a:t>
            </a:r>
          </a:p>
          <a:p>
            <a:pPr lvl="1"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Agenda: 11-21/0608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Note –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Telco Schedule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  <a:highlight>
                  <a:srgbClr val="FFFF00"/>
                </a:highlight>
              </a:rPr>
              <a:t>Weekly 2-hour </a:t>
            </a:r>
            <a:r>
              <a:rPr lang="en-US" dirty="0" err="1">
                <a:solidFill>
                  <a:schemeClr val="tx1"/>
                </a:solidFill>
                <a:highlight>
                  <a:srgbClr val="FFFF00"/>
                </a:highlight>
              </a:rPr>
              <a:t>telcos</a:t>
            </a:r>
            <a:endParaRPr lang="en-US" dirty="0">
              <a:solidFill>
                <a:schemeClr val="tx1"/>
              </a:solidFill>
              <a:highlight>
                <a:srgbClr val="FFFF00"/>
              </a:highlight>
            </a:endParaRP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  <a:highlight>
                  <a:srgbClr val="FFFF00"/>
                </a:highlight>
              </a:rPr>
              <a:t>Tuesdays 09:30h – 11:30h ET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7CE870A-CB09-43EB-B6F7-85F0E2DF248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Emmelmann, Koden-TI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8AD55B3-6DCC-4529-850F-A80F7DE498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94B6E36B-F331-4C21-9ED1-ACD23E6AE9F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80390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Snapshot of IEEE 802.11 </a:t>
            </a:r>
            <a:r>
              <a:rPr lang="en-US" altLang="zh-CN" dirty="0" err="1"/>
              <a:t>TGbd</a:t>
            </a:r>
            <a:r>
              <a:rPr lang="en-US" altLang="zh-CN" dirty="0"/>
              <a:t> for May 2021 Interim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354830"/>
          </a:xfrm>
        </p:spPr>
        <p:txBody>
          <a:bodyPr>
            <a:normAutofit fontScale="87500" lnSpcReduction="20000"/>
          </a:bodyPr>
          <a:lstStyle/>
          <a:p>
            <a:pPr algn="just"/>
            <a:r>
              <a:rPr lang="en-GB" altLang="en-US" dirty="0"/>
              <a:t>Since Mar 20</a:t>
            </a:r>
            <a:r>
              <a:rPr lang="en-US" altLang="en-GB" dirty="0"/>
              <a:t>21</a:t>
            </a:r>
            <a:r>
              <a:rPr lang="en-GB" altLang="en-US" dirty="0"/>
              <a:t> </a:t>
            </a:r>
            <a:r>
              <a:rPr lang="en-US" altLang="en-GB" dirty="0"/>
              <a:t>IEEE 802.11 plenary </a:t>
            </a:r>
            <a:r>
              <a:rPr lang="en-GB" altLang="en-US" dirty="0"/>
              <a:t>meeting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sz="2100" dirty="0" err="1"/>
              <a:t>TGbd</a:t>
            </a:r>
            <a:r>
              <a:rPr lang="en-US" altLang="en-GB" sz="2100" dirty="0"/>
              <a:t> </a:t>
            </a:r>
            <a:r>
              <a:rPr lang="en-US" altLang="zh-CN" sz="2100" dirty="0"/>
              <a:t>held 5 </a:t>
            </a:r>
            <a:r>
              <a:rPr lang="en-US" altLang="en-GB" sz="2100" dirty="0"/>
              <a:t>teleconferences to proceed the rest LB 251 comments. The teleconference minutes are as below:</a:t>
            </a:r>
          </a:p>
          <a:p>
            <a:pPr marL="1200150" lvl="2" indent="-342900" algn="just">
              <a:buFontTx/>
              <a:buChar char="-"/>
            </a:pPr>
            <a:r>
              <a:rPr lang="en-US" altLang="en-GB" dirty="0">
                <a:hlinkClick r:id="rId2"/>
              </a:rPr>
              <a:t>https://</a:t>
            </a:r>
            <a:r>
              <a:rPr lang="en-US" altLang="en-GB" dirty="0">
                <a:hlinkClick r:id="" action="ppaction://noaction"/>
              </a:rPr>
              <a:t>mentor.ieee.org/802.11/dcn/21/11-21-0454-00-00bd-tgbd-march-plenary-2021-teleconference-minutes.docx</a:t>
            </a:r>
          </a:p>
          <a:p>
            <a:pPr marL="1200150" lvl="2" indent="-342900" algn="just">
              <a:buFontTx/>
              <a:buChar char="-"/>
            </a:pPr>
            <a:r>
              <a:rPr lang="en-US" altLang="en-GB" dirty="0">
                <a:hlinkClick r:id="" action="ppaction://noaction"/>
              </a:rPr>
              <a:t>https</a:t>
            </a:r>
            <a:r>
              <a:rPr lang="en-US" altLang="en-GB" dirty="0">
                <a:hlinkClick r:id="rId2"/>
              </a:rPr>
              <a:t>://mentor.ieee.org/802.11/dcn/21/11-21-0565-00-00bd-ieee-802-11bd-march-2021-tc-meeting-minutes.docx</a:t>
            </a:r>
            <a:endParaRPr lang="en-US" altLang="en-GB" dirty="0"/>
          </a:p>
          <a:p>
            <a:pPr marL="1200150" lvl="2" indent="-342900" algn="just">
              <a:buFontTx/>
              <a:buChar char="-"/>
            </a:pP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https://mentor.ieee.org/802.11/dcn/21/11-21-0655-00-00bd-ieee-802-11bd-april-2021-tc-meeting-minutes.docx</a:t>
            </a:r>
            <a:endParaRPr lang="en-US" altLang="en-GB" dirty="0"/>
          </a:p>
          <a:p>
            <a:pPr marL="800100" lvl="1" indent="-342900" algn="just">
              <a:buFontTx/>
              <a:buChar char="-"/>
            </a:pPr>
            <a:r>
              <a:rPr lang="en-US" altLang="en-GB" sz="2100" dirty="0"/>
              <a:t>14 CR documents were discussed and majority support achieved via SPs, covering around </a:t>
            </a:r>
            <a:r>
              <a:rPr lang="en-US" altLang="zh-CN" sz="2100" dirty="0"/>
              <a:t>10</a:t>
            </a:r>
            <a:r>
              <a:rPr lang="en-US" altLang="en-GB" sz="2100" dirty="0"/>
              <a:t>0 tech CIDs.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sz="2100" dirty="0"/>
              <a:t>The group plans 4 TCs during May interim week, focusing on comment resolutions for rest of LB 251 comments. The </a:t>
            </a:r>
            <a:r>
              <a:rPr lang="en-US" altLang="en-GB" sz="2100" dirty="0" err="1"/>
              <a:t>TGbd</a:t>
            </a:r>
            <a:r>
              <a:rPr lang="en-US" altLang="en-GB" sz="2100" dirty="0"/>
              <a:t> agenda for May interim week is included in the latest revision of 11-21/0597.</a:t>
            </a:r>
            <a:endParaRPr lang="en-US" altLang="en-GB" dirty="0"/>
          </a:p>
          <a:p>
            <a:pPr marL="57150" indent="0" algn="just"/>
            <a:r>
              <a:rPr lang="en-US" altLang="en-GB" dirty="0"/>
              <a:t>Goal for IEEE 802.11 May 2021 plenary week: 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dirty="0"/>
              <a:t>Try completing all comment resolution for WG LB 251 for IEEE P802.11bd D1.0</a:t>
            </a:r>
          </a:p>
          <a:p>
            <a:pPr marL="800100" lvl="1" indent="-342900" algn="just">
              <a:buFontTx/>
              <a:buChar char="-"/>
            </a:pPr>
            <a:r>
              <a:rPr lang="en-US" altLang="en-GB" dirty="0"/>
              <a:t>Approve next revision of IEEE P802.11bd spec draft based on approved comment resolutions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40F4851-C944-4146-9529-F7CFCB1C1C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ZTE Corporation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E12142F-DFA9-4D9C-A066-A78CC19C59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35D226E4-46F2-4DD0-A734-3EC77114B9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14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IEEE 802.11 </a:t>
            </a:r>
            <a:r>
              <a:rPr lang="en-US" altLang="zh-CN" dirty="0" err="1"/>
              <a:t>TGbd</a:t>
            </a:r>
            <a:r>
              <a:rPr lang="en-US" altLang="zh-CN" dirty="0"/>
              <a:t> TC Plan for the week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51543" y="2056607"/>
            <a:ext cx="9638241" cy="2058193"/>
          </a:xfrm>
        </p:spPr>
        <p:txBody>
          <a:bodyPr>
            <a:normAutofit/>
          </a:bodyPr>
          <a:lstStyle/>
          <a:p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May 11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09:00am ~ 11:00am,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endParaRPr lang="en-US" altLang="zh-CN" dirty="0">
              <a:solidFill>
                <a:srgbClr val="00B050"/>
              </a:solidFill>
              <a:cs typeface="+mn-ea"/>
              <a:sym typeface="+mn-ea"/>
            </a:endParaRPr>
          </a:p>
          <a:p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May 12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11:15am ~ 01:15pm,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endParaRPr lang="en-US" altLang="zh-CN" dirty="0">
              <a:solidFill>
                <a:srgbClr val="00B050"/>
              </a:solidFill>
              <a:cs typeface="+mn-ea"/>
              <a:sym typeface="+mn-ea"/>
            </a:endParaRPr>
          </a:p>
          <a:p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May 13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07:00pm ~ 09:00pm,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endParaRPr lang="en-US" altLang="zh-CN" dirty="0">
              <a:solidFill>
                <a:srgbClr val="00B050"/>
              </a:solidFill>
              <a:cs typeface="+mn-ea"/>
              <a:sym typeface="+mn-ea"/>
            </a:endParaRPr>
          </a:p>
          <a:p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May 14</a:t>
            </a:r>
            <a:r>
              <a:rPr lang="en-US" altLang="zh-CN" baseline="30000" dirty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dirty="0">
                <a:solidFill>
                  <a:srgbClr val="00B050"/>
                </a:solidFill>
                <a:cs typeface="+mn-ea"/>
                <a:sym typeface="+mn-ea"/>
              </a:rPr>
              <a:t>, 09:00am ~ 11:00am, ET; </a:t>
            </a:r>
            <a:r>
              <a:rPr lang="en-US" altLang="zh-CN" dirty="0" err="1">
                <a:solidFill>
                  <a:srgbClr val="00B050"/>
                </a:solidFill>
                <a:cs typeface="+mn-ea"/>
                <a:sym typeface="+mn-ea"/>
              </a:rPr>
              <a:t>Webex</a:t>
            </a:r>
            <a:endParaRPr lang="en-US" altLang="zh-CN" dirty="0">
              <a:solidFill>
                <a:srgbClr val="00B050"/>
              </a:solidFill>
              <a:cs typeface="+mn-ea"/>
              <a:sym typeface="+mn-ea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2FFF2B-D8A1-427E-A28B-3DE2CE33BD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ZTE Corporation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75B60AA-75C2-4A81-9FEA-87C1D24CB4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28DD4273-F938-4C73-80EB-34AE091CC7B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80308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TGbd</a:t>
            </a:r>
            <a:r>
              <a:rPr lang="en-US" altLang="zh-CN" dirty="0"/>
              <a:t> Progress Documents</a:t>
            </a:r>
            <a:endParaRPr lang="zh-CN" alt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9719300"/>
              </p:ext>
            </p:extLst>
          </p:nvPr>
        </p:nvGraphicFramePr>
        <p:xfrm>
          <a:off x="1447922" y="1756302"/>
          <a:ext cx="9637599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79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89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2026"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TG Documents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/>
                        <a:t>Latest</a:t>
                      </a:r>
                      <a:r>
                        <a:rPr lang="en-US" altLang="zh-CN" sz="1800" baseline="0" dirty="0"/>
                        <a:t> Revision</a:t>
                      </a:r>
                      <a:endParaRPr lang="en-US" altLang="zh-CN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Definition and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11-19/0202r1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Selection Procedure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11-19/0030r6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Functional Requirement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11-19/0495r3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Spec Framework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11-19/0497r7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Liaison response to IEEE VT/ITS</a:t>
                      </a:r>
                      <a:r>
                        <a:rPr lang="en-US" altLang="zh-CN" sz="1200" baseline="0" dirty="0"/>
                        <a:t> 1609 WG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11-19/0437r3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Liaison response</a:t>
                      </a:r>
                      <a:r>
                        <a:rPr lang="en-US" altLang="zh-CN" sz="1200" baseline="0" dirty="0"/>
                        <a:t> to ITU-T CITS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11-19/0843r0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 err="1"/>
                        <a:t>TBbd</a:t>
                      </a:r>
                      <a:r>
                        <a:rPr lang="en-US" altLang="zh-CN" sz="1200" baseline="0" dirty="0"/>
                        <a:t> FRD/SFD Motion Booklet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11-19/0514r14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err="1"/>
                        <a:t>TGbd</a:t>
                      </a:r>
                      <a:r>
                        <a:rPr lang="en-US" altLang="zh-CN" sz="1200" dirty="0"/>
                        <a:t> Use Case</a:t>
                      </a:r>
                      <a:r>
                        <a:rPr lang="en-US" altLang="zh-CN" sz="1200" baseline="0" dirty="0"/>
                        <a:t> document</a:t>
                      </a:r>
                      <a:endParaRPr lang="en-US" altLang="zh-CN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11-19/1342r1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Teleconference Agenda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sym typeface="+mn-ea"/>
                        </a:rPr>
                        <a:t>11-20/0774r10,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11-20/1164r7, 11-20/1352r9, 11-20/1561r7, 11-20/1806r2, 11-20/1891r0, 11-20/1923r11, 11-21/0177r2, 11-21/0207r8, </a:t>
                      </a:r>
                      <a:r>
                        <a:rPr lang="en-US" altLang="zh-CN" sz="1200" dirty="0">
                          <a:solidFill>
                            <a:srgbClr val="0070C0"/>
                          </a:solidFill>
                        </a:rPr>
                        <a:t>11-21/0595r3, 11-21/0597r1</a:t>
                      </a:r>
                      <a:endParaRPr lang="en-US" altLang="zh-CN" sz="1200" dirty="0">
                        <a:solidFill>
                          <a:srgbClr val="0070C0"/>
                        </a:solidFill>
                        <a:sym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Teleconference 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  <a:sym typeface="+mn-ea"/>
                        </a:rPr>
                        <a:t>11-20/0276r11, 11-20/1105r8, 11-20/1489r1, 11-20/1655r3, 11-20/1775r1, 11-20/1907r1, 11-21/0068r0,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  <a:sym typeface="+mn-ea"/>
                        </a:rPr>
                        <a:t> </a:t>
                      </a:r>
                      <a:r>
                        <a:rPr lang="en-US" altLang="zh-CN" sz="1200" dirty="0">
                          <a:solidFill>
                            <a:schemeClr val="tx1"/>
                          </a:solidFill>
                          <a:sym typeface="+mn-ea"/>
                        </a:rPr>
                        <a:t>11-21/0117r0, 11-21/0327r0, 11-21/0453, 11-21/0454r0, </a:t>
                      </a:r>
                      <a:r>
                        <a:rPr lang="en-US" altLang="zh-CN" sz="1200" dirty="0">
                          <a:solidFill>
                            <a:srgbClr val="0070C0"/>
                          </a:solidFill>
                          <a:sym typeface="+mn-ea"/>
                        </a:rPr>
                        <a:t>11-21/0565r0, 11-21/0655r0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Tech Editor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11-19/2045r9 (D1.0)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Comment Database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11-20/0701r7 (D0.3), </a:t>
                      </a:r>
                      <a:r>
                        <a:rPr lang="en-US" altLang="zh-CN" sz="1200" dirty="0">
                          <a:solidFill>
                            <a:srgbClr val="0070C0"/>
                          </a:solidFill>
                        </a:rPr>
                        <a:t>11-20/1887r6 (LB251)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Coexistence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Assurance Document</a:t>
                      </a:r>
                      <a:endParaRPr lang="en-US" altLang="zh-CN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11-20/1564r2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B9ECD1-5F86-4508-B655-A52FB71896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ZTE Corporation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65FB9A-4983-456C-B01E-68A6C964BD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25DF0B-37A7-4C73-8131-27E5281AC0A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18298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IEEE 802.11 </a:t>
            </a:r>
            <a:r>
              <a:rPr lang="en-US" altLang="zh-CN" dirty="0" err="1"/>
              <a:t>TGbd</a:t>
            </a:r>
            <a:r>
              <a:rPr lang="en-US" altLang="zh-CN" dirty="0"/>
              <a:t> Timeline (to be updated)</a:t>
            </a:r>
            <a:endParaRPr lang="zh-CN" altLang="en-US" dirty="0"/>
          </a:p>
        </p:txBody>
      </p:sp>
      <p:sp>
        <p:nvSpPr>
          <p:cNvPr id="9" name="文本占位符 2"/>
          <p:cNvSpPr txBox="1">
            <a:spLocks/>
          </p:cNvSpPr>
          <p:nvPr/>
        </p:nvSpPr>
        <p:spPr>
          <a:xfrm>
            <a:off x="2215430" y="1751012"/>
            <a:ext cx="8144392" cy="4573511"/>
          </a:xfrm>
          <a:prstGeom prst="rect">
            <a:avLst/>
          </a:prstGeom>
          <a:noFill/>
          <a:ln w="9525">
            <a:noFill/>
          </a:ln>
        </p:spPr>
        <p:txBody>
          <a:bodyPr lIns="92160" tIns="46080" rIns="92160" bIns="46080" anchor="t" anchorCtr="0">
            <a:normAutofit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PAR approved							Dec 2018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First TG meeting							Jan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D0.1 										</a:t>
            </a:r>
            <a:r>
              <a:rPr lang="en-US" altLang="en-US" sz="2000" kern="0" dirty="0">
                <a:solidFill>
                  <a:srgbClr val="00B050"/>
                </a:solidFill>
                <a:sym typeface="Wingdings" panose="05000000000000000000" pitchFamily="2" charset="2"/>
              </a:rPr>
              <a:t>Nov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D1.0 Letter Ballot						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Sep 2020  Oct 2020</a:t>
            </a:r>
            <a:endParaRPr lang="en-US" altLang="en-US" sz="2000" kern="0" dirty="0">
              <a:solidFill>
                <a:srgbClr val="00B050"/>
              </a:solidFill>
              <a:cs typeface="+mn-ea"/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D2.0 LB recirculation	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Mar 2021  May 2021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Form Sponsor Ballot Pool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Jul 2021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D3.0 LB recirculation	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Sep 2021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D3.0 unchanged recirculation 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Sep 2021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Initial Sponsor Ballot (D4.0)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Nov 2021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Final 802.11 WG approval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Jul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802 EC approval				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Jul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 and SASB approval			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Sep 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8E1521-A790-4350-9AD6-5FB79DDE8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Bo Sun, ZTE Corporation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082072-30CE-4FFF-A339-2BCE86262C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E7A4CA-3165-4B8D-873D-07302B43825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93140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E040B57-1D93-4ECB-AF79-BC87E3270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TGbe (Extremely High Throughput)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0D889CA-1380-4761-BDD5-F60F94A58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19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Since the March electronic plenary meeting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Delivered IEEE802.11be D0.4, which is available in the members area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Held 19 teleconferences (5 Joint, 1 Joint TGbe-802.1 TSN, and 13 parallel MAC/PHY conf calls)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Covered a variety of submissions: ~</a:t>
            </a:r>
            <a:r>
              <a:rPr lang="en-US" sz="1600" dirty="0">
                <a:solidFill>
                  <a:schemeClr val="tx1"/>
                </a:solidFill>
              </a:rPr>
              <a:t>45</a:t>
            </a:r>
            <a:r>
              <a:rPr lang="en-US" sz="1600" dirty="0"/>
              <a:t> MAC, ~</a:t>
            </a:r>
            <a:r>
              <a:rPr lang="en-US" sz="1600" dirty="0">
                <a:solidFill>
                  <a:schemeClr val="tx1"/>
                </a:solidFill>
              </a:rPr>
              <a:t>70</a:t>
            </a:r>
            <a:r>
              <a:rPr lang="en-US" sz="1600" dirty="0"/>
              <a:t> PHY, ~10 Joint, and 3 in Joint TGbe-802.1 TSN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/>
              <a:t>Varying between proposed draft texts, comment resolution documents and technical submissions.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/>
              <a:t>Resolved ~820 comments and ~320 TBDs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sz="1400" dirty="0"/>
              <a:t>Submissions are either approved or ready for motion (majority support shown during SP phase)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Task group BE and ad-hoc groups operated smoothly following guidelines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Ran straw polls on technical submissions by using electronic polling systems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Proposed draft texts and CR documents are expected to be included in subsequent TGbe drafts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Ran (cumulative) motions during pre-announced Joint conference calls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D9847-5657-4B58-B8FF-3668580ECB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27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877FD-3629-4CD9-BDC2-2377AD7A92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49A46B-83F4-41E7-8168-FFD1DD87FE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74440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(Extremely High Throughput)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TGbe has scheduled 4 conf. calls during the May electronic interim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Two Joint calls, and two parallel MAC/PHY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Continue presentation of PDTs, CRs, and of technical submissions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Targets: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Resolve remaining TBDs (</a:t>
            </a:r>
            <a:r>
              <a:rPr lang="en-US" dirty="0">
                <a:solidFill>
                  <a:schemeClr val="tx1"/>
                </a:solidFill>
              </a:rPr>
              <a:t>33 </a:t>
            </a:r>
            <a:r>
              <a:rPr lang="en-US" dirty="0"/>
              <a:t>in MAC clauses, and </a:t>
            </a:r>
            <a:r>
              <a:rPr lang="en-US" dirty="0">
                <a:solidFill>
                  <a:schemeClr val="tx1"/>
                </a:solidFill>
              </a:rPr>
              <a:t>9</a:t>
            </a:r>
            <a:r>
              <a:rPr lang="en-US" dirty="0"/>
              <a:t> in PHY clauses) in the TGbe draft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Resolve remaining comments from CC34 (quite possible that unresolved comments are rejected)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Approve the TGbe Coexistence Assessment Document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Create TGbe D1.0 and initiate a 30-day WG comment collection on D1.0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Agenda is available in 11-21/602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u="sng" dirty="0">
                <a:highlight>
                  <a:srgbClr val="00FF00"/>
                </a:highlight>
              </a:rPr>
              <a:t>Schedule</a:t>
            </a:r>
            <a:r>
              <a:rPr lang="en-US" dirty="0"/>
              <a:t> is provided in the next slide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Teleconference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ED5AE-CF03-4422-B92D-E9623D1A5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105399" cy="4494213"/>
          </a:xfrm>
        </p:spPr>
        <p:txBody>
          <a:bodyPr/>
          <a:lstStyle/>
          <a:p>
            <a:r>
              <a:rPr lang="en-US" sz="1400" u="sng" dirty="0">
                <a:highlight>
                  <a:srgbClr val="00FF00"/>
                </a:highlight>
              </a:rPr>
              <a:t>May 10	Monday 	– MAC/PHY	19:00-21:00 ET</a:t>
            </a:r>
          </a:p>
          <a:p>
            <a:r>
              <a:rPr lang="en-US" sz="1400" u="sng" dirty="0">
                <a:highlight>
                  <a:srgbClr val="00FF00"/>
                </a:highlight>
              </a:rPr>
              <a:t>May 12	Wednesday – Joint (Motions)	09:00-11:00 ET</a:t>
            </a:r>
          </a:p>
          <a:p>
            <a:r>
              <a:rPr lang="en-US" sz="1400" u="sng" dirty="0">
                <a:highlight>
                  <a:srgbClr val="00FF00"/>
                </a:highlight>
              </a:rPr>
              <a:t>May 13	Thursday 	– MAC/PHY	09:00-11:00 ET</a:t>
            </a:r>
          </a:p>
          <a:p>
            <a:r>
              <a:rPr lang="en-US" sz="1400" u="sng" dirty="0">
                <a:highlight>
                  <a:srgbClr val="00FF00"/>
                </a:highlight>
              </a:rPr>
              <a:t>May 17	Monday 	– Joint (Motions)	09:00-11:00 ET</a:t>
            </a:r>
          </a:p>
          <a:p>
            <a:pPr lvl="0"/>
            <a:r>
              <a:rPr lang="en-GB" sz="1400" dirty="0"/>
              <a:t>May 19	Wednesday – MAC/PHY	10:00-12:00 ET</a:t>
            </a:r>
            <a:endParaRPr lang="en-US" sz="1400" dirty="0"/>
          </a:p>
          <a:p>
            <a:pPr lvl="0"/>
            <a:r>
              <a:rPr lang="en-GB" sz="1400" dirty="0"/>
              <a:t>May 20	Thursday 	– MAC/PHY	10:00-12:00 ET</a:t>
            </a:r>
            <a:endParaRPr lang="en-US" sz="1400" dirty="0"/>
          </a:p>
          <a:p>
            <a:pPr lvl="0"/>
            <a:r>
              <a:rPr lang="en-GB" sz="1400" dirty="0"/>
              <a:t>May 24	Monday 	– MAC/PHY	19:00-21:00 ET</a:t>
            </a:r>
            <a:endParaRPr lang="en-US" sz="1400" dirty="0"/>
          </a:p>
          <a:p>
            <a:pPr lvl="0"/>
            <a:r>
              <a:rPr lang="en-GB" sz="1400" dirty="0"/>
              <a:t>May 26	Wednesday – Joint		10:00-12:00 ET</a:t>
            </a:r>
            <a:endParaRPr lang="en-US" sz="1400" dirty="0"/>
          </a:p>
          <a:p>
            <a:pPr lvl="0"/>
            <a:r>
              <a:rPr lang="en-GB" sz="1400" dirty="0"/>
              <a:t>May 27	Thursday 	– MAC/PHY	10:00-12:00 ET</a:t>
            </a:r>
            <a:endParaRPr lang="en-US" sz="1400" dirty="0"/>
          </a:p>
          <a:p>
            <a:pPr lvl="0"/>
            <a:r>
              <a:rPr lang="en-GB" sz="1400" dirty="0">
                <a:solidFill>
                  <a:srgbClr val="FF0000"/>
                </a:solidFill>
                <a:highlight>
                  <a:srgbClr val="00FFFF"/>
                </a:highlight>
              </a:rPr>
              <a:t>May 31	Monday 	– No Conf Call	Holiday</a:t>
            </a:r>
            <a:endParaRPr lang="en-US" sz="1400" dirty="0">
              <a:solidFill>
                <a:srgbClr val="FF0000"/>
              </a:solidFill>
              <a:highlight>
                <a:srgbClr val="00FFFF"/>
              </a:highlight>
            </a:endParaRPr>
          </a:p>
          <a:p>
            <a:pPr lvl="0"/>
            <a:r>
              <a:rPr lang="en-GB" sz="1400" dirty="0"/>
              <a:t>June 02	Wednesday – Joint		10:00-12:00 ET</a:t>
            </a:r>
            <a:endParaRPr lang="en-US" sz="1400" dirty="0"/>
          </a:p>
          <a:p>
            <a:pPr lvl="0"/>
            <a:r>
              <a:rPr lang="en-GB" sz="1400" dirty="0"/>
              <a:t>June 03	Thursday 	– MAC/PHY	10:00-12:00 ET</a:t>
            </a:r>
            <a:endParaRPr lang="en-US" sz="1400" dirty="0"/>
          </a:p>
          <a:p>
            <a:pPr lvl="0"/>
            <a:r>
              <a:rPr lang="en-GB" sz="1400" dirty="0"/>
              <a:t>June 07	Monday 	– MAC/PHY	19:00-21:00 ET</a:t>
            </a:r>
            <a:endParaRPr lang="en-US" sz="1400" dirty="0"/>
          </a:p>
          <a:p>
            <a:pPr lvl="0"/>
            <a:r>
              <a:rPr lang="en-GB" sz="1400" dirty="0"/>
              <a:t>June 09	Wednesday – Joint(Motions)	10:00-12:00 ET</a:t>
            </a:r>
            <a:endParaRPr lang="en-US" sz="1400" dirty="0"/>
          </a:p>
          <a:p>
            <a:pPr lvl="0"/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7F4F601-23E3-46B6-A79D-1B06F13D1768}"/>
              </a:ext>
            </a:extLst>
          </p:cNvPr>
          <p:cNvSpPr txBox="1">
            <a:spLocks/>
          </p:cNvSpPr>
          <p:nvPr/>
        </p:nvSpPr>
        <p:spPr bwMode="auto">
          <a:xfrm>
            <a:off x="6428318" y="1981200"/>
            <a:ext cx="4952999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0"/>
            <a:r>
              <a:rPr lang="en-GB" sz="1400" dirty="0"/>
              <a:t>June 10	Thursday 	– MAC/PHY		10:00-12:00 ET</a:t>
            </a:r>
            <a:endParaRPr lang="en-US" sz="1400" dirty="0"/>
          </a:p>
          <a:p>
            <a:pPr lvl="0"/>
            <a:r>
              <a:rPr lang="en-GB" sz="1400" dirty="0">
                <a:solidFill>
                  <a:srgbClr val="FF0000"/>
                </a:solidFill>
                <a:highlight>
                  <a:srgbClr val="00FFFF"/>
                </a:highlight>
              </a:rPr>
              <a:t>June 14	Monday 	– No Conf Call		Holiday</a:t>
            </a:r>
            <a:endParaRPr lang="en-US" sz="1400" dirty="0">
              <a:solidFill>
                <a:srgbClr val="FF0000"/>
              </a:solidFill>
              <a:highlight>
                <a:srgbClr val="00FFFF"/>
              </a:highlight>
            </a:endParaRPr>
          </a:p>
          <a:p>
            <a:pPr lvl="0"/>
            <a:r>
              <a:rPr lang="en-GB" sz="1400" dirty="0">
                <a:solidFill>
                  <a:srgbClr val="FF0000"/>
                </a:solidFill>
                <a:highlight>
                  <a:srgbClr val="00FFFF"/>
                </a:highlight>
              </a:rPr>
              <a:t>June 16	Wednesday – No Conf Call		Holiday</a:t>
            </a:r>
            <a:endParaRPr lang="en-US" sz="1400" dirty="0">
              <a:solidFill>
                <a:srgbClr val="FF0000"/>
              </a:solidFill>
              <a:highlight>
                <a:srgbClr val="00FFFF"/>
              </a:highlight>
            </a:endParaRPr>
          </a:p>
          <a:p>
            <a:pPr lvl="0"/>
            <a:r>
              <a:rPr lang="en-GB" sz="1400" dirty="0"/>
              <a:t>June 17	Thursday 	– MAC/PHY		10:00-12:00 ET</a:t>
            </a:r>
            <a:endParaRPr lang="en-US" sz="1400" dirty="0"/>
          </a:p>
          <a:p>
            <a:pPr lvl="0"/>
            <a:r>
              <a:rPr lang="en-GB" sz="1400" dirty="0"/>
              <a:t>June 21	Monday 	– MAC/PHY		19:00-21:00 ET</a:t>
            </a:r>
            <a:endParaRPr lang="en-US" sz="1400" dirty="0"/>
          </a:p>
          <a:p>
            <a:pPr lvl="0"/>
            <a:r>
              <a:rPr lang="en-GB" sz="1400" dirty="0"/>
              <a:t>June 23	Wednesday – Joint			10:00-12:00 ET</a:t>
            </a:r>
            <a:endParaRPr lang="en-US" sz="1400" dirty="0"/>
          </a:p>
          <a:p>
            <a:pPr lvl="0"/>
            <a:r>
              <a:rPr lang="en-GB" sz="1400" dirty="0"/>
              <a:t>June 24	Thursday 	– MAC/PHY		10:00-12:00 ET</a:t>
            </a:r>
            <a:endParaRPr lang="en-US" sz="1400" dirty="0"/>
          </a:p>
          <a:p>
            <a:pPr lvl="0"/>
            <a:r>
              <a:rPr lang="en-GB" sz="1400" dirty="0"/>
              <a:t>June 28	Monday 	– MAC/PHY		19:00-21:00 ET</a:t>
            </a:r>
            <a:endParaRPr lang="en-US" sz="1400" dirty="0"/>
          </a:p>
          <a:p>
            <a:pPr lvl="0"/>
            <a:r>
              <a:rPr lang="en-GB" sz="1400" dirty="0"/>
              <a:t>June 30	Wednesday – Joint(Motions)		10:00-12:00 ET</a:t>
            </a:r>
            <a:endParaRPr lang="en-US" sz="1400" dirty="0"/>
          </a:p>
          <a:p>
            <a:pPr lvl="0"/>
            <a:r>
              <a:rPr lang="en-GB" sz="1400" dirty="0">
                <a:solidFill>
                  <a:srgbClr val="FF0000"/>
                </a:solidFill>
                <a:highlight>
                  <a:srgbClr val="00FFFF"/>
                </a:highlight>
              </a:rPr>
              <a:t>July 01	Thursday 	– No Conf Call		Holiday</a:t>
            </a:r>
            <a:endParaRPr lang="en-US" sz="1400" dirty="0">
              <a:solidFill>
                <a:srgbClr val="FF0000"/>
              </a:solidFill>
              <a:highlight>
                <a:srgbClr val="00FFFF"/>
              </a:highlight>
            </a:endParaRPr>
          </a:p>
          <a:p>
            <a:pPr lvl="0"/>
            <a:r>
              <a:rPr lang="en-GB" sz="1400" dirty="0">
                <a:solidFill>
                  <a:srgbClr val="FF0000"/>
                </a:solidFill>
                <a:highlight>
                  <a:srgbClr val="00FFFF"/>
                </a:highlight>
              </a:rPr>
              <a:t>July 05	Monday 	– No Conf Call		Holiday</a:t>
            </a:r>
            <a:endParaRPr lang="en-US" sz="1400" dirty="0">
              <a:solidFill>
                <a:srgbClr val="FF0000"/>
              </a:solidFill>
              <a:highlight>
                <a:srgbClr val="00FFFF"/>
              </a:highlight>
            </a:endParaRPr>
          </a:p>
          <a:p>
            <a:pPr lvl="0"/>
            <a:r>
              <a:rPr lang="en-GB" sz="1400" dirty="0"/>
              <a:t>July 07	Wednesday – Joint			10:00-12:00 ET</a:t>
            </a:r>
            <a:endParaRPr lang="en-US" sz="1400" dirty="0"/>
          </a:p>
          <a:p>
            <a:pPr lvl="0"/>
            <a:r>
              <a:rPr lang="en-GB" sz="1400" dirty="0"/>
              <a:t>July 08	Thursday 	– MAC/PHY		10:00-12:00 ET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52578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Editors Meeting: Agenda for 2021-05-10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802.11az MDR 21/0329</a:t>
            </a:r>
          </a:p>
          <a:p>
            <a:r>
              <a:rPr lang="en-US" dirty="0"/>
              <a:t>WG Style Guide for 802.11 draft 09/1034r17</a:t>
            </a:r>
          </a:p>
          <a:p>
            <a:r>
              <a:rPr lang="en-US"/>
              <a:t>Discuss Capitalization </a:t>
            </a:r>
            <a:r>
              <a:rPr lang="en-US" dirty="0"/>
              <a:t>Topic 21/0789</a:t>
            </a:r>
          </a:p>
          <a:p>
            <a:r>
              <a:rPr lang="en-US" dirty="0"/>
              <a:t>Review WG Style Guide and </a:t>
            </a:r>
            <a:r>
              <a:rPr lang="en-US" dirty="0" err="1"/>
              <a:t>REVmd</a:t>
            </a:r>
            <a:r>
              <a:rPr lang="en-US" dirty="0"/>
              <a:t> practice</a:t>
            </a:r>
          </a:p>
          <a:p>
            <a:r>
              <a:rPr lang="en-US" dirty="0"/>
              <a:t>Draft and Amendment alignments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TGbf</a:t>
            </a:r>
            <a:r>
              <a:rPr lang="en-US" altLang="zh-CN" dirty="0"/>
              <a:t> (WLAN Sensing)</a:t>
            </a:r>
            <a:r>
              <a:rPr lang="en-US" dirty="0"/>
              <a:t>– </a:t>
            </a:r>
            <a:r>
              <a:rPr lang="en-US" altLang="zh-CN" dirty="0"/>
              <a:t>May </a:t>
            </a:r>
            <a:r>
              <a:rPr lang="en-US" dirty="0"/>
              <a:t>2021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76400"/>
            <a:ext cx="10361084" cy="4495800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Progress since </a:t>
            </a:r>
            <a:r>
              <a:rPr lang="en-US" altLang="zh-CN" dirty="0"/>
              <a:t>March </a:t>
            </a:r>
            <a:r>
              <a:rPr lang="en-US" dirty="0"/>
              <a:t>meeting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/>
              <a:t>4 </a:t>
            </a:r>
            <a:r>
              <a:rPr lang="en-US" dirty="0"/>
              <a:t>teleconference calls were held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Presentation of technical submissions (e.g., Definition, general protocol and procedure, channel model……)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Start </a:t>
            </a:r>
            <a:r>
              <a:rPr lang="en-US" altLang="zh-CN" dirty="0"/>
              <a:t>developing the SFD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endParaRPr lang="en-US" dirty="0"/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Goals for May meeting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3 teleconference calls scheduled for </a:t>
            </a:r>
            <a:r>
              <a:rPr lang="en-US" dirty="0" err="1"/>
              <a:t>TGbf</a:t>
            </a:r>
            <a:r>
              <a:rPr lang="en-US" dirty="0"/>
              <a:t> (</a:t>
            </a:r>
            <a:r>
              <a:rPr lang="en-US" altLang="zh-CN" dirty="0"/>
              <a:t>May 11</a:t>
            </a:r>
            <a:r>
              <a:rPr lang="en-US" dirty="0"/>
              <a:t>, 14, 17, 9am - 11:00am ET)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Presentation of technical submissions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dirty="0"/>
              <a:t>Speed up the technical discussion and </a:t>
            </a:r>
            <a:r>
              <a:rPr lang="en-US" altLang="zh-CN" dirty="0"/>
              <a:t>developing the SFD (Requested weekly teleconference)</a:t>
            </a:r>
            <a:endParaRPr lang="en-US" dirty="0"/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2D7494-4B4F-4139-AE36-06DA8B09A4F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3B9CDC-A09B-449C-9705-95C6057D4D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BB4C4D-2237-45CB-AFF7-5EABDE81430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27788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Teleconference Times</a:t>
            </a:r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94488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sz="2800" b="1" dirty="0">
                <a:cs typeface="Times New Roman" panose="02020603050405020304" pitchFamily="18" charset="0"/>
              </a:rPr>
              <a:t>Confirmed for March Plenary week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May 11 (Tuesday), 9am - 11:00pm ET -------------May Interim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May 14 (Friday), 9am - 11:00pm ET -------------May Interim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May 17 (Monday), 9am - 11:00pm ET -------------May Interim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May 25 (Tuesday), 10am - 12:00pm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June 1  (Tuesday), 10am - 12:00pm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June 8  (Tuesday), 10am - 12:00pm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June 15 (Tuesday), 10am - 12:00pm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June 22 (Tuesday), 10am - 12:00pm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June 29 (Tuesday), 10am - 12:00pm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2000" b="1" dirty="0">
                <a:cs typeface="Times New Roman" panose="02020603050405020304" pitchFamily="18" charset="0"/>
              </a:rPr>
              <a:t>July  6   (Tuesday), 10am - 12:00pm ET</a:t>
            </a: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2000" b="1" dirty="0">
              <a:cs typeface="Times New Roman" panose="02020603050405020304" pitchFamily="18" charset="0"/>
            </a:endParaRPr>
          </a:p>
          <a:p>
            <a:pPr lvl="1" indent="-228600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endParaRPr lang="en-US" altLang="zh-CN" sz="2800" b="1" dirty="0">
              <a:cs typeface="Times New Roman" panose="02020603050405020304" pitchFamily="18" charset="0"/>
            </a:endParaRPr>
          </a:p>
          <a:p>
            <a:pPr lvl="1" algn="just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endParaRPr lang="en-US" altLang="zh-CN" sz="2800" b="1" dirty="0">
              <a:cs typeface="Times New Roman" panose="02020603050405020304" pitchFamily="18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1637DF-93BA-441D-8665-BCA97D5E9B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Tony Xiao Han, Huawei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9736B-8452-4CC6-8AA9-A309AAD822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AB21A4-B887-4AA9-B756-E7DA2288EC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85789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1"/>
            <a:ext cx="10896600" cy="9905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TGbh</a:t>
            </a:r>
            <a:r>
              <a:rPr lang="en-US" altLang="en-US" dirty="0"/>
              <a:t> (Random and Changing MAC Addresses)  – May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889001" y="1828800"/>
            <a:ext cx="10361084" cy="4343399"/>
          </a:xfrm>
          <a:ln/>
        </p:spPr>
        <p:txBody>
          <a:bodyPr/>
          <a:lstStyle/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/>
              <a:t>Two teleconferences since March: March 29, April 12</a:t>
            </a:r>
          </a:p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/>
              <a:t>PAR and CSD:</a:t>
            </a:r>
          </a:p>
          <a:p>
            <a:pPr marL="857250" lvl="1" indent="-457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PAR: </a:t>
            </a:r>
            <a:r>
              <a:rPr lang="en-US" sz="1800" dirty="0">
                <a:hlinkClick r:id="rId3"/>
              </a:rPr>
              <a:t>https://development.standards.ieee.org/myproject-web/public/view.html#pardetail/8770</a:t>
            </a:r>
            <a:r>
              <a:rPr lang="en-US" sz="1800" dirty="0"/>
              <a:t> </a:t>
            </a:r>
          </a:p>
          <a:p>
            <a:pPr marL="857250" lvl="1" indent="-4572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CSD: </a:t>
            </a:r>
            <a:r>
              <a:rPr lang="en-US" sz="1800" dirty="0">
                <a:hlinkClick r:id="rId4"/>
              </a:rPr>
              <a:t>11-20/1117r5</a:t>
            </a:r>
            <a:endParaRPr lang="en-US" sz="1800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/>
              <a:t>“Preserve existing services that might otherwise be restricted…”, “enable session continuity…”, “Ensure… provisions … remain valid…”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/>
              <a:t>“without affecting user privacy…”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endParaRPr lang="en-US" altLang="en-US" sz="2000" b="1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/>
              <a:t>Will have two meetings this week: Tuesday 13:30 ET, Thursday 13:30 ET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endParaRPr lang="en-US" altLang="en-US" sz="2000" b="1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/>
              <a:t>Agenda topics (detailed agenda is in 11-21/0610):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000" b="1" dirty="0"/>
              <a:t>Consider liaison from WBA </a:t>
            </a:r>
            <a:r>
              <a:rPr lang="en-US" sz="2000" u="sng" dirty="0">
                <a:hlinkClick r:id="rId5"/>
              </a:rPr>
              <a:t>11-21/0703r0</a:t>
            </a:r>
            <a:r>
              <a:rPr lang="en-US" sz="2000" u="sng" dirty="0"/>
              <a:t> </a:t>
            </a:r>
            <a:endParaRPr lang="en-US" altLang="en-US" sz="2000" b="1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000" b="1" dirty="0"/>
              <a:t>Contributions and technical discussions; discuss/update tracking document </a:t>
            </a:r>
            <a:r>
              <a:rPr lang="en-US" sz="2000" dirty="0">
                <a:hlinkClick r:id="rId6"/>
              </a:rPr>
              <a:t>11-21/0332r5</a:t>
            </a:r>
            <a:endParaRPr lang="en-US" altLang="en-US" sz="2000" b="1" dirty="0"/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ADF4C34-A8CD-4374-89A2-4DFE5667FE2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DA895D1-46C8-45A0-91B4-747D9BA04C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0CC836-43EF-4D16-BC82-0AD2E6A3B6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84205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r>
              <a:rPr lang="en-US" dirty="0"/>
              <a:t> </a:t>
            </a:r>
            <a:r>
              <a:rPr dirty="0"/>
              <a:t>– </a:t>
            </a:r>
            <a:r>
              <a:rPr lang="en-US" dirty="0"/>
              <a:t>May 2021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1103843" y="1713707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Autofit/>
          </a:bodyPr>
          <a:lstStyle/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will continue to review submissions and hold brainstorming sessions.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3619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2 sessions in the May Interim for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Wednesday 11:15 ET 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Friday    	11:15 ET </a:t>
            </a:r>
          </a:p>
          <a:p>
            <a:pPr marL="922338" lvl="3" indent="-461963">
              <a:lnSpc>
                <a:spcPct val="81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500" b="1" spc="-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any technical submissions are received, they will be added to the agenda during the plenary or to a subsequent teleconference.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agenda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be </a:t>
            </a:r>
            <a:r>
              <a:rPr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 as 802.11-2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1/642r1.</a:t>
            </a:r>
            <a:endParaRPr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EAA82DB-630F-4C27-9AC9-B7A214569DD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Carol Ansley, Self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E605F75-A604-4A48-BF86-51FE2E684D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33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9A7096-1156-422A-AC86-47EB4735F55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2114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55626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802.11 ITU Liaison Ad Hoc (ITU AHG) – May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5458" y="1463676"/>
            <a:ext cx="10361084" cy="4820718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</a:rPr>
              <a:t>Had one meetings during Mar 2021 Plenary (March 9, 7PM ET) updating the ad hoc on the IEEE 802.11 contributions on revisions to ITU Rec M.1450-5 and M.1801-2.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The IEEE 802.11 contributions submitted to WP 5A and on agenda for the WP 5A meeting on 2021-04-28 to 2021-05-11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</a:rPr>
              <a:t>[</a:t>
            </a:r>
            <a:r>
              <a:rPr lang="en-US" sz="1800" dirty="0">
                <a:solidFill>
                  <a:schemeClr val="tx1"/>
                </a:solidFill>
                <a:hlinkClick r:id="rId3"/>
              </a:rPr>
              <a:t> 245 </a:t>
            </a:r>
            <a:r>
              <a:rPr lang="en-US" sz="1800" dirty="0">
                <a:solidFill>
                  <a:schemeClr val="tx1"/>
                </a:solidFill>
              </a:rPr>
              <a:t>]  Proposed modification to Recommendation ITU-R M.1450-5 - Characteristics of broadband radio local area networks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</a:rPr>
              <a:t>[ </a:t>
            </a:r>
            <a:r>
              <a:rPr lang="en-US" sz="1800" dirty="0">
                <a:solidFill>
                  <a:schemeClr val="tx1"/>
                </a:solidFill>
                <a:hlinkClick r:id="rId4"/>
              </a:rPr>
              <a:t>246 </a:t>
            </a:r>
            <a:r>
              <a:rPr lang="en-US" sz="1800" dirty="0">
                <a:solidFill>
                  <a:schemeClr val="tx1"/>
                </a:solidFill>
              </a:rPr>
              <a:t>]  Proposed modification to Recommendation ITU-R M.1801-2 - Radio interface standards for broadband wireless access systems, including mobile and nomadic applications, in the mobile service operating below 6 GHz </a:t>
            </a:r>
          </a:p>
          <a:p>
            <a:pPr marL="2286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</a:rPr>
              <a:t>Next ITU AHG Meeting is May 13, 7pm ET</a:t>
            </a:r>
          </a:p>
          <a:p>
            <a:pPr marL="342900" lvl="3" indent="0">
              <a:spcBef>
                <a:spcPts val="30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D53309-130B-4518-A56A-13B857B4C4C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Hassan Yaghoobi,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1166CC-D3CD-4FEB-B53B-1739E4557C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1754397-787D-4C29-9BD7-22D5C3C3F4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80696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ANA Status</a:t>
            </a:r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2209800" y="1905000"/>
            <a:ext cx="7772400" cy="35052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11-11/0270r54 (March 2021)</a:t>
            </a:r>
          </a:p>
          <a:p>
            <a:pPr eaLnBrk="1" hangingPunct="1"/>
            <a:r>
              <a:rPr lang="en-US" altLang="en-US" dirty="0"/>
              <a:t>Changes since March 2021:</a:t>
            </a:r>
          </a:p>
          <a:p>
            <a:pPr lvl="1" eaLnBrk="1" hangingPunct="1"/>
            <a:r>
              <a:rPr lang="en-US" altLang="en-US" dirty="0"/>
              <a:t>None </a:t>
            </a:r>
          </a:p>
          <a:p>
            <a:pPr eaLnBrk="1" hangingPunct="1"/>
            <a:r>
              <a:rPr lang="en-US" altLang="en-US" dirty="0"/>
              <a:t>Pending changes:</a:t>
            </a:r>
          </a:p>
          <a:p>
            <a:pPr lvl="1" eaLnBrk="1" hangingPunct="1"/>
            <a:r>
              <a:rPr lang="en-US" altLang="en-US" dirty="0"/>
              <a:t>None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A243270-4FDE-4AED-A652-9158056564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2428D4-0088-4035-95A5-C94FA75D22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74300-10D6-43B7-A088-09F7EFECD6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7909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898" y="685800"/>
            <a:ext cx="7770813" cy="428626"/>
          </a:xfrm>
        </p:spPr>
        <p:txBody>
          <a:bodyPr/>
          <a:lstStyle/>
          <a:p>
            <a:r>
              <a:rPr lang="en-US" dirty="0"/>
              <a:t>802.11 AANI SC – May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1803" y="1229520"/>
            <a:ext cx="8763000" cy="524589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Meeting Goals: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dirty="0"/>
              <a:t>Progress technical content for a reply LS to WBA (</a:t>
            </a:r>
            <a:r>
              <a:rPr lang="en-US" dirty="0">
                <a:hlinkClick r:id="rId2"/>
              </a:rPr>
              <a:t>11-21-0170r0</a:t>
            </a:r>
            <a:r>
              <a:rPr lang="en-US" dirty="0"/>
              <a:t>) 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dirty="0"/>
              <a:t>Contributions on 802.11ax/802.11-2020 features addressing the:</a:t>
            </a:r>
            <a:br>
              <a:rPr lang="en-US" dirty="0"/>
            </a:br>
            <a:r>
              <a:rPr lang="en-US" dirty="0"/>
              <a:t>“</a:t>
            </a:r>
            <a:r>
              <a:rPr lang="en-GB" dirty="0"/>
              <a:t>Need for further study within IEEE 802.11 on how fine grain QoS for 5G flows can be provided in 802.11ax …”</a:t>
            </a:r>
            <a:endParaRPr lang="en-US" dirty="0"/>
          </a:p>
          <a:p>
            <a:pPr marL="1371600" lvl="2" indent="-457200">
              <a:buFont typeface="+mj-lt"/>
              <a:buAutoNum type="alphaLcParenR"/>
            </a:pPr>
            <a:r>
              <a:rPr lang="en-US" dirty="0"/>
              <a:t>Discuss: contributions/technical input and develop text for the reply LS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dirty="0"/>
              <a:t>Progress </a:t>
            </a:r>
            <a:r>
              <a:rPr lang="en-US" altLang="en-US" dirty="0">
                <a:hlinkClick r:id="rId3"/>
              </a:rPr>
              <a:t>11-2s/0013</a:t>
            </a:r>
            <a:r>
              <a:rPr lang="en-US" altLang="en-US" dirty="0"/>
              <a:t> - Technical Report on Interworking  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dirty="0"/>
              <a:t>Review the status of the report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dirty="0"/>
              <a:t>Contributions/Discussions - Plan for 802.11 WG approve the report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dirty="0"/>
              <a:t>Close all open issues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en-US" sz="6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 </a:t>
            </a:r>
            <a:r>
              <a:rPr lang="en-US" altLang="en-US" sz="2000" b="0" dirty="0"/>
              <a:t>See </a:t>
            </a:r>
            <a:r>
              <a:rPr lang="en-US" altLang="en-US" sz="2000" b="0" dirty="0">
                <a:hlinkClick r:id="rId4"/>
              </a:rPr>
              <a:t>11-21/0640</a:t>
            </a:r>
            <a:r>
              <a:rPr lang="en-US" altLang="en-US" sz="2000" b="0" dirty="0"/>
              <a:t> for additional background and details</a:t>
            </a:r>
          </a:p>
          <a:p>
            <a:pPr marL="400050" lvl="1" indent="0"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Tuesday 11 May 11:15-13:15 h ET</a:t>
            </a:r>
            <a:r>
              <a:rPr lang="en-US" altLang="en-US" sz="1800" dirty="0"/>
              <a:t>– Status, WBA Report/LS discussions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00050" lvl="1" indent="0"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Wednesday 12 May 19:00-21:00 h ET </a:t>
            </a:r>
            <a:r>
              <a:rPr lang="en-US" altLang="en-US" sz="1800" dirty="0"/>
              <a:t>– Technical Report way forward, continue WBA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00050" lvl="1" indent="0"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Thursday 13 May 11:15-13:15 h ET</a:t>
            </a:r>
            <a:r>
              <a:rPr lang="en-US" altLang="en-US" sz="1800" dirty="0"/>
              <a:t>– Continue discussions – WBA, Technical Report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00050" lvl="1" indent="0">
              <a:spcBef>
                <a:spcPts val="0"/>
              </a:spcBef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Calibri" panose="020F0502020204030204" pitchFamily="34" charset="0"/>
              </a:rPr>
              <a:t>Monday 17 May 19:00-21:00 h ET</a:t>
            </a:r>
            <a:r>
              <a:rPr lang="en-US" altLang="en-US" sz="1800" dirty="0"/>
              <a:t>– Continue discussions –Technical Report, WBA 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1">
              <a:buFont typeface="Arial" panose="020B0604020202020204" pitchFamily="34" charset="0"/>
              <a:buChar char="•"/>
            </a:pPr>
            <a:endParaRPr lang="en-US" altLang="en-US" sz="100" b="1" i="1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8353D77-8BF4-4AC8-84F4-5BDA989F035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Joseph Levy, InterDigital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77E94C0-7F6A-4D12-A115-08C1659E2D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0C76185D-F003-406D-9F46-1F9CC00FC5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1969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ARC (Architecture) – May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924425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Teleconferences since March: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b="1" dirty="0"/>
              <a:t>Continuing discussions on the </a:t>
            </a:r>
            <a:r>
              <a:rPr lang="en-US" altLang="en-US" sz="2400" b="1" dirty="0" err="1"/>
              <a:t>TGbe</a:t>
            </a:r>
            <a:r>
              <a:rPr lang="en-US" altLang="en-US" sz="2400" b="1" dirty="0"/>
              <a:t> multi-link architecture implications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b="1" dirty="0"/>
              <a:t>Way forward for Annex G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endParaRPr lang="en-US" altLang="en-US" sz="2400" b="1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Will have two meetings this week: 	Monday 13:30 ET, Wednesday 11:15 ET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endParaRPr lang="en-US" altLang="en-US" sz="2400" b="1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Agenda topics: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Continue </a:t>
            </a:r>
            <a:r>
              <a:rPr lang="en-US" altLang="en-US" sz="2400" b="1" dirty="0" err="1"/>
              <a:t>TGbe</a:t>
            </a:r>
            <a:r>
              <a:rPr lang="en-US" altLang="en-US" sz="2400" b="1" dirty="0"/>
              <a:t> architecture discussion (primarily on Monday)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Continue Annex G way forward discussion (primarily on Wednesday)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en-US" sz="2400" b="1" dirty="0"/>
              <a:t>Any other topics (especially from next slide) ??</a:t>
            </a:r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5A57D78-08A0-4D9F-860B-EB0D4DB8A71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FD3AF41-D898-42BE-B3D5-B4C1A891CA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2FA6DD-54C1-4268-9E95-91044CA530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01401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ARC (Architecture) – May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924425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Consider any changes to remove 802.2/LLC terms?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“What is a STA?” (per </a:t>
            </a:r>
            <a:r>
              <a:rPr lang="en-US" b="1" dirty="0" err="1"/>
              <a:t>REVmd</a:t>
            </a:r>
            <a:r>
              <a:rPr lang="en-US" b="1" dirty="0"/>
              <a:t> discussion: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11-19/0106r0</a:t>
            </a:r>
            <a:r>
              <a:rPr lang="en-US" b="1" dirty="0"/>
              <a:t>), Also off-channel TDLS architecture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One aspect is how MAC address is set/controlled – related to IEEE 1609/</a:t>
            </a:r>
            <a:r>
              <a:rPr lang="en-US" b="1" dirty="0" err="1"/>
              <a:t>TGbd</a:t>
            </a:r>
            <a:r>
              <a:rPr lang="en-US" b="1" dirty="0"/>
              <a:t>  activities</a:t>
            </a:r>
          </a:p>
          <a:p>
            <a:pPr marL="6858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dirty="0" err="1"/>
              <a:t>TGaz</a:t>
            </a:r>
            <a:r>
              <a:rPr lang="en-US" sz="1800" b="1" dirty="0"/>
              <a:t> work on Fine Timing Measurement and IEEE 1588 mapping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Clarifying EPD/LPD: </a:t>
            </a:r>
            <a:r>
              <a:rPr lang="en-US" dirty="0">
                <a:hlinkClick r:id="rId4"/>
              </a:rPr>
              <a:t>11-20/0174r0</a:t>
            </a:r>
            <a:r>
              <a:rPr lang="en-US" dirty="0"/>
              <a:t>; </a:t>
            </a:r>
            <a:r>
              <a:rPr lang="en-US" b="1" dirty="0"/>
              <a:t>monitor 802.1 discussions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 err="1"/>
              <a:t>Nendica’s</a:t>
            </a:r>
            <a:r>
              <a:rPr lang="en-US" b="1" dirty="0"/>
              <a:t>/</a:t>
            </a:r>
            <a:r>
              <a:rPr lang="en-US" b="1" dirty="0" err="1"/>
              <a:t>TGbe’s</a:t>
            </a:r>
            <a:r>
              <a:rPr lang="en-US" b="1" dirty="0"/>
              <a:t> discussion on 802.11 in a Deterministic Network/Time-Sensitive Networking</a:t>
            </a:r>
          </a:p>
          <a:p>
            <a:pPr marL="342900" lvl="3" indent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defRPr/>
            </a:pPr>
            <a:endParaRPr lang="en-US" sz="1800" b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9E7C3D1-336B-481C-BBA0-CC8E99D07E2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Hamilton, Ruckus/CommScope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D8D7B7-1930-4793-84B2-BEA84B1002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AAB0EE-3BE7-487A-85C2-6FAD13A63E7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2584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>
            <a:extLst>
              <a:ext uri="{FF2B5EF4-FFF2-40B4-BE49-F238E27FC236}">
                <a16:creationId xmlns:a16="http://schemas.microsoft.com/office/drawing/2014/main" id="{00AA4456-CB9C-4562-A579-42440AF784D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20913" y="609600"/>
            <a:ext cx="7772400" cy="990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The Coex SC will formally meet twice during the May 2021 virtual meeting</a:t>
            </a:r>
          </a:p>
        </p:txBody>
      </p:sp>
      <p:sp>
        <p:nvSpPr>
          <p:cNvPr id="15366" name="Content Placeholder 2">
            <a:extLst>
              <a:ext uri="{FF2B5EF4-FFF2-40B4-BE49-F238E27FC236}">
                <a16:creationId xmlns:a16="http://schemas.microsoft.com/office/drawing/2014/main" id="{04FE50D2-0D59-4185-AEBC-45A2DD5D1B21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2251076" y="1981200"/>
            <a:ext cx="7783513" cy="42672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AU" altLang="en-US" dirty="0"/>
              <a:t>The </a:t>
            </a:r>
            <a:r>
              <a:rPr lang="en-AU" altLang="en-US" dirty="0" err="1"/>
              <a:t>Coex</a:t>
            </a:r>
            <a:r>
              <a:rPr lang="en-AU" altLang="en-US" dirty="0"/>
              <a:t> SC is formally meeting twice this week:</a:t>
            </a:r>
          </a:p>
          <a:p>
            <a:pPr lvl="1"/>
            <a:r>
              <a:rPr lang="en-AU" altLang="en-US" dirty="0"/>
              <a:t>Wed, 12 May 2021 at 4-6 pm ET</a:t>
            </a:r>
          </a:p>
          <a:p>
            <a:pPr lvl="1"/>
            <a:r>
              <a:rPr lang="en-AU" altLang="en-US" dirty="0"/>
              <a:t>Mon, 17 May 2021 at 4-6 pm ET</a:t>
            </a:r>
          </a:p>
          <a:p>
            <a:r>
              <a:rPr lang="en-AU" altLang="en-US" dirty="0"/>
              <a:t>The first meeting will provide the “usual” overview</a:t>
            </a:r>
          </a:p>
          <a:p>
            <a:pPr lvl="1"/>
            <a:r>
              <a:rPr lang="en-AU" altLang="en-US" dirty="0"/>
              <a:t>60 GHz issues in ETSI BRAN</a:t>
            </a:r>
          </a:p>
          <a:p>
            <a:pPr lvl="1"/>
            <a:r>
              <a:rPr lang="en-AU" altLang="en-US" dirty="0"/>
              <a:t>EN 303 687 issues (6 GHz)</a:t>
            </a:r>
          </a:p>
          <a:p>
            <a:pPr lvl="2"/>
            <a:r>
              <a:rPr lang="en-AU" altLang="en-US" dirty="0"/>
              <a:t>NB FH is most contentious open issue</a:t>
            </a:r>
          </a:p>
          <a:p>
            <a:pPr lvl="1"/>
            <a:r>
              <a:rPr lang="en-AU" altLang="en-US" dirty="0"/>
              <a:t>EN 301 893 issues (5 GHz)</a:t>
            </a:r>
          </a:p>
          <a:p>
            <a:pPr lvl="2"/>
            <a:r>
              <a:rPr lang="en-AU" altLang="en-US" dirty="0"/>
              <a:t>Highlighting details of recent compromise</a:t>
            </a:r>
          </a:p>
          <a:p>
            <a:r>
              <a:rPr lang="en-AU" altLang="en-US" dirty="0"/>
              <a:t>The second meeting will focus on </a:t>
            </a:r>
            <a:r>
              <a:rPr lang="en-AU" altLang="en-US" dirty="0" err="1"/>
              <a:t>coex</a:t>
            </a:r>
            <a:r>
              <a:rPr lang="en-AU" altLang="en-US" dirty="0"/>
              <a:t> between 802.11ax &amp; 802.11be in 5/6 GHz under European rules</a:t>
            </a:r>
          </a:p>
          <a:p>
            <a:pPr lvl="1"/>
            <a:r>
              <a:rPr lang="en-AU" altLang="en-US" dirty="0"/>
              <a:t>Of particular interest to </a:t>
            </a:r>
            <a:r>
              <a:rPr lang="en-AU" altLang="en-US" dirty="0" err="1"/>
              <a:t>TGme</a:t>
            </a:r>
            <a:r>
              <a:rPr lang="en-AU" altLang="en-US" dirty="0"/>
              <a:t> &amp; </a:t>
            </a:r>
            <a:r>
              <a:rPr lang="en-AU" altLang="en-US" dirty="0" err="1"/>
              <a:t>Tgbe</a:t>
            </a:r>
            <a:r>
              <a:rPr lang="en-AU" altLang="en-US" dirty="0"/>
              <a:t> participants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DCB41B8-ADB2-4468-889B-A53914733BA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Andrew Myles, Cisco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D3D95A5-D225-4138-B1B8-A114232DBF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A58CAF-8754-4629-8DE7-258EA920C71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77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0DE7C-91F5-45A8-9A96-57DA2CC38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PAR Review SC – January Snapshot</a:t>
            </a:r>
            <a:br>
              <a:rPr lang="en-US" altLang="en-US" dirty="0"/>
            </a:br>
            <a:r>
              <a:rPr lang="en-US" altLang="en-US" dirty="0"/>
              <a:t>Chair: Jon Rosdahl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37E3F-2C54-47D6-B9F4-C7408CA69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400" y="1981201"/>
            <a:ext cx="10766394" cy="440012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/>
              <a:t>Not meeting this week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/>
              <a:t>Will meet in July 2021 to review proposed PAR documents.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dirty="0"/>
              <a:t>Upcoming Submission deadlines are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WG PAR submission to 802 EC:  08 June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WG PAR Submission to </a:t>
            </a:r>
            <a:r>
              <a:rPr lang="en-US" dirty="0" err="1"/>
              <a:t>NesCom</a:t>
            </a:r>
            <a:r>
              <a:rPr lang="en-US" dirty="0"/>
              <a:t>: 13 Aug 2021 </a:t>
            </a:r>
            <a:r>
              <a:rPr lang="en-US" sz="1600" dirty="0"/>
              <a:t>(for </a:t>
            </a:r>
            <a:r>
              <a:rPr lang="en-US" sz="1600" dirty="0" err="1"/>
              <a:t>NesCom</a:t>
            </a:r>
            <a:r>
              <a:rPr lang="en-US" sz="1600"/>
              <a:t> 22 Sept </a:t>
            </a:r>
            <a:r>
              <a:rPr lang="en-US" sz="1600" dirty="0"/>
              <a:t>mtg)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/>
              <a:t>WG PAR Submission to </a:t>
            </a:r>
            <a:r>
              <a:rPr lang="en-US" altLang="en-US" sz="1600" dirty="0" err="1"/>
              <a:t>NesCom</a:t>
            </a:r>
            <a:r>
              <a:rPr lang="en-US" altLang="en-US" sz="1600" dirty="0"/>
              <a:t> for Continuous Process telecon: 10 Sept, 2021  (for 22 Oct </a:t>
            </a:r>
            <a:r>
              <a:rPr lang="en-US" altLang="en-US" sz="1600" dirty="0" err="1"/>
              <a:t>NesCom</a:t>
            </a:r>
            <a:r>
              <a:rPr lang="en-US" altLang="en-US" sz="1600" dirty="0"/>
              <a:t> mtg)</a:t>
            </a:r>
          </a:p>
          <a:p>
            <a:pPr marL="285750" indent="-285750"/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D429186-EE8D-4AD2-9C43-828116782DB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EA2ED05-51A2-499B-A99A-46DABF5859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22B8088A-08CD-4BCE-8688-B01C0B5625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39457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D99616218D054EA63C510D5C3ED3A7" ma:contentTypeVersion="13" ma:contentTypeDescription="Create a new document." ma:contentTypeScope="" ma:versionID="9088c02c015a5ae6094a345e86c0e1ae">
  <xsd:schema xmlns:xsd="http://www.w3.org/2001/XMLSchema" xmlns:xs="http://www.w3.org/2001/XMLSchema" xmlns:p="http://schemas.microsoft.com/office/2006/metadata/properties" xmlns:ns3="23347348-f209-4824-a23a-1433d5a4d5f5" xmlns:ns4="5d48a4fd-b80d-4fe1-b239-a49a0c8fe0fd" targetNamespace="http://schemas.microsoft.com/office/2006/metadata/properties" ma:root="true" ma:fieldsID="0203ac7f69cc6692272b6eeae0d61c95" ns3:_="" ns4:_="">
    <xsd:import namespace="23347348-f209-4824-a23a-1433d5a4d5f5"/>
    <xsd:import namespace="5d48a4fd-b80d-4fe1-b239-a49a0c8fe0f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47348-f209-4824-a23a-1433d5a4d5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8a4fd-b80d-4fe1-b239-a49a0c8fe0f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1AF8EE4-B00A-41DD-9B69-99C984DD6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347348-f209-4824-a23a-1433d5a4d5f5"/>
    <ds:schemaRef ds:uri="5d48a4fd-b80d-4fe1-b239-a49a0c8fe0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68BF55D-B36D-4C6C-8902-4C438DCE57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04785E-67BB-4305-9B97-6021308D188E}">
  <ds:schemaRefs>
    <ds:schemaRef ds:uri="23347348-f209-4824-a23a-1433d5a4d5f5"/>
    <ds:schemaRef ds:uri="http://schemas.microsoft.com/office/2006/metadata/properties"/>
    <ds:schemaRef ds:uri="http://purl.org/dc/terms/"/>
    <ds:schemaRef ds:uri="http://schemas.microsoft.com/office/2006/documentManagement/types"/>
    <ds:schemaRef ds:uri="5d48a4fd-b80d-4fe1-b239-a49a0c8fe0fd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12792</TotalTime>
  <Words>3734</Words>
  <Application>Microsoft Office PowerPoint</Application>
  <PresentationFormat>Widescreen</PresentationFormat>
  <Paragraphs>620</Paragraphs>
  <Slides>34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Calibri</vt:lpstr>
      <vt:lpstr>Times New Roman</vt:lpstr>
      <vt:lpstr>Office Theme</vt:lpstr>
      <vt:lpstr>Document</vt:lpstr>
      <vt:lpstr>WG11 Opening Report Snapshot Slides May 2021</vt:lpstr>
      <vt:lpstr>Abstract</vt:lpstr>
      <vt:lpstr>Editors Meeting: Agenda for 2021-05-10</vt:lpstr>
      <vt:lpstr>ANA Status</vt:lpstr>
      <vt:lpstr>802.11 AANI SC – May 2021</vt:lpstr>
      <vt:lpstr>ARC (Architecture) – May 2021</vt:lpstr>
      <vt:lpstr>ARC (Architecture) – May 2021</vt:lpstr>
      <vt:lpstr>The Coex SC will formally meet twice during the May 2021 virtual meeting</vt:lpstr>
      <vt:lpstr>PAR Review SC – January Snapshot Chair: Jon Rosdahl</vt:lpstr>
      <vt:lpstr>802.11 WNG – May 2021</vt:lpstr>
      <vt:lpstr>IEEE 802 JTC1 SC will meet once (virtually) in May 2021 (Tue 4-6pm ET) </vt:lpstr>
      <vt:lpstr>IEEE 802 has submitted 110 standards into the PSDO pipeline</vt:lpstr>
      <vt:lpstr>A large number of IEEE 802 submissions are in the PSDO balloting process</vt:lpstr>
      <vt:lpstr>REVme Summary </vt:lpstr>
      <vt:lpstr>IEEE 802.11ax – May 2021</vt:lpstr>
      <vt:lpstr>TGay – Schedule</vt:lpstr>
      <vt:lpstr>NGP TG AZ – May 2021 TGaz Next Generation Positioning</vt:lpstr>
      <vt:lpstr>NGP TG AZ – May 2021 TGaz Next Generation Positioning</vt:lpstr>
      <vt:lpstr>TGba (Wake-up Radio) </vt:lpstr>
      <vt:lpstr>802.11 TGbb</vt:lpstr>
      <vt:lpstr>IEEE 802.11 TGbc Broadcast Services Chair: Marc Emmelmann</vt:lpstr>
      <vt:lpstr>IEEE 802.11 TGbc Broadcast Services Chair: Marc Emmelmann</vt:lpstr>
      <vt:lpstr>Snapshot of IEEE 802.11 TGbd for May 2021 Interim</vt:lpstr>
      <vt:lpstr>IEEE 802.11 TGbd TC Plan for the week</vt:lpstr>
      <vt:lpstr>TGbd Progress Documents</vt:lpstr>
      <vt:lpstr>IEEE 802.11 TGbd Timeline (to be updated)</vt:lpstr>
      <vt:lpstr>TGbe (Extremely High Throughput)</vt:lpstr>
      <vt:lpstr>TGbe (Extremely High Throughput)</vt:lpstr>
      <vt:lpstr>Teleconference Plan</vt:lpstr>
      <vt:lpstr>TGbf (WLAN Sensing)– May 2021</vt:lpstr>
      <vt:lpstr>Teleconference Times</vt:lpstr>
      <vt:lpstr>TGbh (Random and Changing MAC Addresses)  – May 2021</vt:lpstr>
      <vt:lpstr>IEEE 802.11 TGbi – May 2021</vt:lpstr>
      <vt:lpstr>802.11 ITU Liaison Ad Hoc (ITU AHG) – May 2021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192</cp:revision>
  <cp:lastPrinted>1601-01-01T00:00:00Z</cp:lastPrinted>
  <dcterms:created xsi:type="dcterms:W3CDTF">2018-05-02T19:26:26Z</dcterms:created>
  <dcterms:modified xsi:type="dcterms:W3CDTF">2021-05-10T03:34:59Z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2020-07-06 15:50:08Z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0x0101005AD99616218D054EA63C510D5C3ED3A7</vt:lpwstr>
  </property>
</Properties>
</file>