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1" r:id="rId3"/>
    <p:sldId id="264" r:id="rId4"/>
    <p:sldId id="265" r:id="rId5"/>
    <p:sldId id="267" r:id="rId6"/>
    <p:sldId id="266" r:id="rId7"/>
    <p:sldId id="268" r:id="rId8"/>
    <p:sldId id="269" r:id="rId9"/>
    <p:sldId id="271" r:id="rId10"/>
    <p:sldId id="273" r:id="rId11"/>
    <p:sldId id="291" r:id="rId12"/>
    <p:sldId id="272" r:id="rId13"/>
    <p:sldId id="274" r:id="rId14"/>
    <p:sldId id="282" r:id="rId15"/>
    <p:sldId id="280" r:id="rId16"/>
    <p:sldId id="281" r:id="rId17"/>
    <p:sldId id="276" r:id="rId18"/>
    <p:sldId id="289" r:id="rId19"/>
    <p:sldId id="275" r:id="rId20"/>
    <p:sldId id="287" r:id="rId21"/>
    <p:sldId id="288" r:id="rId22"/>
    <p:sldId id="290" r:id="rId23"/>
    <p:sldId id="283" r:id="rId24"/>
    <p:sldId id="284" r:id="rId25"/>
    <p:sldId id="285"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94" d="100"/>
          <a:sy n="94" d="100"/>
        </p:scale>
        <p:origin x="37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062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cdn.rohde-schwarz.com/ur/pws/dl_downloads/pdm/cl_manuals/user_manual/1173_9357_01/FSW_K91_WLAN_UserManual_en_34.pdf" TargetMode="External"/><Relationship Id="rId2" Type="http://schemas.openxmlformats.org/officeDocument/2006/relationships/hyperlink" Target="https://www.rohde-schwarz.com/us/manual/r-s-fsw-k91-wlan-user-manual-manuals-gb1_78701-28989.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EVM and SFO/STO </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2021-04-29</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Apr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2019100"/>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SP1</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Do we agree :</a:t>
            </a:r>
          </a:p>
          <a:p>
            <a:pPr lvl="1">
              <a:buFont typeface="Arial" panose="020B0604020202020204" pitchFamily="34" charset="0"/>
              <a:buChar char="•"/>
            </a:pPr>
            <a:r>
              <a:rPr lang="en-US" sz="1400" dirty="0"/>
              <a:t>That the </a:t>
            </a:r>
            <a:r>
              <a:rPr lang="en-US" sz="1600" dirty="0"/>
              <a:t>current EVM measurement allows measurement over a maximum length PPDU, and</a:t>
            </a:r>
          </a:p>
          <a:p>
            <a:pPr lvl="1">
              <a:buFont typeface="Arial" panose="020B0604020202020204" pitchFamily="34" charset="0"/>
              <a:buChar char="•"/>
            </a:pPr>
            <a:r>
              <a:rPr lang="en-US" sz="1600" dirty="0"/>
              <a:t>At least one of the following:</a:t>
            </a:r>
          </a:p>
          <a:p>
            <a:pPr lvl="2">
              <a:buFont typeface="Arial" panose="020B0604020202020204" pitchFamily="34" charset="0"/>
              <a:buChar char="•"/>
            </a:pPr>
            <a:r>
              <a:rPr lang="en-US" sz="1400" dirty="0"/>
              <a:t>That it is practically impossible for test equipment to measure SFO to within 0.002 parts per million from the preamble given a STA with permissible TX impairments</a:t>
            </a:r>
          </a:p>
          <a:p>
            <a:pPr lvl="2">
              <a:buFont typeface="Arial" panose="020B0604020202020204" pitchFamily="34" charset="0"/>
              <a:buChar char="•"/>
            </a:pPr>
            <a:r>
              <a:rPr lang="en-US" sz="1400" dirty="0"/>
              <a:t>That a minimal receiver should be tolerant of a STA whose SFO happens to wander by more than 0.002 ppm during a PPDU</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Y/N/A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6846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SP2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1800" dirty="0"/>
              <a:t>If we were to change the text from D0.4, vote Y/N/A on each of the following:</a:t>
            </a:r>
          </a:p>
          <a:p>
            <a:pPr lvl="1">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400" dirty="0"/>
              <a:t>Option 1a: </a:t>
            </a:r>
            <a:r>
              <a:rPr lang="en-US" sz="1400" dirty="0" err="1"/>
              <a:t>i</a:t>
            </a:r>
            <a:r>
              <a:rPr lang="en-US" sz="1400" dirty="0"/>
              <a:t>) Allow CPE and STO correction during the EHTLTFs and ii) CPE correction but not STO correction during the Data field </a:t>
            </a:r>
          </a:p>
          <a:p>
            <a:pPr lvl="1">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400" dirty="0"/>
              <a:t>Option 3b: Allow STO correction after every 16 (or 32 for ru26) OFDM symbols in the Data field</a:t>
            </a:r>
            <a:endParaRPr lang="en-US" sz="1200" dirty="0"/>
          </a:p>
          <a:p>
            <a:pPr lvl="1">
              <a:buFont typeface="Arial" panose="020B0604020202020204" pitchFamily="34" charset="0"/>
              <a:buChar char="•"/>
            </a:pPr>
            <a:r>
              <a:rPr lang="en-US" sz="1400" dirty="0"/>
              <a:t>Option 3c: Allow STO correction after every 32 OFDM symbols in the Data field</a:t>
            </a:r>
            <a:endParaRPr lang="en-US" sz="12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340620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457200" lvl="1" indent="0"/>
            <a:r>
              <a:rPr lang="en-US" sz="1400" dirty="0"/>
              <a:t>[1] </a:t>
            </a:r>
            <a:r>
              <a:rPr lang="en-US" sz="1400" dirty="0">
                <a:hlinkClick r:id="rId2"/>
              </a:rPr>
              <a:t>https://www.rohde-schwarz.com/us/manual/r-s-fsw-k91-wlan-user-manual-manuals-gb1_78701-28989.html</a:t>
            </a:r>
            <a:r>
              <a:rPr lang="en-US" sz="1400" dirty="0"/>
              <a:t> (and thence </a:t>
            </a:r>
            <a:r>
              <a:rPr lang="en-US" sz="1400" dirty="0">
                <a:hlinkClick r:id="rId3"/>
              </a:rPr>
              <a:t>https://scdn.rohde-schwarz.com/ur/pws/dl_downloads/pdm/cl_manuals/user_manual/1173_9357_01/FSW_K91_WLAN_UserManual_en_34.</a:t>
            </a:r>
            <a:r>
              <a:rPr lang="en-US" sz="1400">
                <a:hlinkClick r:id="rId3"/>
              </a:rPr>
              <a:t>pdf</a:t>
            </a:r>
            <a:r>
              <a:rPr lang="en-US" sz="1400"/>
              <a:t> ; see pages 72 and 204)</a:t>
            </a:r>
            <a:endParaRPr lang="en-US" sz="14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51928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Sample Language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4248422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1052222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1a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a:t>
            </a:r>
            <a:r>
              <a:rPr lang="en-US" sz="1100" b="0" u="sng" dirty="0"/>
              <a:t>Symbol timing offset (STO) shall be also compensated according to a single parameter per EHT-LTF symbol</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CPE</a:t>
            </a:r>
            <a:r>
              <a:rPr lang="en-US" sz="1100" b="0" strike="sngStrike" dirty="0"/>
              <a:t> and a single STO </a:t>
            </a:r>
            <a:r>
              <a:rPr lang="en-US" sz="1100" b="0" dirty="0"/>
              <a:t>from the pilot subcarriers, and compensate the subcarrier values according to the </a:t>
            </a:r>
            <a:r>
              <a:rPr lang="en-US" sz="1100" b="0" u="sng" dirty="0"/>
              <a:t>estimated </a:t>
            </a:r>
            <a:r>
              <a:rPr lang="en-US" sz="1100" b="0" u="sng" dirty="0" err="1"/>
              <a:t>CPE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dirty="0"/>
              <a:t>N</a:t>
            </a:r>
            <a:r>
              <a:rPr lang="en-US" sz="1100" b="0" i="1" baseline="-25000" dirty="0"/>
              <a:t>SYM</a:t>
            </a:r>
            <a:r>
              <a:rPr lang="en-US" sz="1100" b="0" dirty="0"/>
              <a:t> is the number of data OFDM symbols.</a:t>
            </a:r>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Tree>
    <p:extLst>
      <p:ext uri="{BB962C8B-B14F-4D97-AF65-F5344CB8AC3E}">
        <p14:creationId xmlns:p14="http://schemas.microsoft.com/office/powerpoint/2010/main" val="2828537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2</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common phase error (CPE) and a single symbol timing offset (STO)</a:t>
            </a:r>
            <a:r>
              <a:rPr lang="en-US" sz="1100" b="0" dirty="0"/>
              <a:t> from the pilot subcarriers, and </a:t>
            </a:r>
            <a:r>
              <a:rPr lang="en-US" sz="1100" b="0" dirty="0" err="1"/>
              <a:t>derotate</a:t>
            </a:r>
            <a:r>
              <a:rPr lang="en-US" sz="1100" b="0" dirty="0"/>
              <a:t>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estimate </a:t>
            </a:r>
            <a:r>
              <a:rPr lang="en-US" sz="1100" b="0" u="sng" dirty="0"/>
              <a:t>a single </a:t>
            </a:r>
            <a:r>
              <a:rPr lang="en-US" sz="1100" b="0" u="sng" dirty="0" err="1"/>
              <a:t>phase</a:t>
            </a:r>
            <a:r>
              <a:rPr lang="en-US" sz="1100" b="0" strike="sngStrike" dirty="0" err="1"/>
              <a:t>a</a:t>
            </a:r>
            <a:r>
              <a:rPr lang="en-US" sz="1100" b="0" strike="sngStrike" dirty="0"/>
              <a:t> single CPE and a single STO </a:t>
            </a:r>
            <a:r>
              <a:rPr lang="en-US" sz="1100" b="0" dirty="0"/>
              <a:t>from the pilot subcarriers, and compensate the subcarrier values according to the </a:t>
            </a:r>
            <a:r>
              <a:rPr lang="en-US" sz="1100" b="0" u="sng" dirty="0"/>
              <a:t>estimated </a:t>
            </a:r>
            <a:r>
              <a:rPr lang="en-US" sz="1100" b="0" u="sng" dirty="0" err="1"/>
              <a:t>phase</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b="0" dirty="0"/>
              <a:t>…</a:t>
            </a:r>
          </a:p>
          <a:p>
            <a:endParaRPr lang="en-US" sz="1100" b="0" dirty="0"/>
          </a:p>
          <a:p>
            <a:endParaRPr lang="en-US" sz="1100" b="0" dirty="0"/>
          </a:p>
          <a:p>
            <a:endParaRPr lang="en-US" sz="1100" b="0" dirty="0"/>
          </a:p>
          <a:p>
            <a:endParaRPr lang="en-US" sz="1100" b="0" dirty="0"/>
          </a:p>
          <a:p>
            <a:endParaRPr lang="en-US" sz="1100" b="0" dirty="0"/>
          </a:p>
          <a:p>
            <a:r>
              <a:rPr lang="en-US" sz="1100" b="0" i="1" u="sng" dirty="0"/>
              <a:t>N</a:t>
            </a:r>
            <a:r>
              <a:rPr lang="en-US" sz="1100" b="0" i="1" u="sng" baseline="-25000" dirty="0"/>
              <a:t>SYM,EVM</a:t>
            </a:r>
            <a:r>
              <a:rPr lang="en-US" sz="1100" b="0" u="sng" dirty="0"/>
              <a:t> equals 32 data OFDM symbols for occupied RUs with 26 tones and 16 data OFDM symbols for occupied RUs with more than 26 </a:t>
            </a:r>
            <a:r>
              <a:rPr lang="en-US" sz="1100" b="0" u="sng" dirty="0" err="1"/>
              <a:t>tones.</a:t>
            </a:r>
            <a:r>
              <a:rPr lang="en-US" sz="1100" b="0" i="1" strike="sngStrike" dirty="0" err="1"/>
              <a:t>N</a:t>
            </a:r>
            <a:r>
              <a:rPr lang="en-US" sz="1100" b="0" i="1" strike="sngStrike" baseline="-25000" dirty="0" err="1"/>
              <a:t>SYM</a:t>
            </a:r>
            <a:r>
              <a:rPr lang="en-US" sz="1100" b="0" strike="sngStrike" dirty="0"/>
              <a:t> is the number of data OFDM symbols.</a:t>
            </a:r>
          </a:p>
          <a:p>
            <a:endParaRPr lang="en-US" sz="1100" b="0" u="sng" dirty="0"/>
          </a:p>
        </p:txBody>
      </p:sp>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1219200" y="4462261"/>
            <a:ext cx="6019800" cy="1405139"/>
          </a:xfrm>
          <a:prstGeom prst="rect">
            <a:avLst/>
          </a:prstGeom>
        </p:spPr>
      </p:pic>
      <p:sp>
        <p:nvSpPr>
          <p:cNvPr id="3" name="Speech Bubble: Rectangle 2">
            <a:extLst>
              <a:ext uri="{FF2B5EF4-FFF2-40B4-BE49-F238E27FC236}">
                <a16:creationId xmlns:a16="http://schemas.microsoft.com/office/drawing/2014/main" id="{680B54EA-FADE-456D-98FB-A568AF0C5914}"/>
              </a:ext>
            </a:extLst>
          </p:cNvPr>
          <p:cNvSpPr/>
          <p:nvPr/>
        </p:nvSpPr>
        <p:spPr bwMode="auto">
          <a:xfrm>
            <a:off x="7772400" y="4868588"/>
            <a:ext cx="1219200" cy="838200"/>
          </a:xfrm>
          <a:prstGeom prst="wedgeRectCallout">
            <a:avLst>
              <a:gd name="adj1" fmla="val -88659"/>
              <a:gd name="adj2" fmla="val -1445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Change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a:t>
            </a:r>
            <a:r>
              <a:rPr kumimoji="0" lang="en-US" sz="1400" b="0" i="0" u="none" strike="noStrike" cap="none" normalizeH="0" baseline="0" dirty="0">
                <a:ln>
                  <a:noFill/>
                </a:ln>
                <a:solidFill>
                  <a:schemeClr val="bg1"/>
                </a:solidFill>
                <a:effectLst/>
                <a:latin typeface="Times New Roman" pitchFamily="16" charset="0"/>
                <a:ea typeface="MS Gothic" charset="-128"/>
              </a:rPr>
              <a:t> to </a:t>
            </a:r>
            <a:r>
              <a:rPr kumimoji="0" lang="en-US" sz="1400" b="0" i="1" u="none" strike="noStrike" cap="none" normalizeH="0" baseline="0" dirty="0">
                <a:ln>
                  <a:noFill/>
                </a:ln>
                <a:solidFill>
                  <a:schemeClr val="bg1"/>
                </a:solidFill>
                <a:effectLst/>
                <a:latin typeface="Times New Roman" pitchFamily="16" charset="0"/>
                <a:ea typeface="MS Gothic" charset="-128"/>
              </a:rPr>
              <a:t>N</a:t>
            </a:r>
            <a:r>
              <a:rPr kumimoji="0" lang="en-US" sz="1400" b="0" i="1" u="none" strike="noStrike" cap="none" normalizeH="0" baseline="-25000" dirty="0">
                <a:ln>
                  <a:noFill/>
                </a:ln>
                <a:solidFill>
                  <a:schemeClr val="bg1"/>
                </a:solidFill>
                <a:effectLst/>
                <a:latin typeface="Times New Roman" pitchFamily="16" charset="0"/>
                <a:ea typeface="MS Gothic" charset="-128"/>
              </a:rPr>
              <a:t>SYM,EVM</a:t>
            </a:r>
          </a:p>
        </p:txBody>
      </p:sp>
    </p:spTree>
    <p:extLst>
      <p:ext uri="{BB962C8B-B14F-4D97-AF65-F5344CB8AC3E}">
        <p14:creationId xmlns:p14="http://schemas.microsoft.com/office/powerpoint/2010/main" val="38836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147EBF-00F0-439C-980C-AA876332A007}"/>
              </a:ext>
            </a:extLst>
          </p:cNvPr>
          <p:cNvPicPr>
            <a:picLocks noChangeAspect="1"/>
          </p:cNvPicPr>
          <p:nvPr/>
        </p:nvPicPr>
        <p:blipFill>
          <a:blip r:embed="rId2"/>
          <a:stretch>
            <a:fillRect/>
          </a:stretch>
        </p:blipFill>
        <p:spPr>
          <a:xfrm>
            <a:off x="609600" y="5029200"/>
            <a:ext cx="5257800" cy="1227273"/>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Sample language for Option 3b/c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r>
              <a:rPr lang="en-US" sz="1100" b="0" dirty="0"/>
              <a:t>… </a:t>
            </a:r>
          </a:p>
          <a:p>
            <a:r>
              <a:rPr lang="en-US" sz="1100" b="0" dirty="0"/>
              <a:t>c) Coarse and fine frequency offsets shall be estimated.</a:t>
            </a:r>
          </a:p>
          <a:p>
            <a:r>
              <a:rPr lang="en-US" sz="1100" b="0" dirty="0"/>
              <a:t>d) Symbols in a PPDU shall be </a:t>
            </a:r>
            <a:r>
              <a:rPr lang="en-US" sz="1100" b="0" dirty="0" err="1"/>
              <a:t>derotated</a:t>
            </a:r>
            <a:r>
              <a:rPr lang="en-US" sz="1100" b="0" dirty="0"/>
              <a:t> according to a single estimated frequency offset. Sampling offset drift shall be also compensated.</a:t>
            </a:r>
          </a:p>
          <a:p>
            <a:r>
              <a:rPr lang="en-US" sz="1100" b="0" dirty="0"/>
              <a:t>e) For each EHT-LTF symbol, transform the symbol into subcarrier received values, estimate a single common phase error (CPE) and a single symbol timing offset (STO) from the pilot subcarriers, and </a:t>
            </a:r>
            <a:r>
              <a:rPr lang="en-US" sz="1100" b="0" dirty="0" err="1"/>
              <a:t>derotate</a:t>
            </a:r>
            <a:r>
              <a:rPr lang="en-US" sz="1100" b="0" dirty="0"/>
              <a:t> the subcarrier values according to the two estimated parameters.</a:t>
            </a:r>
          </a:p>
          <a:p>
            <a:r>
              <a:rPr lang="en-US" sz="1100" b="0" dirty="0"/>
              <a:t>f) Estimate the complex channel response coefficient for each of the subcarriers and each of the transmit streams.</a:t>
            </a:r>
          </a:p>
          <a:p>
            <a:r>
              <a:rPr lang="en-US" sz="1100" b="0" dirty="0"/>
              <a:t>g) For each of the data OFDM symbols, transform the symbol into subcarrier received values, </a:t>
            </a:r>
            <a:r>
              <a:rPr lang="en-US" sz="1100" b="0" u="sng" dirty="0"/>
              <a:t>and </a:t>
            </a:r>
            <a:r>
              <a:rPr lang="en-US" sz="1100" b="0" dirty="0"/>
              <a:t>estimate a single CPE </a:t>
            </a:r>
            <a:r>
              <a:rPr lang="en-US" sz="1100" b="0" strike="sngStrike" dirty="0"/>
              <a:t>and a single STO </a:t>
            </a:r>
            <a:r>
              <a:rPr lang="en-US" sz="1100" b="0" dirty="0"/>
              <a:t>from the pilot subcarriers</a:t>
            </a:r>
            <a:r>
              <a:rPr lang="en-US" sz="1100" b="0" u="sng" dirty="0"/>
              <a:t>. After every </a:t>
            </a:r>
            <a:r>
              <a:rPr lang="en-US" sz="1100" b="0" i="1" u="sng" dirty="0"/>
              <a:t>N</a:t>
            </a:r>
            <a:r>
              <a:rPr lang="en-US" sz="1100" b="0" i="1" u="sng" baseline="-25000" dirty="0"/>
              <a:t>SYM,STO</a:t>
            </a:r>
            <a:r>
              <a:rPr lang="en-US" sz="1100" b="0" u="sng" dirty="0"/>
              <a:t> OFDM symbols, calculate a single STO for the next </a:t>
            </a:r>
            <a:r>
              <a:rPr lang="en-US" sz="1100" b="0" i="1" u="sng" dirty="0"/>
              <a:t>N</a:t>
            </a:r>
            <a:r>
              <a:rPr lang="en-US" sz="1100" b="0" i="1" u="sng" baseline="-25000" dirty="0"/>
              <a:t>SYM,STO</a:t>
            </a:r>
            <a:r>
              <a:rPr lang="en-US" sz="1100" b="0" u="sng" dirty="0"/>
              <a:t> OFDM symbols. </a:t>
            </a:r>
            <a:r>
              <a:rPr lang="en-US" sz="1100" b="0" strike="sngStrike" dirty="0"/>
              <a:t>, and </a:t>
            </a:r>
            <a:r>
              <a:rPr lang="en-US" sz="1100" b="0" strike="sngStrike" dirty="0" err="1"/>
              <a:t>c</a:t>
            </a:r>
            <a:r>
              <a:rPr lang="en-US" sz="1100" b="0" dirty="0" err="1"/>
              <a:t>Compensate</a:t>
            </a:r>
            <a:r>
              <a:rPr lang="en-US" sz="1100" b="0" dirty="0"/>
              <a:t> the subcarrier values according to the </a:t>
            </a:r>
            <a:r>
              <a:rPr lang="en-US" sz="1100" b="0" u="sng" dirty="0"/>
              <a:t>estimated CPE and </a:t>
            </a:r>
            <a:r>
              <a:rPr lang="en-US" sz="1100" b="0" u="sng" dirty="0" err="1"/>
              <a:t>STO</a:t>
            </a:r>
            <a:r>
              <a:rPr lang="en-US" sz="1100" b="0" strike="sngStrike" dirty="0" err="1"/>
              <a:t>two</a:t>
            </a:r>
            <a:r>
              <a:rPr lang="en-US" sz="1100" b="0" strike="sngStrike" dirty="0"/>
              <a:t> estimated parameters</a:t>
            </a:r>
            <a:r>
              <a:rPr lang="en-US" sz="1100" b="0" dirty="0"/>
              <a:t>, group the results from all of the receiver chains in each subcarrier to a vector, and multiply the vector by a zero-forcing equalization matrix generated from the estimated channel.</a:t>
            </a:r>
          </a:p>
          <a:p>
            <a:r>
              <a:rPr lang="en-US" sz="1100" dirty="0"/>
              <a:t>Option 3b: </a:t>
            </a:r>
            <a:r>
              <a:rPr lang="en-US" sz="1100" b="0" i="1" u="sng" dirty="0"/>
              <a:t>N</a:t>
            </a:r>
            <a:r>
              <a:rPr lang="en-US" sz="1100" b="0" i="1" u="sng" baseline="-25000" dirty="0"/>
              <a:t>SYM,STO</a:t>
            </a:r>
            <a:r>
              <a:rPr lang="en-US" sz="1100" b="0" u="sng" dirty="0"/>
              <a:t> equals 32 for occupied RUs with 26 tones and 16 for occupied RUs with more than 26 tones.</a:t>
            </a:r>
          </a:p>
          <a:p>
            <a:r>
              <a:rPr lang="en-US" sz="1100" dirty="0"/>
              <a:t>Option 3c: </a:t>
            </a:r>
            <a:r>
              <a:rPr lang="en-US" sz="1100" b="0" i="1" u="sng" dirty="0"/>
              <a:t>N</a:t>
            </a:r>
            <a:r>
              <a:rPr lang="en-US" sz="1100" b="0" i="1" u="sng" baseline="-25000" dirty="0"/>
              <a:t>SYM,STO</a:t>
            </a:r>
            <a:r>
              <a:rPr lang="en-US" sz="1100" b="0" u="sng" dirty="0"/>
              <a:t> equals 32 for all occupied </a:t>
            </a:r>
            <a:r>
              <a:rPr lang="en-US" sz="1100" b="0" u="sng" dirty="0" err="1"/>
              <a:t>RUs.</a:t>
            </a:r>
            <a:endParaRPr lang="en-US" sz="1100" b="0" u="sng" dirty="0"/>
          </a:p>
          <a:p>
            <a:endParaRPr lang="en-US" sz="1100" b="0" dirty="0"/>
          </a:p>
          <a:p>
            <a:endParaRPr lang="en-US" sz="1100" b="0" dirty="0"/>
          </a:p>
          <a:p>
            <a:endParaRPr lang="en-US" sz="1100" b="0" dirty="0"/>
          </a:p>
          <a:p>
            <a:endParaRPr lang="en-US" sz="1100" b="0" dirty="0"/>
          </a:p>
          <a:p>
            <a:pPr>
              <a:lnSpc>
                <a:spcPct val="70000"/>
              </a:lnSpc>
              <a:spcBef>
                <a:spcPts val="0"/>
              </a:spcBef>
            </a:pPr>
            <a:endParaRPr lang="en-US" sz="1100" b="0" dirty="0"/>
          </a:p>
          <a:p>
            <a:r>
              <a:rPr lang="en-US" sz="1100" b="0" i="1" dirty="0"/>
              <a:t>N</a:t>
            </a:r>
            <a:r>
              <a:rPr lang="en-US" sz="1100" b="0" i="1" baseline="-25000" dirty="0"/>
              <a:t>SYM</a:t>
            </a:r>
            <a:r>
              <a:rPr lang="en-US" sz="1100" b="0" dirty="0"/>
              <a:t> is the number of data OFDM symbols.</a:t>
            </a:r>
          </a:p>
        </p:txBody>
      </p:sp>
    </p:spTree>
    <p:extLst>
      <p:ext uri="{BB962C8B-B14F-4D97-AF65-F5344CB8AC3E}">
        <p14:creationId xmlns:p14="http://schemas.microsoft.com/office/powerpoint/2010/main" val="411427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EVM Test History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67920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The Situation is Worse for 11a/HT/VHT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0" y="1981201"/>
            <a:ext cx="7770813" cy="2286000"/>
          </a:xfrm>
        </p:spPr>
        <p:txBody>
          <a:bodyPr/>
          <a:lstStyle/>
          <a:p>
            <a:pPr>
              <a:buFont typeface="Arial" panose="020B0604020202020204" pitchFamily="34" charset="0"/>
              <a:buChar char="•"/>
            </a:pPr>
            <a:r>
              <a:rPr lang="en-US" sz="1100" dirty="0"/>
              <a:t>Nothing like “Sampling offset drift shall be also compensated.” in step d), so at 5 GHz the residual SFO is </a:t>
            </a:r>
            <a:r>
              <a:rPr lang="en-US" sz="1100" u="sng" dirty="0"/>
              <a:t>+-20ppm</a:t>
            </a:r>
          </a:p>
          <a:p>
            <a:pPr lvl="1"/>
            <a:r>
              <a:rPr lang="en-US" sz="1000" b="0" dirty="0"/>
              <a:t>“b) Transition from short sequences to channel estimation sequences shall be detected, and fine timing (with one sample resolution) shall be established. [HT/VHT are rewordings of this]</a:t>
            </a:r>
          </a:p>
          <a:p>
            <a:pPr lvl="1"/>
            <a:r>
              <a:rPr lang="en-US" sz="1000" b="0" dirty="0"/>
              <a:t>c) Coarse and fine frequency offsets shall be estimated.</a:t>
            </a:r>
          </a:p>
          <a:p>
            <a:pPr lvl="1"/>
            <a:r>
              <a:rPr lang="en-US" sz="1000" b="0" dirty="0"/>
              <a:t>d) Symbols in a PPDU shall be </a:t>
            </a:r>
            <a:r>
              <a:rPr lang="en-US" sz="1000" b="0" dirty="0" err="1"/>
              <a:t>derotated</a:t>
            </a:r>
            <a:r>
              <a:rPr lang="en-US" sz="1000" b="0" dirty="0"/>
              <a:t> according to estimated frequency offset.”</a:t>
            </a:r>
          </a:p>
          <a:p>
            <a:pPr lvl="1">
              <a:buFont typeface="Arial" panose="020B0604020202020204" pitchFamily="34" charset="0"/>
              <a:buChar char="•"/>
            </a:pPr>
            <a:endParaRPr lang="en-US" sz="700" dirty="0"/>
          </a:p>
          <a:p>
            <a:pPr>
              <a:buFont typeface="Arial" panose="020B0604020202020204" pitchFamily="34" charset="0"/>
              <a:buChar char="•"/>
            </a:pPr>
            <a:r>
              <a:rPr lang="en-US" sz="1100" dirty="0"/>
              <a:t>Again, the plain reading of the EVM test procedure is that residual STO is neither estimated nor corrected per OFDM symbol:</a:t>
            </a:r>
          </a:p>
          <a:p>
            <a:pPr marL="457200" lvl="1" indent="0"/>
            <a:r>
              <a:rPr lang="en-US" sz="1000" b="0" dirty="0"/>
              <a:t>g) For each of the data OFDM symbols, transform the symbol into subcarrier received values, estimate </a:t>
            </a:r>
            <a:r>
              <a:rPr lang="en-US" sz="1000" b="1" dirty="0"/>
              <a:t>the</a:t>
            </a:r>
            <a:r>
              <a:rPr lang="en-US" sz="1000" b="0" dirty="0"/>
              <a:t> phase [</a:t>
            </a:r>
            <a:r>
              <a:rPr lang="en-US" sz="1000" b="0" dirty="0">
                <a:solidFill>
                  <a:srgbClr val="00B0F0"/>
                </a:solidFill>
              </a:rPr>
              <a:t>CPE</a:t>
            </a:r>
            <a:r>
              <a:rPr lang="en-US" sz="1000" b="0" dirty="0"/>
              <a:t>] from the pilot subcarriers, </a:t>
            </a:r>
            <a:r>
              <a:rPr lang="en-US" sz="1000" b="0" dirty="0" err="1"/>
              <a:t>derotate</a:t>
            </a:r>
            <a:r>
              <a:rPr lang="en-US" sz="1000" b="0" dirty="0"/>
              <a:t> the subcarrier values according to </a:t>
            </a:r>
            <a:r>
              <a:rPr lang="en-US" sz="1000" b="1" dirty="0"/>
              <a:t>the estimated phase</a:t>
            </a:r>
            <a:r>
              <a:rPr lang="en-US" sz="1000" b="0" dirty="0"/>
              <a:t> [</a:t>
            </a:r>
            <a:r>
              <a:rPr lang="en-US" sz="1000" b="0" dirty="0">
                <a:solidFill>
                  <a:srgbClr val="00B0F0"/>
                </a:solidFill>
              </a:rPr>
              <a:t>i.e. CPE-compensation only</a:t>
            </a:r>
            <a:r>
              <a:rPr lang="en-US" sz="1000" b="0" dirty="0"/>
              <a:t>], group the results from all of the receiver chains in each subcarrier to a vector, and multiply the vector by a zero-forcing equalization matrix generated from the estimated channel …</a:t>
            </a:r>
          </a:p>
          <a:p>
            <a:pPr>
              <a:buFont typeface="Arial" panose="020B0604020202020204" pitchFamily="34" charset="0"/>
              <a:buChar char="•"/>
            </a:pPr>
            <a:r>
              <a:rPr lang="en-US" sz="1100" dirty="0"/>
              <a:t>The PPDUs under test shall be </a:t>
            </a:r>
            <a:r>
              <a:rPr lang="en-US" sz="1100" u="sng" dirty="0"/>
              <a:t>at least</a:t>
            </a:r>
            <a:r>
              <a:rPr lang="en-US" sz="1100" dirty="0"/>
              <a:t> 16 data OFDM symbols long</a:t>
            </a:r>
          </a:p>
          <a:p>
            <a:pPr>
              <a:buFont typeface="Arial" panose="020B0604020202020204" pitchFamily="34" charset="0"/>
              <a:buChar char="•"/>
            </a:pPr>
            <a:r>
              <a:rPr lang="en-US" sz="1100" dirty="0"/>
              <a:t>The EVM calculation refers to </a:t>
            </a:r>
            <a:r>
              <a:rPr lang="en-US" sz="1100" dirty="0" err="1"/>
              <a:t>Nsym</a:t>
            </a:r>
            <a:r>
              <a:rPr lang="en-US" sz="1100" dirty="0"/>
              <a:t>, which is defined elsewhere as the </a:t>
            </a:r>
            <a:r>
              <a:rPr lang="en-US" sz="1100" u="sng" dirty="0"/>
              <a:t>total </a:t>
            </a:r>
            <a:r>
              <a:rPr lang="en-US" sz="1100" dirty="0"/>
              <a:t>number of OFDM symbols in the Data field</a:t>
            </a:r>
          </a:p>
          <a:p>
            <a:endParaRPr lang="en-US" sz="1100" b="0" dirty="0"/>
          </a:p>
          <a:p>
            <a:endParaRPr lang="en-US" sz="1100" b="0" dirty="0"/>
          </a:p>
          <a:p>
            <a:endParaRPr lang="en-US" sz="1100" b="0" dirty="0"/>
          </a:p>
          <a:p>
            <a:endParaRPr lang="en-US" sz="1100" b="0" dirty="0"/>
          </a:p>
          <a:p>
            <a:endParaRPr lang="en-US" sz="1100" b="0" dirty="0"/>
          </a:p>
        </p:txBody>
      </p:sp>
      <p:pic>
        <p:nvPicPr>
          <p:cNvPr id="7" name="Picture 6">
            <a:extLst>
              <a:ext uri="{FF2B5EF4-FFF2-40B4-BE49-F238E27FC236}">
                <a16:creationId xmlns:a16="http://schemas.microsoft.com/office/drawing/2014/main" id="{A648C108-5EFC-401A-9E65-078044D3676E}"/>
              </a:ext>
            </a:extLst>
          </p:cNvPr>
          <p:cNvPicPr>
            <a:picLocks noChangeAspect="1"/>
          </p:cNvPicPr>
          <p:nvPr/>
        </p:nvPicPr>
        <p:blipFill>
          <a:blip r:embed="rId2"/>
          <a:stretch>
            <a:fillRect/>
          </a:stretch>
        </p:blipFill>
        <p:spPr>
          <a:xfrm>
            <a:off x="1447800" y="4724400"/>
            <a:ext cx="6038865" cy="880909"/>
          </a:xfrm>
          <a:prstGeom prst="rect">
            <a:avLst/>
          </a:prstGeom>
        </p:spPr>
      </p:pic>
      <p:pic>
        <p:nvPicPr>
          <p:cNvPr id="13" name="Picture 12">
            <a:extLst>
              <a:ext uri="{FF2B5EF4-FFF2-40B4-BE49-F238E27FC236}">
                <a16:creationId xmlns:a16="http://schemas.microsoft.com/office/drawing/2014/main" id="{A5AD7871-3466-4C73-B67F-03234CEB175A}"/>
              </a:ext>
            </a:extLst>
          </p:cNvPr>
          <p:cNvPicPr>
            <a:picLocks noChangeAspect="1"/>
          </p:cNvPicPr>
          <p:nvPr/>
        </p:nvPicPr>
        <p:blipFill>
          <a:blip r:embed="rId3"/>
          <a:stretch>
            <a:fillRect/>
          </a:stretch>
        </p:blipFill>
        <p:spPr>
          <a:xfrm>
            <a:off x="1649563" y="5789190"/>
            <a:ext cx="5066506" cy="867198"/>
          </a:xfrm>
          <a:prstGeom prst="rect">
            <a:avLst/>
          </a:prstGeom>
        </p:spPr>
      </p:pic>
    </p:spTree>
    <p:extLst>
      <p:ext uri="{BB962C8B-B14F-4D97-AF65-F5344CB8AC3E}">
        <p14:creationId xmlns:p14="http://schemas.microsoft.com/office/powerpoint/2010/main" val="7857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8FC01E4-A5B2-4E52-A521-444F51CE342B}"/>
              </a:ext>
            </a:extLst>
          </p:cNvPr>
          <p:cNvPicPr>
            <a:picLocks noChangeAspect="1"/>
          </p:cNvPicPr>
          <p:nvPr/>
        </p:nvPicPr>
        <p:blipFill>
          <a:blip r:embed="rId2"/>
          <a:stretch>
            <a:fillRect/>
          </a:stretch>
        </p:blipFill>
        <p:spPr>
          <a:xfrm>
            <a:off x="1600200" y="4114800"/>
            <a:ext cx="6414535" cy="1718535"/>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sz="2400" dirty="0"/>
              <a:t>In D0.4, 11be fixed a long-standing problem with SFO/STO in the TX EVM test procedure, but more discussion is requested</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400" b="0" dirty="0"/>
              <a:t>There is an 11me comment on the SFO/STO EVM problem in 11a/HT/VHT, but the PHY experts are here and 11be has already taken steps to fix its version of the problem</a:t>
            </a:r>
          </a:p>
          <a:p>
            <a:pPr>
              <a:buFont typeface="Arial" panose="020B0604020202020204" pitchFamily="34" charset="0"/>
              <a:buChar char="•"/>
            </a:pPr>
            <a:r>
              <a:rPr lang="en-US" sz="1400" b="0" dirty="0"/>
              <a:t>These steps were made as part of 20/1958r3, which allowed a STA to use 2 RF LOs to transmit 320 MHz (e.g., 160+160 MHz segments), but ultimately </a:t>
            </a:r>
            <a:r>
              <a:rPr lang="en-US" sz="1400" dirty="0"/>
              <a:t>this EVM topic is orthogonal to 2 RF LOs</a:t>
            </a:r>
            <a:r>
              <a:rPr lang="en-US" sz="1400" b="0" dirty="0"/>
              <a:t>.</a:t>
            </a:r>
          </a:p>
          <a:p>
            <a:pPr>
              <a:buFont typeface="Arial" panose="020B0604020202020204" pitchFamily="34" charset="0"/>
              <a:buChar char="•"/>
            </a:pPr>
            <a:r>
              <a:rPr lang="en-US" sz="1400" b="0" dirty="0"/>
              <a:t>20/1958r3 added “single” to the TX EVM procedure to make it clear that receivers did not need to perform CFO estimation/correction or pilot estimation per 160 MHz but, at the same time, there was a concern that this “single” would incorrectly harden the language against correction of both CPE and STO, so in D0.4 it was clarified that a </a:t>
            </a:r>
            <a:r>
              <a:rPr lang="en-US" sz="1400" b="0" i="1" dirty="0"/>
              <a:t>single </a:t>
            </a:r>
            <a:r>
              <a:rPr lang="en-US" sz="1400" b="0" dirty="0"/>
              <a:t>estimate of </a:t>
            </a:r>
            <a:r>
              <a:rPr lang="en-US" sz="1400" b="0" i="1" dirty="0"/>
              <a:t>both </a:t>
            </a:r>
            <a:r>
              <a:rPr lang="en-US" sz="1400" b="0" dirty="0"/>
              <a:t>CPE and STO was performed: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r>
              <a:rPr lang="en-US" sz="1400" b="0" dirty="0"/>
              <a:t>However, some questions have been raised on these 11be steps, and some wider discussion was requested. E.g., STO can be corrected from CPE without a further estimation.</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BTW, SFO was not proposed as an TX impairment considered for EVM</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8">
            <a:extLst>
              <a:ext uri="{FF2B5EF4-FFF2-40B4-BE49-F238E27FC236}">
                <a16:creationId xmlns:a16="http://schemas.microsoft.com/office/drawing/2014/main" id="{986D6E11-634F-43B4-AA6A-4B871EA35DD3}"/>
              </a:ext>
            </a:extLst>
          </p:cNvPr>
          <p:cNvSpPr>
            <a:spLocks noGrp="1"/>
          </p:cNvSpPr>
          <p:nvPr>
            <p:ph idx="1"/>
          </p:nvPr>
        </p:nvSpPr>
        <p:spPr>
          <a:xfrm>
            <a:off x="685801" y="1981200"/>
            <a:ext cx="2743200" cy="4190999"/>
          </a:xfrm>
        </p:spPr>
        <p:txBody>
          <a:bodyPr/>
          <a:lstStyle/>
          <a:p>
            <a:pPr>
              <a:buFont typeface="Arial" panose="020B0604020202020204" pitchFamily="34" charset="0"/>
              <a:buChar char="•"/>
            </a:pPr>
            <a:r>
              <a:rPr lang="en-US" sz="1600" b="0" dirty="0"/>
              <a:t>When Masahiro </a:t>
            </a:r>
            <a:r>
              <a:rPr lang="en-US" sz="1600" b="0" dirty="0" err="1"/>
              <a:t>Morikura</a:t>
            </a:r>
            <a:r>
              <a:rPr lang="en-US" sz="1600" b="0" dirty="0"/>
              <a:t>/NTT determined appropriate EVM limits for 802.11a in 11-98/380 and especially 11-99/033, the proposed EVM limit  was based on various quantization, phase noise and PA effects, but </a:t>
            </a:r>
            <a:r>
              <a:rPr lang="en-US" sz="1600" b="0" i="1" dirty="0"/>
              <a:t>not </a:t>
            </a:r>
            <a:r>
              <a:rPr lang="en-US" sz="1600" b="0" dirty="0"/>
              <a:t>any oscillator offsets</a:t>
            </a:r>
          </a:p>
          <a:p>
            <a:pPr>
              <a:buFont typeface="Arial" panose="020B0604020202020204" pitchFamily="34" charset="0"/>
              <a:buChar char="•"/>
            </a:pPr>
            <a:r>
              <a:rPr lang="en-US" sz="1600" b="0" dirty="0"/>
              <a:t>Instead, the reference receiver </a:t>
            </a:r>
            <a:r>
              <a:rPr lang="en-US" sz="1600" dirty="0"/>
              <a:t>used a VCO to perform SFO correction</a:t>
            </a:r>
          </a:p>
          <a:p>
            <a:endParaRPr lang="en-US" sz="1600" b="0" dirty="0"/>
          </a:p>
          <a:p>
            <a:endParaRPr lang="en-US" sz="1600" b="0" dirty="0"/>
          </a:p>
          <a:p>
            <a:endParaRPr lang="en-US" sz="1600" b="0" dirty="0"/>
          </a:p>
        </p:txBody>
      </p:sp>
      <p:pic>
        <p:nvPicPr>
          <p:cNvPr id="12" name="Picture 11">
            <a:extLst>
              <a:ext uri="{FF2B5EF4-FFF2-40B4-BE49-F238E27FC236}">
                <a16:creationId xmlns:a16="http://schemas.microsoft.com/office/drawing/2014/main" id="{CA032B27-1DD4-44D0-953D-DCABEB0F15D2}"/>
              </a:ext>
            </a:extLst>
          </p:cNvPr>
          <p:cNvPicPr>
            <a:picLocks noChangeAspect="1"/>
          </p:cNvPicPr>
          <p:nvPr/>
        </p:nvPicPr>
        <p:blipFill>
          <a:blip r:embed="rId2"/>
          <a:stretch>
            <a:fillRect/>
          </a:stretch>
        </p:blipFill>
        <p:spPr>
          <a:xfrm>
            <a:off x="3657600" y="1676400"/>
            <a:ext cx="5461832" cy="2359607"/>
          </a:xfrm>
          <a:prstGeom prst="rect">
            <a:avLst/>
          </a:prstGeom>
        </p:spPr>
      </p:pic>
      <p:pic>
        <p:nvPicPr>
          <p:cNvPr id="14" name="Picture 13">
            <a:extLst>
              <a:ext uri="{FF2B5EF4-FFF2-40B4-BE49-F238E27FC236}">
                <a16:creationId xmlns:a16="http://schemas.microsoft.com/office/drawing/2014/main" id="{4C25C5C7-EE92-479E-92AF-07ECDEA08C7A}"/>
              </a:ext>
            </a:extLst>
          </p:cNvPr>
          <p:cNvPicPr>
            <a:picLocks noChangeAspect="1"/>
          </p:cNvPicPr>
          <p:nvPr/>
        </p:nvPicPr>
        <p:blipFill>
          <a:blip r:embed="rId3"/>
          <a:stretch>
            <a:fillRect/>
          </a:stretch>
        </p:blipFill>
        <p:spPr>
          <a:xfrm>
            <a:off x="4038600" y="4087874"/>
            <a:ext cx="4943475" cy="2701453"/>
          </a:xfrm>
          <a:prstGeom prst="rect">
            <a:avLst/>
          </a:prstGeom>
        </p:spPr>
      </p:pic>
    </p:spTree>
    <p:extLst>
      <p:ext uri="{BB962C8B-B14F-4D97-AF65-F5344CB8AC3E}">
        <p14:creationId xmlns:p14="http://schemas.microsoft.com/office/powerpoint/2010/main" val="1403602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152400" y="685800"/>
            <a:ext cx="8839200" cy="1065213"/>
          </a:xfrm>
        </p:spPr>
        <p:txBody>
          <a:bodyPr/>
          <a:lstStyle/>
          <a:p>
            <a:r>
              <a:rPr lang="en-US" dirty="0"/>
              <a:t>In the 1998 discussions, “timing” had a more general meaning than is assumed today</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pic>
        <p:nvPicPr>
          <p:cNvPr id="1026" name="Picture 4">
            <a:extLst>
              <a:ext uri="{FF2B5EF4-FFF2-40B4-BE49-F238E27FC236}">
                <a16:creationId xmlns:a16="http://schemas.microsoft.com/office/drawing/2014/main" id="{E8081653-E028-4CFA-857E-4643AFA1D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038475"/>
            <a:ext cx="5248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5105EEEC-AC4F-4584-BC22-2EC09CE0D9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2400" y="4114800"/>
            <a:ext cx="5588000" cy="168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8">
            <a:extLst>
              <a:ext uri="{FF2B5EF4-FFF2-40B4-BE49-F238E27FC236}">
                <a16:creationId xmlns:a16="http://schemas.microsoft.com/office/drawing/2014/main" id="{2565A0B1-8313-4305-AAAC-864071C871A9}"/>
              </a:ext>
            </a:extLst>
          </p:cNvPr>
          <p:cNvSpPr txBox="1">
            <a:spLocks/>
          </p:cNvSpPr>
          <p:nvPr/>
        </p:nvSpPr>
        <p:spPr bwMode="auto">
          <a:xfrm>
            <a:off x="838200" y="2133601"/>
            <a:ext cx="7770813" cy="2286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Closely related, in the merged Van Nee (Lucent) and Masahiro (NTT) proposal for 11a, 11-98/72r5, the term “timing” included STO </a:t>
            </a:r>
            <a:r>
              <a:rPr lang="en-US" sz="1600" b="0" i="1" kern="0" dirty="0"/>
              <a:t>and SFO </a:t>
            </a:r>
            <a:r>
              <a:rPr lang="en-US" sz="1600" b="0" kern="0" dirty="0"/>
              <a:t>correction (there is no other possible interpretation for the following text):</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Then it can be inferred that coarse SFO correction appeared early in the preamble (note: its design has since evolved):</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r>
              <a:rPr lang="en-US" sz="1600" b="0" kern="0" dirty="0"/>
              <a:t>During comment resolution, a detailed EVM procedure was added that was silent on SFO correction within the test equipment, but did introduce “16 OFDM symbols”</a:t>
            </a:r>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a:buFont typeface="Arial" panose="020B0604020202020204" pitchFamily="34" charset="0"/>
              <a:buChar char="•"/>
            </a:pPr>
            <a:endParaRPr lang="en-US" sz="1600" b="0" kern="0" dirty="0"/>
          </a:p>
          <a:p>
            <a:pPr marL="0" indent="0"/>
            <a:endParaRPr lang="en-US" sz="1600" b="0" kern="0" dirty="0"/>
          </a:p>
        </p:txBody>
      </p:sp>
    </p:spTree>
    <p:extLst>
      <p:ext uri="{BB962C8B-B14F-4D97-AF65-F5344CB8AC3E}">
        <p14:creationId xmlns:p14="http://schemas.microsoft.com/office/powerpoint/2010/main" val="1343194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br>
              <a:rPr lang="en-US" dirty="0"/>
            </a:br>
            <a:r>
              <a:rPr lang="en-US" dirty="0"/>
              <a:t>Impact of SFO on EVM for various PHYs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798366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8EC3637-81E1-4335-A897-76C1742820B3}"/>
              </a:ext>
            </a:extLst>
          </p:cNvPr>
          <p:cNvPicPr>
            <a:picLocks noChangeAspect="1"/>
          </p:cNvPicPr>
          <p:nvPr/>
        </p:nvPicPr>
        <p:blipFill>
          <a:blip r:embed="rId2"/>
          <a:stretch>
            <a:fillRect/>
          </a:stretch>
        </p:blipFill>
        <p:spPr>
          <a:xfrm>
            <a:off x="4039395" y="127254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11a</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54 Mbps is -25 dB</a:t>
            </a:r>
          </a:p>
          <a:p>
            <a:pPr>
              <a:buFont typeface="Arial" panose="020B0604020202020204" pitchFamily="34" charset="0"/>
              <a:buChar char="•"/>
            </a:pPr>
            <a:r>
              <a:rPr lang="en-US" sz="1600" b="0" dirty="0"/>
              <a:t>At 16 OFDM symbols, EVM contribution from 20ppm SFO is negligible </a:t>
            </a:r>
          </a:p>
          <a:p>
            <a:pPr lvl="1">
              <a:buFont typeface="Arial" panose="020B0604020202020204" pitchFamily="34" charset="0"/>
              <a:buChar char="•"/>
            </a:pPr>
            <a:r>
              <a:rPr lang="en-US" sz="1200" dirty="0"/>
              <a:t>This may be the reason why SFO/STO was not mentioned in the 802.11a EVM procedure</a:t>
            </a:r>
          </a:p>
          <a:p>
            <a:pPr lvl="1">
              <a:buFont typeface="Arial" panose="020B0604020202020204" pitchFamily="34" charset="0"/>
              <a:buChar char="•"/>
            </a:pPr>
            <a:r>
              <a:rPr lang="en-US" sz="1200" b="0" dirty="0"/>
              <a:t>But the text still says “</a:t>
            </a:r>
            <a:r>
              <a:rPr lang="en-US" sz="1200" u="sng" dirty="0"/>
              <a:t>at least</a:t>
            </a:r>
            <a:r>
              <a:rPr lang="en-US" sz="1200" dirty="0"/>
              <a:t> 16 OFDM symbols”</a:t>
            </a:r>
          </a:p>
          <a:p>
            <a:pPr lvl="1">
              <a:buFont typeface="Arial" panose="020B0604020202020204" pitchFamily="34" charset="0"/>
              <a:buChar char="•"/>
            </a:pPr>
            <a:r>
              <a:rPr lang="en-US" sz="1200" b="0" dirty="0"/>
              <a:t>Was “16 OFDM symbols” added first, to avoid the need to consider SFO, then that background was lost, “16” was presumed to relate to statistical significance then “at least” was added during comment resolution? </a:t>
            </a:r>
          </a:p>
          <a:p>
            <a:pPr lvl="1">
              <a:buFont typeface="Arial" panose="020B0604020202020204" pitchFamily="34" charset="0"/>
              <a:buChar char="•"/>
            </a:pPr>
            <a:r>
              <a:rPr lang="en-US" sz="1200" dirty="0"/>
              <a:t>Not enough records / recollections to know</a:t>
            </a:r>
            <a:endParaRPr lang="en-US" sz="1200" b="0" dirty="0"/>
          </a:p>
          <a:p>
            <a:pPr>
              <a:buFont typeface="Arial" panose="020B0604020202020204" pitchFamily="34" charset="0"/>
              <a:buChar char="•"/>
            </a:pPr>
            <a:r>
              <a:rPr lang="en-US" sz="1600" b="0" dirty="0"/>
              <a:t>For maximum length PPDUs, need 0.2ppm SFO for its contribution to be negligible</a:t>
            </a:r>
          </a:p>
          <a:p>
            <a:pPr>
              <a:buFont typeface="Arial" panose="020B0604020202020204" pitchFamily="34" charset="0"/>
              <a:buChar char="•"/>
            </a:pPr>
            <a:r>
              <a:rPr lang="en-US" sz="1600" b="0" dirty="0"/>
              <a:t>Yet 11a devices are allowed to have up to +-20ppm oscillator offsets</a:t>
            </a:r>
          </a:p>
          <a:p>
            <a:pPr lvl="1">
              <a:buFont typeface="Arial" panose="020B0604020202020204" pitchFamily="34" charset="0"/>
              <a:buChar char="•"/>
            </a:pPr>
            <a:r>
              <a:rPr lang="en-US" sz="1200" dirty="0"/>
              <a:t>So there was still a flaw</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20MHz, 64QAM, 1SS, 0.8us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4032611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D5A22BC-6CCA-4917-8596-1DFEB1405545}"/>
              </a:ext>
            </a:extLst>
          </p:cNvPr>
          <p:cNvPicPr>
            <a:picLocks noChangeAspect="1"/>
          </p:cNvPicPr>
          <p:nvPr/>
        </p:nvPicPr>
        <p:blipFill>
          <a:blip r:embed="rId2"/>
          <a:stretch>
            <a:fillRect/>
          </a:stretch>
        </p:blipFill>
        <p:spPr>
          <a:xfrm>
            <a:off x="4039395" y="1218406"/>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HT MCS7 is -27 dB</a:t>
            </a:r>
          </a:p>
          <a:p>
            <a:pPr>
              <a:buFont typeface="Arial" panose="020B0604020202020204" pitchFamily="34" charset="0"/>
              <a:buChar char="•"/>
            </a:pPr>
            <a:r>
              <a:rPr lang="en-US" sz="1600" b="0" dirty="0"/>
              <a:t>At 16 OFDM symbols, need 5-10ppm SFO for its contribution to be negligible </a:t>
            </a:r>
          </a:p>
          <a:p>
            <a:pPr>
              <a:buFont typeface="Arial" panose="020B0604020202020204" pitchFamily="34" charset="0"/>
              <a:buChar char="•"/>
            </a:pPr>
            <a:r>
              <a:rPr lang="en-US" sz="1600" b="0" dirty="0"/>
              <a:t>For maximum length PPDUs, need 0.05ppm SFO for its contribution to be negligible</a:t>
            </a:r>
          </a:p>
          <a:p>
            <a:pPr>
              <a:buFont typeface="Arial" panose="020B0604020202020204" pitchFamily="34" charset="0"/>
              <a:buChar char="•"/>
            </a:pPr>
            <a:r>
              <a:rPr lang="en-US" sz="1600" b="0" dirty="0"/>
              <a:t>Yet HT devices are allowed to have up to +-20ppm oscillator offsets at 5 GHz</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40MHz, 64QAM,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2823222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D2ECCE5-A52D-491E-9815-DC6CF7904C17}"/>
              </a:ext>
            </a:extLst>
          </p:cNvPr>
          <p:cNvPicPr>
            <a:picLocks noChangeAspect="1"/>
          </p:cNvPicPr>
          <p:nvPr/>
        </p:nvPicPr>
        <p:blipFill>
          <a:blip r:embed="rId2"/>
          <a:stretch>
            <a:fillRect/>
          </a:stretch>
        </p:blipFill>
        <p:spPr>
          <a:xfrm>
            <a:off x="4038600" y="11811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VHT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VHT MCS9 is -32 dB</a:t>
            </a:r>
          </a:p>
          <a:p>
            <a:pPr>
              <a:buFont typeface="Arial" panose="020B0604020202020204" pitchFamily="34" charset="0"/>
              <a:buChar char="•"/>
            </a:pPr>
            <a:r>
              <a:rPr lang="en-US" sz="1600" b="0" dirty="0"/>
              <a:t>At 16 OFDM symbols, need 1ppm SFO for its contribution to be negligible </a:t>
            </a:r>
          </a:p>
          <a:p>
            <a:pPr lvl="1">
              <a:buFont typeface="Arial" panose="020B0604020202020204" pitchFamily="34" charset="0"/>
              <a:buChar char="•"/>
            </a:pPr>
            <a:r>
              <a:rPr lang="en-US" sz="1200" b="0" dirty="0"/>
              <a:t>Different from EHT since EHT has 2x BW, OFDM symbols are 13.6/3.6 = 3.8x longer, EVM requirements for 4KQAM are higher than for 256QAM</a:t>
            </a:r>
          </a:p>
          <a:p>
            <a:pPr>
              <a:buFont typeface="Arial" panose="020B0604020202020204" pitchFamily="34" charset="0"/>
              <a:buChar char="•"/>
            </a:pPr>
            <a:r>
              <a:rPr lang="en-US" sz="1600" b="0" dirty="0"/>
              <a:t>For maximum length PPDUs, need 0.01-0.02ppm SFO for its contribution to be negligible</a:t>
            </a:r>
          </a:p>
          <a:p>
            <a:pPr>
              <a:buFont typeface="Arial" panose="020B0604020202020204" pitchFamily="34" charset="0"/>
              <a:buChar char="•"/>
            </a:pPr>
            <a:r>
              <a:rPr lang="en-US" sz="1600" b="0" dirty="0"/>
              <a:t>Yet VHT devices are allowed to have up to +-20ppm oscillator offsets</a:t>
            </a:r>
          </a:p>
          <a:p>
            <a:pPr lvl="1">
              <a:buFont typeface="Arial" panose="020B0604020202020204" pitchFamily="34" charset="0"/>
              <a:buChar char="•"/>
            </a:pPr>
            <a:r>
              <a:rPr lang="en-US" sz="1200" dirty="0"/>
              <a:t>The flaw continues</a:t>
            </a:r>
            <a:endParaRPr lang="en-US" sz="1200" b="0" dirty="0"/>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160MHz, 256QAM, 1SS, 0.4us GI,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129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sz="2800" dirty="0"/>
              <a:t>STO Concerns: the 802.11a/n/ac/ax TX EVM Procedures Miss the Mark on Two Goals</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Goal A: Incorrect calculations by the </a:t>
            </a:r>
            <a:r>
              <a:rPr lang="en-US" sz="2000" b="0" i="1" dirty="0"/>
              <a:t>receiving</a:t>
            </a:r>
            <a:r>
              <a:rPr lang="en-US" sz="2000" b="0" dirty="0"/>
              <a:t> test equipment should not contribute to the numerator (error) quantity in the EVM calculation and thereby penalize the </a:t>
            </a:r>
            <a:r>
              <a:rPr lang="en-US" sz="2000" b="0" i="1" dirty="0"/>
              <a:t>transmitter</a:t>
            </a:r>
          </a:p>
          <a:p>
            <a:pPr>
              <a:buFont typeface="Arial" panose="020B0604020202020204" pitchFamily="34" charset="0"/>
              <a:buChar char="•"/>
            </a:pPr>
            <a:r>
              <a:rPr lang="en-US" sz="2000" b="0" dirty="0"/>
              <a:t>Goal B: If two entities (e.g., vendor and customer) independently follow the 802.11 EVM test procedures to test a STAUT, they should both agree if the STAUT passed or failed</a:t>
            </a:r>
          </a:p>
          <a:p>
            <a:pPr>
              <a:buFont typeface="Arial" panose="020B0604020202020204" pitchFamily="34" charset="0"/>
              <a:buChar char="•"/>
            </a:pPr>
            <a:r>
              <a:rPr lang="en-US" sz="2000" b="0" dirty="0"/>
              <a:t>Sadly the 802.11beD0.3 TX EVM procedure missed the mark on both these items (the same as for 11a/HT/VHT/HE over 22 years)</a:t>
            </a:r>
          </a:p>
          <a:p>
            <a:pPr>
              <a:buFont typeface="Arial" panose="020B0604020202020204" pitchFamily="34" charset="0"/>
              <a:buChar char="•"/>
            </a:pPr>
            <a:r>
              <a:rPr lang="en-US" sz="2000" b="0" dirty="0">
                <a:highlight>
                  <a:srgbClr val="FFFF00"/>
                </a:highlight>
              </a:rPr>
              <a:t>Out of necessity, unwritten conventions were adopted</a:t>
            </a:r>
            <a:r>
              <a:rPr lang="en-US" sz="2000" b="0" dirty="0"/>
              <a:t>, and test equipment vendors provide their customers with a range of modes: a) a mode that complies with the EVM test as defined (with warnings), and b) other modes that avoid the inherent inconsistency of the EVM test as defined, and provide further capabilities [1]</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520967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(1/2)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In 5/6 GHz, STAUTs are allowed to have +-20ppm offset in their reference oscillator </a:t>
            </a:r>
          </a:p>
          <a:p>
            <a:pPr>
              <a:buFont typeface="Arial" panose="020B0604020202020204" pitchFamily="34" charset="0"/>
              <a:buChar char="•"/>
            </a:pPr>
            <a:r>
              <a:rPr lang="en-US" sz="2000" dirty="0"/>
              <a:t>This manifests itself as </a:t>
            </a:r>
            <a:r>
              <a:rPr lang="en-US" sz="2000" dirty="0">
                <a:solidFill>
                  <a:schemeClr val="bg1">
                    <a:lumMod val="65000"/>
                  </a:schemeClr>
                </a:solidFill>
              </a:rPr>
              <a:t>Carrier Frequency Offset (CFO; aka “frequency offset”) within the mixer and </a:t>
            </a:r>
            <a:r>
              <a:rPr lang="en-US" sz="2000" dirty="0"/>
              <a:t>Sampling Frequency Offset (SFO; aka “sampling offset drift”) within the ADCs</a:t>
            </a:r>
          </a:p>
          <a:p>
            <a:pPr>
              <a:buFont typeface="Arial" panose="020B0604020202020204" pitchFamily="34" charset="0"/>
              <a:buChar char="•"/>
            </a:pPr>
            <a:r>
              <a:rPr lang="en-US" sz="2000" dirty="0"/>
              <a:t>The EVM test procedures have always dealt with CFO thoroughly and explicitly:</a:t>
            </a:r>
          </a:p>
          <a:p>
            <a:pPr lvl="1">
              <a:buFont typeface="Arial" panose="020B0604020202020204" pitchFamily="34" charset="0"/>
              <a:buChar char="•"/>
            </a:pPr>
            <a:r>
              <a:rPr lang="en-US" sz="1600" dirty="0">
                <a:solidFill>
                  <a:schemeClr val="tx1">
                    <a:lumMod val="50000"/>
                    <a:lumOff val="50000"/>
                  </a:schemeClr>
                </a:solidFill>
              </a:rPr>
              <a:t>Frequency offset is estimated and corrected during the preamble</a:t>
            </a:r>
          </a:p>
          <a:p>
            <a:pPr lvl="2">
              <a:buFont typeface="Arial" panose="020B0604020202020204" pitchFamily="34" charset="0"/>
              <a:buChar char="•"/>
            </a:pPr>
            <a:r>
              <a:rPr lang="en-US" sz="1400" dirty="0">
                <a:solidFill>
                  <a:schemeClr val="tx1">
                    <a:lumMod val="50000"/>
                    <a:lumOff val="50000"/>
                  </a:schemeClr>
                </a:solidFill>
              </a:rPr>
              <a:t>Because of various impairments, the test equipment can never estimate CFO perfectly, but the majority of the CFO is removed here</a:t>
            </a:r>
          </a:p>
          <a:p>
            <a:pPr lvl="1">
              <a:buFont typeface="Arial" panose="020B0604020202020204" pitchFamily="34" charset="0"/>
              <a:buChar char="•"/>
            </a:pPr>
            <a:r>
              <a:rPr lang="en-US" sz="1600" dirty="0">
                <a:solidFill>
                  <a:schemeClr val="tx1">
                    <a:lumMod val="50000"/>
                    <a:lumOff val="50000"/>
                  </a:schemeClr>
                </a:solidFill>
              </a:rPr>
              <a:t>The effect of any residual CFO (i.e., actual CFO minus estimated CFO) appears as Common Phase Error (CPE) that increases every OFDM symbol.</a:t>
            </a:r>
          </a:p>
          <a:p>
            <a:pPr lvl="1">
              <a:buFont typeface="Arial" panose="020B0604020202020204" pitchFamily="34" charset="0"/>
              <a:buChar char="•"/>
            </a:pPr>
            <a:r>
              <a:rPr lang="en-US" sz="1600" dirty="0">
                <a:solidFill>
                  <a:schemeClr val="tx1">
                    <a:lumMod val="50000"/>
                    <a:lumOff val="50000"/>
                  </a:schemeClr>
                </a:solidFill>
              </a:rPr>
              <a:t>The EVM procedure allows this CFO residue (and other impairments such as carrier phase noise) to be estimated and corrected using the pilot tones during the EHT-LTF and Data fields</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131194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Impact of Oscillator Offsets (2/2)</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dirty="0"/>
              <a:t>The approved EVM test procedures have never dealt with SFO adequately:</a:t>
            </a:r>
          </a:p>
          <a:p>
            <a:pPr lvl="1">
              <a:buFont typeface="Arial" panose="020B0604020202020204" pitchFamily="34" charset="0"/>
              <a:buChar char="•"/>
            </a:pPr>
            <a:r>
              <a:rPr lang="en-US" sz="1600" dirty="0"/>
              <a:t>In 11a/HT/VHT, there appears to be no text at all (see backup)</a:t>
            </a:r>
          </a:p>
          <a:p>
            <a:pPr lvl="1">
              <a:buFont typeface="Arial" panose="020B0604020202020204" pitchFamily="34" charset="0"/>
              <a:buChar char="•"/>
            </a:pPr>
            <a:r>
              <a:rPr lang="en-US" sz="1600" dirty="0"/>
              <a:t>In HE/EHT, step d) says “Sampling offset drift [</a:t>
            </a:r>
            <a:r>
              <a:rPr lang="en-US" sz="1600" dirty="0">
                <a:solidFill>
                  <a:srgbClr val="00B0F0"/>
                </a:solidFill>
              </a:rPr>
              <a:t>=SFO</a:t>
            </a:r>
            <a:r>
              <a:rPr lang="en-US" sz="1600" dirty="0"/>
              <a:t>] shall be also compensated” </a:t>
            </a:r>
          </a:p>
          <a:p>
            <a:pPr lvl="2">
              <a:buFont typeface="Arial" panose="020B0604020202020204" pitchFamily="34" charset="0"/>
              <a:buChar char="•"/>
            </a:pPr>
            <a:r>
              <a:rPr lang="en-US" sz="1400" dirty="0"/>
              <a:t>There is no text describing how sampling offset drift should be determined, so presumably it is </a:t>
            </a:r>
            <a:r>
              <a:rPr lang="en-US" sz="1400" i="1" dirty="0"/>
              <a:t>calculated</a:t>
            </a:r>
            <a:r>
              <a:rPr lang="en-US" sz="1400" dirty="0"/>
              <a:t> (not independently </a:t>
            </a:r>
            <a:r>
              <a:rPr lang="en-US" sz="1400" i="1" dirty="0"/>
              <a:t>estimated</a:t>
            </a:r>
            <a:r>
              <a:rPr lang="en-US" sz="1400" dirty="0"/>
              <a:t>) from the estimated CFO, since the estimated CFO and known carrier frequency allow the underlying reference oscillator offset (ppm) to be determined</a:t>
            </a:r>
          </a:p>
          <a:p>
            <a:pPr lvl="2">
              <a:buFont typeface="Arial" panose="020B0604020202020204" pitchFamily="34" charset="0"/>
              <a:buChar char="•"/>
            </a:pPr>
            <a:r>
              <a:rPr lang="en-US" sz="1400" dirty="0"/>
              <a:t>Because of the position of the text, the strong implication is that the SFO calculation is made one time during the preamble, and the subsequent correction (e.g., digital resampling with a fixed ratio) continues unchanged for the duration of the PPDU</a:t>
            </a:r>
          </a:p>
          <a:p>
            <a:pPr lvl="2">
              <a:buFont typeface="Arial" panose="020B0604020202020204" pitchFamily="34" charset="0"/>
              <a:buChar char="•"/>
            </a:pPr>
            <a:r>
              <a:rPr lang="en-US" sz="1400" dirty="0"/>
              <a:t>SFO correction is a natural requirement given the dense subcarriers of HE/EHT, since otherwise ICI dominates the calculated EVM</a:t>
            </a:r>
          </a:p>
          <a:p>
            <a:pPr lvl="2">
              <a:buFont typeface="Arial" panose="020B0604020202020204" pitchFamily="34" charset="0"/>
              <a:buChar char="•"/>
            </a:pPr>
            <a:r>
              <a:rPr lang="en-US" sz="1400" dirty="0"/>
              <a:t>Because of various impairments, the test equipment can never estimate the (CFO or) reference oscillator offset perfectly, yet still the majority of the HE/EHT SFO is removed here</a:t>
            </a:r>
          </a:p>
          <a:p>
            <a:pPr lvl="1">
              <a:buFont typeface="Arial" panose="020B0604020202020204" pitchFamily="34" charset="0"/>
              <a:buChar char="•"/>
            </a:pPr>
            <a:r>
              <a:rPr lang="en-US" sz="1600" dirty="0"/>
              <a:t>The effect of any residual SFO (i.e., actual SFO minus estimated SFO) appears as Symbol Timing Offset (STO) that increases every OFDM symbol.</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326929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7F69055-B04F-4880-8649-7657B44D9AB1}"/>
              </a:ext>
            </a:extLst>
          </p:cNvPr>
          <p:cNvPicPr>
            <a:picLocks noChangeAspect="1"/>
          </p:cNvPicPr>
          <p:nvPr/>
        </p:nvPicPr>
        <p:blipFill>
          <a:blip r:embed="rId2"/>
          <a:stretch>
            <a:fillRect/>
          </a:stretch>
        </p:blipFill>
        <p:spPr>
          <a:xfrm>
            <a:off x="1634323" y="4609239"/>
            <a:ext cx="5791200" cy="1843762"/>
          </a:xfrm>
          <a:prstGeom prst="rect">
            <a:avLst/>
          </a:prstGeom>
        </p:spPr>
      </p:pic>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1981201"/>
            <a:ext cx="7770813" cy="885031"/>
          </a:xfrm>
        </p:spPr>
        <p:txBody>
          <a:bodyPr/>
          <a:lstStyle/>
          <a:p>
            <a:pPr>
              <a:buFont typeface="Arial" panose="020B0604020202020204" pitchFamily="34" charset="0"/>
              <a:buChar char="•"/>
            </a:pPr>
            <a:r>
              <a:rPr lang="en-US" sz="2000" dirty="0"/>
              <a:t>STO due to residual SFO increases over time, but </a:t>
            </a:r>
          </a:p>
          <a:p>
            <a:pPr lvl="1">
              <a:buFont typeface="Arial" panose="020B0604020202020204" pitchFamily="34" charset="0"/>
              <a:buChar char="•"/>
            </a:pPr>
            <a:r>
              <a:rPr lang="en-US" sz="1600" dirty="0"/>
              <a:t>The simplest interpretation of the EVM test procedure is that residual STO is neither estimated nor corrected per OFDM symbol:</a:t>
            </a:r>
          </a:p>
          <a:p>
            <a:pPr lvl="2">
              <a:buFont typeface="Arial" panose="020B0604020202020204" pitchFamily="34" charset="0"/>
              <a:buChar char="•"/>
            </a:pPr>
            <a:r>
              <a:rPr lang="en-US" sz="1400" dirty="0"/>
              <a:t>g) For each of the data OFDM symbols, transform the symbol into subcarrier received values, estimate the phase [</a:t>
            </a:r>
            <a:r>
              <a:rPr lang="en-US" sz="1400" dirty="0">
                <a:solidFill>
                  <a:srgbClr val="00B0F0"/>
                </a:solidFill>
              </a:rPr>
              <a:t>CPE</a:t>
            </a:r>
            <a:r>
              <a:rPr lang="en-US" sz="1400" dirty="0"/>
              <a:t>] from the pilot subcarriers, and compensate the subcarrier values according to the estimated phase [</a:t>
            </a:r>
            <a:r>
              <a:rPr lang="en-US" sz="1400" dirty="0">
                <a:solidFill>
                  <a:srgbClr val="00B0F0"/>
                </a:solidFill>
              </a:rPr>
              <a:t>i.e. CPE-compensation only</a:t>
            </a:r>
            <a:r>
              <a:rPr lang="en-US" sz="1400" dirty="0"/>
              <a:t>], group the results from all of the receiver chains in each subcarrier to a vector, and multiply the vector by a zero-forcing equalization matrix generated from the estimated channel </a:t>
            </a:r>
          </a:p>
          <a:p>
            <a:pPr lvl="1">
              <a:buFont typeface="Arial" panose="020B0604020202020204" pitchFamily="34" charset="0"/>
              <a:buChar char="•"/>
            </a:pPr>
            <a:r>
              <a:rPr lang="en-US" sz="1600" dirty="0"/>
              <a:t>The PPDUs under test shall be </a:t>
            </a:r>
            <a:r>
              <a:rPr lang="en-US" sz="1600" u="sng" dirty="0"/>
              <a:t>at least</a:t>
            </a:r>
            <a:r>
              <a:rPr lang="en-US" sz="1600" dirty="0"/>
              <a:t> 16 (or 32) data OFDM symbols long</a:t>
            </a:r>
          </a:p>
          <a:p>
            <a:pPr lvl="1">
              <a:buFont typeface="Arial" panose="020B0604020202020204" pitchFamily="34" charset="0"/>
              <a:buChar char="•"/>
            </a:pPr>
            <a:r>
              <a:rPr lang="en-US" sz="1600" dirty="0"/>
              <a:t>The EVM calculation uses </a:t>
            </a:r>
            <a:r>
              <a:rPr lang="en-US" sz="1600" u="sng" dirty="0"/>
              <a:t>all</a:t>
            </a:r>
            <a:r>
              <a:rPr lang="en-US" sz="1600" dirty="0"/>
              <a:t> transmitted OFDM symbols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r>
              <a:rPr lang="en-US" sz="1400" dirty="0"/>
              <a:t>.</a:t>
            </a:r>
          </a:p>
        </p:txBody>
      </p:sp>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STO Was Not Adequately Addressed by the D0.3 802.11 EVM Test Procedure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0985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How Goal A and B Are Not Met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Goal A is not met because STO due to the test equipment making an imperfect estimate of the SFO is not the fault of the </a:t>
            </a:r>
            <a:r>
              <a:rPr lang="en-US" sz="2000" i="1" dirty="0"/>
              <a:t>transmitter</a:t>
            </a:r>
            <a:r>
              <a:rPr lang="en-US" sz="2000" dirty="0"/>
              <a:t>.</a:t>
            </a:r>
          </a:p>
          <a:p>
            <a:pPr lvl="1">
              <a:buFont typeface="Arial" panose="020B0604020202020204" pitchFamily="34" charset="0"/>
              <a:buChar char="•"/>
            </a:pPr>
            <a:r>
              <a:rPr lang="en-US" sz="1600" dirty="0"/>
              <a:t>Tolerable only if the EVM contribution due to mis-estimated SFO isn’t “the straw that breaks the camel’s back” and causes the measured EVM to flip from passing to failing (being well below the EVM limit is </a:t>
            </a:r>
            <a:r>
              <a:rPr lang="en-US" sz="1600" i="1" dirty="0"/>
              <a:t>usually</a:t>
            </a:r>
            <a:r>
              <a:rPr lang="en-US" sz="1600" dirty="0"/>
              <a:t> sufficient)</a:t>
            </a:r>
          </a:p>
          <a:p>
            <a:pPr>
              <a:buFont typeface="Arial" panose="020B0604020202020204" pitchFamily="34" charset="0"/>
              <a:buChar char="•"/>
            </a:pPr>
            <a:r>
              <a:rPr lang="en-US" sz="2000" dirty="0"/>
              <a:t>Goal B is not met because EVM is calculated over </a:t>
            </a:r>
            <a:r>
              <a:rPr lang="en-US" sz="2000" u="sng" dirty="0"/>
              <a:t>at least </a:t>
            </a:r>
            <a:r>
              <a:rPr lang="en-US" sz="2000" dirty="0"/>
              <a:t>16 (or 32) OFDM symbols:</a:t>
            </a:r>
          </a:p>
          <a:p>
            <a:pPr lvl="1">
              <a:buFont typeface="Arial" panose="020B0604020202020204" pitchFamily="34" charset="0"/>
              <a:buChar char="•"/>
            </a:pPr>
            <a:r>
              <a:rPr lang="en-US" sz="1600" dirty="0"/>
              <a:t>Vendor might test over </a:t>
            </a:r>
            <a:r>
              <a:rPr lang="en-US" sz="1600" i="1" dirty="0"/>
              <a:t>16 (or 32) </a:t>
            </a:r>
            <a:r>
              <a:rPr lang="en-US" sz="1600" dirty="0"/>
              <a:t>OFDM symbols and report that their product passes</a:t>
            </a:r>
          </a:p>
          <a:p>
            <a:pPr lvl="1">
              <a:buFont typeface="Arial" panose="020B0604020202020204" pitchFamily="34" charset="0"/>
              <a:buChar char="•"/>
            </a:pPr>
            <a:r>
              <a:rPr lang="en-US" sz="1600" dirty="0"/>
              <a:t>Customer might test over </a:t>
            </a:r>
            <a:r>
              <a:rPr lang="en-US" sz="1600" i="1" dirty="0"/>
              <a:t>max </a:t>
            </a:r>
            <a:r>
              <a:rPr lang="en-US" sz="1600" dirty="0"/>
              <a:t>OFDM symbols (as they’re entitled to do) and – with bad enough residual STO – report that the vendor’s product fails</a:t>
            </a:r>
          </a:p>
          <a:p>
            <a:pPr lvl="1">
              <a:buFont typeface="Arial" panose="020B0604020202020204" pitchFamily="34" charset="0"/>
              <a:buChar char="•"/>
            </a:pPr>
            <a:r>
              <a:rPr lang="en-US" sz="1600" dirty="0"/>
              <a:t>… This doesn’t happen in practice because of </a:t>
            </a:r>
            <a:r>
              <a:rPr lang="en-US" sz="1600" b="1" dirty="0"/>
              <a:t>unwritten</a:t>
            </a:r>
            <a:r>
              <a:rPr lang="en-US" sz="1600" dirty="0"/>
              <a:t> rules such as </a:t>
            </a:r>
            <a:r>
              <a:rPr lang="en-US" sz="1600" i="1" dirty="0"/>
              <a:t>don’t </a:t>
            </a:r>
            <a:r>
              <a:rPr lang="en-US" sz="1600" dirty="0"/>
              <a:t>test EVM over max OFDM symbols </a:t>
            </a:r>
          </a:p>
          <a:p>
            <a:pPr lvl="2">
              <a:buFont typeface="Arial" panose="020B0604020202020204" pitchFamily="34" charset="0"/>
              <a:buChar char="•"/>
            </a:pPr>
            <a:r>
              <a:rPr lang="en-US" sz="1400" dirty="0">
                <a:highlight>
                  <a:srgbClr val="FFFF00"/>
                </a:highlight>
              </a:rPr>
              <a:t>Unwritten rules mean that the underlying standard is incomplete</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85114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4B57238-F7B1-47B7-8702-6C4444ABD6D7}"/>
              </a:ext>
            </a:extLst>
          </p:cNvPr>
          <p:cNvPicPr>
            <a:picLocks noChangeAspect="1"/>
          </p:cNvPicPr>
          <p:nvPr/>
        </p:nvPicPr>
        <p:blipFill>
          <a:blip r:embed="rId2"/>
          <a:stretch>
            <a:fillRect/>
          </a:stretch>
        </p:blipFill>
        <p:spPr>
          <a:xfrm>
            <a:off x="4191000" y="1219200"/>
            <a:ext cx="5334000" cy="4000500"/>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228600" y="685800"/>
            <a:ext cx="8686800" cy="1065213"/>
          </a:xfrm>
        </p:spPr>
        <p:txBody>
          <a:bodyPr/>
          <a:lstStyle/>
          <a:p>
            <a:r>
              <a:rPr lang="en-US" dirty="0"/>
              <a:t>Simulated Impact of Residual SFO for EHT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199" y="1638300"/>
            <a:ext cx="4268789" cy="4456113"/>
          </a:xfrm>
        </p:spPr>
        <p:txBody>
          <a:bodyPr/>
          <a:lstStyle/>
          <a:p>
            <a:pPr>
              <a:buFont typeface="Arial" panose="020B0604020202020204" pitchFamily="34" charset="0"/>
              <a:buChar char="•"/>
            </a:pPr>
            <a:r>
              <a:rPr lang="en-US" sz="1600" b="0" dirty="0"/>
              <a:t>Plot shows 802.11 EVM versus number of OFDM symbols in the Data field for various TX ppm’s</a:t>
            </a:r>
          </a:p>
          <a:p>
            <a:pPr>
              <a:buFont typeface="Arial" panose="020B0604020202020204" pitchFamily="34" charset="0"/>
              <a:buChar char="•"/>
            </a:pPr>
            <a:r>
              <a:rPr lang="en-US" sz="1600" b="0" dirty="0"/>
              <a:t>EVM limit for MCS12/13 is -38 dB</a:t>
            </a:r>
          </a:p>
          <a:p>
            <a:pPr>
              <a:buFont typeface="Arial" panose="020B0604020202020204" pitchFamily="34" charset="0"/>
              <a:buChar char="•"/>
            </a:pPr>
            <a:r>
              <a:rPr lang="en-US" sz="1600" b="0" dirty="0"/>
              <a:t>At 16 OFDM symbols, need &lt;0.05ppm residual SFO for its contribution to be negligible (realistic, given HETB also needs to maintain 350 Hz / 7 GHz = 0.05ppm of accuracy)</a:t>
            </a:r>
          </a:p>
          <a:p>
            <a:pPr lvl="1">
              <a:buFont typeface="Arial" panose="020B0604020202020204" pitchFamily="34" charset="0"/>
              <a:buChar char="•"/>
            </a:pPr>
            <a:r>
              <a:rPr lang="en-US" sz="1400" dirty="0"/>
              <a:t>But care is still needed: 0.2ppm residual SFO would cause STAUT to fail test</a:t>
            </a:r>
          </a:p>
          <a:p>
            <a:pPr>
              <a:buFont typeface="Arial" panose="020B0604020202020204" pitchFamily="34" charset="0"/>
              <a:buChar char="•"/>
            </a:pPr>
            <a:r>
              <a:rPr lang="en-US" sz="1600" b="0" dirty="0"/>
              <a:t>With 399 OFDM symbols, need &lt;0.002ppm residual SFO for its contribution to be negligible, which is surely unrealistic</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
        <p:nvSpPr>
          <p:cNvPr id="9" name="Content Placeholder 2">
            <a:extLst>
              <a:ext uri="{FF2B5EF4-FFF2-40B4-BE49-F238E27FC236}">
                <a16:creationId xmlns:a16="http://schemas.microsoft.com/office/drawing/2014/main" id="{C7F8A191-2596-49F3-A9DA-68118DFE6D2F}"/>
              </a:ext>
            </a:extLst>
          </p:cNvPr>
          <p:cNvSpPr txBox="1">
            <a:spLocks/>
          </p:cNvSpPr>
          <p:nvPr/>
        </p:nvSpPr>
        <p:spPr bwMode="auto">
          <a:xfrm>
            <a:off x="4267201" y="5251688"/>
            <a:ext cx="4800600" cy="14539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320MHz, 4KQAM, 1SS, 0.8us GI, 4x EHTLTF, 20 random Data fields, 100ns windowing</a:t>
            </a:r>
          </a:p>
          <a:p>
            <a:pPr>
              <a:buFont typeface="Arial" panose="020B0604020202020204" pitchFamily="34" charset="0"/>
              <a:buChar char="•"/>
            </a:pPr>
            <a:r>
              <a:rPr lang="en-US" sz="1600" b="0" kern="0" dirty="0"/>
              <a:t>No impairments except SFO, ideal CPE correction (0 always) and equalization</a:t>
            </a:r>
          </a:p>
        </p:txBody>
      </p:sp>
    </p:spTree>
    <p:extLst>
      <p:ext uri="{BB962C8B-B14F-4D97-AF65-F5344CB8AC3E}">
        <p14:creationId xmlns:p14="http://schemas.microsoft.com/office/powerpoint/2010/main" val="128537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Mitigation Options </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228600" y="1524000"/>
            <a:ext cx="8763000" cy="4494213"/>
          </a:xfrm>
        </p:spPr>
        <p:txBody>
          <a:bodyPr/>
          <a:lstStyle/>
          <a:p>
            <a:pPr>
              <a:buFont typeface="Arial" panose="020B0604020202020204" pitchFamily="34" charset="0"/>
              <a:buChar char="•"/>
            </a:pPr>
            <a:r>
              <a:rPr lang="en-US" sz="1400" dirty="0"/>
              <a:t>Option 0: No change to D0.4</a:t>
            </a:r>
          </a:p>
          <a:p>
            <a:pPr lvl="1">
              <a:buFont typeface="Arial" panose="020B0604020202020204" pitchFamily="34" charset="0"/>
              <a:buChar char="•"/>
            </a:pPr>
            <a:r>
              <a:rPr lang="en-US" sz="1100" dirty="0"/>
              <a:t>Explicit reference to CPE and STO estimation and compensation during EHTLTFs and Data field</a:t>
            </a:r>
          </a:p>
          <a:p>
            <a:pPr>
              <a:buFont typeface="Arial" panose="020B0604020202020204" pitchFamily="34" charset="0"/>
              <a:buChar char="•"/>
            </a:pPr>
            <a:r>
              <a:rPr lang="en-US" sz="1400" dirty="0"/>
              <a:t>Option 1: Revert EVM text changes in 20/1958r3, then change “estimate the phase” to “estimate a single phase” for the EHTLTF and Data fields</a:t>
            </a:r>
          </a:p>
          <a:p>
            <a:pPr lvl="1">
              <a:buFont typeface="Arial" panose="020B0604020202020204" pitchFamily="34" charset="0"/>
              <a:buChar char="•"/>
            </a:pPr>
            <a:r>
              <a:rPr lang="en-US" sz="11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1a: </a:t>
            </a:r>
            <a:r>
              <a:rPr lang="en-US" sz="1400" dirty="0" err="1"/>
              <a:t>i</a:t>
            </a:r>
            <a:r>
              <a:rPr lang="en-US" sz="1400" dirty="0"/>
              <a:t>) Allow CPE and STO correction during the EHTLTFs and ii) CPE correction but not STO correction during the Data field </a:t>
            </a:r>
          </a:p>
          <a:p>
            <a:pPr lvl="1">
              <a:buFont typeface="Arial" panose="020B0604020202020204" pitchFamily="34" charset="0"/>
              <a:buChar char="•"/>
            </a:pPr>
            <a:r>
              <a:rPr lang="en-US" sz="1000" dirty="0"/>
              <a:t>i.e., limit 20/1958r3 to fixing 2 RF LOs, and leave EVM with the two Goals unmet and unaddressed; continue the discussion in 11me</a:t>
            </a:r>
          </a:p>
          <a:p>
            <a:pPr>
              <a:buFont typeface="Arial" panose="020B0604020202020204" pitchFamily="34" charset="0"/>
              <a:buChar char="•"/>
            </a:pPr>
            <a:r>
              <a:rPr lang="en-US" sz="1400" dirty="0"/>
              <a:t>Option 2: Limit the EVM calculation to the first 16 (or 32 for ru26) OFDM symbols in the Data field</a:t>
            </a:r>
          </a:p>
          <a:p>
            <a:pPr lvl="1">
              <a:buFont typeface="Arial" panose="020B0604020202020204" pitchFamily="34" charset="0"/>
              <a:buChar char="•"/>
            </a:pPr>
            <a:r>
              <a:rPr lang="en-US" sz="1000" dirty="0"/>
              <a:t>Though, then EVM degradations after 16/32 symbols in longer PPDUs are untested</a:t>
            </a:r>
          </a:p>
          <a:p>
            <a:pPr>
              <a:buFont typeface="Arial" panose="020B0604020202020204" pitchFamily="34" charset="0"/>
              <a:buChar char="•"/>
            </a:pPr>
            <a:r>
              <a:rPr lang="en-US" sz="1400" dirty="0">
                <a:solidFill>
                  <a:schemeClr val="bg1">
                    <a:lumMod val="65000"/>
                  </a:schemeClr>
                </a:solidFill>
              </a:rPr>
              <a:t>(Option 3a: Allow STO correction whenever residual SFO would cause an EVM degradation above EVM threshold – 10 dB</a:t>
            </a:r>
          </a:p>
          <a:p>
            <a:pPr lvl="1">
              <a:buFont typeface="Arial" panose="020B0604020202020204" pitchFamily="34" charset="0"/>
              <a:buChar char="•"/>
            </a:pPr>
            <a:r>
              <a:rPr lang="en-US" sz="1100" dirty="0">
                <a:solidFill>
                  <a:schemeClr val="bg1">
                    <a:lumMod val="65000"/>
                  </a:schemeClr>
                </a:solidFill>
              </a:rPr>
              <a:t>But how is residual SFO itself estimated? – and if from the pilots, then this is really option 0 again)</a:t>
            </a:r>
            <a:endParaRPr lang="en-US" sz="700" dirty="0">
              <a:solidFill>
                <a:schemeClr val="bg1">
                  <a:lumMod val="65000"/>
                </a:schemeClr>
              </a:solidFill>
            </a:endParaRPr>
          </a:p>
          <a:p>
            <a:pPr>
              <a:buFont typeface="Arial" panose="020B0604020202020204" pitchFamily="34" charset="0"/>
              <a:buChar char="•"/>
            </a:pPr>
            <a:r>
              <a:rPr lang="en-US" sz="1400" dirty="0"/>
              <a:t>Option 3b: Allow STO correction after every 16 (or 32 for ru26) OFDM symbols in the Data field</a:t>
            </a:r>
          </a:p>
          <a:p>
            <a:pPr>
              <a:buFont typeface="Arial" panose="020B0604020202020204" pitchFamily="34" charset="0"/>
              <a:buChar char="•"/>
            </a:pPr>
            <a:r>
              <a:rPr lang="en-US" sz="1400" dirty="0"/>
              <a:t>Option 3c: Allow STO correction after every 32 OFDM symbols in the Data field</a:t>
            </a:r>
          </a:p>
          <a:p>
            <a:pPr lvl="1">
              <a:buFont typeface="Arial" panose="020B0604020202020204" pitchFamily="34" charset="0"/>
              <a:buChar char="•"/>
            </a:pPr>
            <a:r>
              <a:rPr lang="en-US" sz="1000" dirty="0"/>
              <a:t>Options 3b and 3c are NOT intended to model actual receiver implementations; only that implementations do address STO (in whatever way)</a:t>
            </a:r>
          </a:p>
          <a:p>
            <a:pPr lvl="1">
              <a:buFont typeface="Arial" panose="020B0604020202020204" pitchFamily="34" charset="0"/>
              <a:buChar char="•"/>
            </a:pPr>
            <a:r>
              <a:rPr lang="en-US" sz="1000" dirty="0"/>
              <a:t>Options 3b and 3c have the advantage than a) cumulative STO is corrected before it affects EVM, b) the EVM test is well defined however long the PPDU is, c) existing EVM measurements over 16/32 OFDM symbols are still valid, d) this still encourages “clean” transmitters since any STO-related impairments not related to oscillator offset between the 16/32 OFDM symbols need to be kept small</a:t>
            </a:r>
            <a:endParaRPr lang="en-US" sz="14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a:p>
            <a:pPr lvl="1">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Apr 2021</a:t>
            </a:r>
            <a:endParaRPr lang="en-GB" dirty="0"/>
          </a:p>
        </p:txBody>
      </p:sp>
    </p:spTree>
    <p:extLst>
      <p:ext uri="{BB962C8B-B14F-4D97-AF65-F5344CB8AC3E}">
        <p14:creationId xmlns:p14="http://schemas.microsoft.com/office/powerpoint/2010/main" val="2113308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17659</TotalTime>
  <Words>3960</Words>
  <Application>Microsoft Office PowerPoint</Application>
  <PresentationFormat>On-screen Show (4:3)</PresentationFormat>
  <Paragraphs>306</Paragraphs>
  <Slides>25</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EVM and SFO/STO </vt:lpstr>
      <vt:lpstr>In D0.4, 11be fixed a long-standing problem with SFO/STO in the TX EVM test procedure, but more discussion is requested</vt:lpstr>
      <vt:lpstr>STO Concerns: the 802.11a/n/ac/ax TX EVM Procedures Miss the Mark on Two Goals</vt:lpstr>
      <vt:lpstr>Impact of Oscillator Offsets (1/2)</vt:lpstr>
      <vt:lpstr>Impact of Oscillator Offsets (2/2)</vt:lpstr>
      <vt:lpstr>STO Was Not Adequately Addressed by the D0.3 802.11 EVM Test Procedure</vt:lpstr>
      <vt:lpstr>How Goal A and B Are Not Met</vt:lpstr>
      <vt:lpstr>Simulated Impact of Residual SFO for EHT</vt:lpstr>
      <vt:lpstr>Mitigation Options </vt:lpstr>
      <vt:lpstr>Strawpoll SP1</vt:lpstr>
      <vt:lpstr>Strawpoll SP2</vt:lpstr>
      <vt:lpstr>References</vt:lpstr>
      <vt:lpstr>Backup Sample Language</vt:lpstr>
      <vt:lpstr>Sample language for Option 1</vt:lpstr>
      <vt:lpstr>Sample language for Option 1a</vt:lpstr>
      <vt:lpstr>Sample language for Option 2</vt:lpstr>
      <vt:lpstr>Sample language for Option 3b/c</vt:lpstr>
      <vt:lpstr>Backup EVM Test History</vt:lpstr>
      <vt:lpstr>The Situation is Worse for 11a/HT/VHT</vt:lpstr>
      <vt:lpstr>BTW, SFO was not proposed as an TX impairment considered for EVM</vt:lpstr>
      <vt:lpstr>In the 1998 discussions, “timing” had a more general meaning than is assumed today</vt:lpstr>
      <vt:lpstr>Backup Impact of SFO on EVM for various PHYs</vt:lpstr>
      <vt:lpstr>Simulated Impact of Residual SFO for 11a</vt:lpstr>
      <vt:lpstr>Simulated Impact of Residual SFO for HT</vt:lpstr>
      <vt:lpstr>Simulated Impact of Residual SFO for VHT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297</cp:revision>
  <cp:lastPrinted>1601-01-01T00:00:00Z</cp:lastPrinted>
  <dcterms:created xsi:type="dcterms:W3CDTF">2020-10-02T06:29:14Z</dcterms:created>
  <dcterms:modified xsi:type="dcterms:W3CDTF">2021-04-29T14:06:13Z</dcterms:modified>
  <cp:category/>
</cp:coreProperties>
</file>