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1" r:id="rId3"/>
    <p:sldId id="264" r:id="rId4"/>
    <p:sldId id="265" r:id="rId5"/>
    <p:sldId id="267" r:id="rId6"/>
    <p:sldId id="266" r:id="rId7"/>
    <p:sldId id="268" r:id="rId8"/>
    <p:sldId id="269" r:id="rId9"/>
    <p:sldId id="271" r:id="rId10"/>
    <p:sldId id="273" r:id="rId11"/>
    <p:sldId id="272" r:id="rId12"/>
    <p:sldId id="274" r:id="rId13"/>
    <p:sldId id="282" r:id="rId14"/>
    <p:sldId id="280" r:id="rId15"/>
    <p:sldId id="281" r:id="rId16"/>
    <p:sldId id="276" r:id="rId17"/>
    <p:sldId id="275" r:id="rId18"/>
    <p:sldId id="283" r:id="rId19"/>
    <p:sldId id="284" r:id="rId20"/>
    <p:sldId id="28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125" d="100"/>
          <a:sy n="125" d="100"/>
        </p:scale>
        <p:origin x="100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06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4.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and SFO/STO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Apr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400" dirty="0"/>
              <a:t>Option 1a: Continue to allow CPE and STO correction during the EHTLTFs but </a:t>
            </a:r>
            <a:r>
              <a:rPr lang="en-US" sz="1400" i="1" dirty="0"/>
              <a:t>not </a:t>
            </a:r>
            <a:r>
              <a:rPr lang="en-US" sz="1400" dirty="0"/>
              <a:t>during the Data field (see backup for sample language)</a:t>
            </a:r>
          </a:p>
          <a:p>
            <a:pPr lvl="1">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400" dirty="0"/>
              <a:t>Option 3b: Allow STO correction after every 16 (or 32 for ru26) OFDM symbols in the Data field</a:t>
            </a:r>
            <a:endParaRPr lang="en-US" sz="1200" dirty="0"/>
          </a:p>
          <a:p>
            <a:pPr lvl="1">
              <a:buFont typeface="Arial" panose="020B0604020202020204" pitchFamily="34" charset="0"/>
              <a:buChar char="•"/>
            </a:pPr>
            <a:r>
              <a:rPr lang="en-US" sz="1400" dirty="0"/>
              <a:t>Option 3c: Allow STO correction after every 32 OFDM symbols in the Data field</a:t>
            </a:r>
            <a:endParaRPr lang="en-US" sz="12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6846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https://scdn.rohde-schwarz.com/ur/pws/dl_downloads/pdm/cl_manuals/user_manual/1173_9357_01/FSW_K91_WLAN_UserManual_en_34.</a:t>
            </a:r>
            <a:r>
              <a:rPr lang="en-US" sz="1400">
                <a:hlinkClick r:id="rId3"/>
              </a:rPr>
              <a:t>pdf</a:t>
            </a:r>
            <a:r>
              <a:rPr lang="en-US" sz="1400"/>
              <a:t> ; see pages 72 and 204)</a:t>
            </a: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4248422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105222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CPE</a:t>
            </a:r>
            <a:r>
              <a:rPr lang="en-US" sz="1100" b="0" strike="sngStrike" dirty="0"/>
              <a:t> and a single STO </a:t>
            </a:r>
            <a:r>
              <a:rPr lang="en-US" sz="1100" b="0" dirty="0"/>
              <a:t>from the pilot subcarriers, and compensate the subcarrier values according to the </a:t>
            </a:r>
            <a:r>
              <a:rPr lang="en-US" sz="1100" b="0" u="sng" dirty="0"/>
              <a:t>estimated </a:t>
            </a:r>
            <a:r>
              <a:rPr lang="en-US" sz="1100" b="0" u="sng" dirty="0" err="1"/>
              <a:t>CPE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2828537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2</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u="sng" dirty="0"/>
              <a:t>N</a:t>
            </a:r>
            <a:r>
              <a:rPr lang="en-US" sz="1100" b="0" i="1" u="sng" baseline="-25000" dirty="0"/>
              <a:t>SYM,EVM</a:t>
            </a:r>
            <a:r>
              <a:rPr lang="en-US" sz="1100" b="0" u="sng" dirty="0"/>
              <a:t> equals 32 data OFDM symbols for occupied RUs with 26 tones and 16 data OFDM symbols for occupied RUs with more than 26 </a:t>
            </a:r>
            <a:r>
              <a:rPr lang="en-US" sz="1100" b="0" u="sng" dirty="0" err="1"/>
              <a:t>tones.</a:t>
            </a:r>
            <a:r>
              <a:rPr lang="en-US" sz="1100" b="0" i="1" strike="sngStrike" dirty="0" err="1"/>
              <a:t>N</a:t>
            </a:r>
            <a:r>
              <a:rPr lang="en-US" sz="1100" b="0" i="1" strike="sngStrike" baseline="-25000" dirty="0" err="1"/>
              <a:t>SYM</a:t>
            </a:r>
            <a:r>
              <a:rPr lang="en-US" sz="1100" b="0" strike="sngStrike" dirty="0"/>
              <a:t> is the number of data OFDM symbols.</a:t>
            </a:r>
          </a:p>
          <a:p>
            <a:endParaRPr lang="en-US" sz="1100" b="0" u="sng" dirty="0"/>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
        <p:nvSpPr>
          <p:cNvPr id="3" name="Speech Bubble: Rectangle 2">
            <a:extLst>
              <a:ext uri="{FF2B5EF4-FFF2-40B4-BE49-F238E27FC236}">
                <a16:creationId xmlns:a16="http://schemas.microsoft.com/office/drawing/2014/main" id="{680B54EA-FADE-456D-98FB-A568AF0C5914}"/>
              </a:ext>
            </a:extLst>
          </p:cNvPr>
          <p:cNvSpPr/>
          <p:nvPr/>
        </p:nvSpPr>
        <p:spPr bwMode="auto">
          <a:xfrm>
            <a:off x="7772400" y="4868588"/>
            <a:ext cx="1219200" cy="838200"/>
          </a:xfrm>
          <a:prstGeom prst="wedgeRectCallout">
            <a:avLst>
              <a:gd name="adj1" fmla="val -88659"/>
              <a:gd name="adj2" fmla="val -1445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Change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a:t>
            </a:r>
            <a:r>
              <a:rPr kumimoji="0" lang="en-US" sz="1400" b="0" i="0" u="none" strike="noStrike" cap="none" normalizeH="0" baseline="0" dirty="0">
                <a:ln>
                  <a:noFill/>
                </a:ln>
                <a:solidFill>
                  <a:schemeClr val="bg1"/>
                </a:solidFill>
                <a:effectLst/>
                <a:latin typeface="Times New Roman" pitchFamily="16" charset="0"/>
                <a:ea typeface="MS Gothic" charset="-128"/>
              </a:rPr>
              <a:t> to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SYM,EVM</a:t>
            </a:r>
          </a:p>
        </p:txBody>
      </p:sp>
    </p:spTree>
    <p:extLst>
      <p:ext uri="{BB962C8B-B14F-4D97-AF65-F5344CB8AC3E}">
        <p14:creationId xmlns:p14="http://schemas.microsoft.com/office/powerpoint/2010/main" val="388360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609600" y="5029200"/>
            <a:ext cx="5257800" cy="1227273"/>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3b/c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 single common phase error (CPE) and a single symbol timing offset (STO) from the pilot subcarriers, and </a:t>
            </a:r>
            <a:r>
              <a:rPr lang="en-US" sz="1100" b="0" dirty="0" err="1"/>
              <a:t>derotate</a:t>
            </a:r>
            <a:r>
              <a:rPr lang="en-US" sz="1100" b="0" dirty="0"/>
              <a:t> the subcarrier values according to the two estimated parameters.</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a:t>
            </a:r>
            <a:r>
              <a:rPr lang="en-US" sz="1100" b="0" u="sng" dirty="0"/>
              <a:t>and </a:t>
            </a:r>
            <a:r>
              <a:rPr lang="en-US" sz="1100" b="0" dirty="0"/>
              <a:t>estimate a single CPE </a:t>
            </a:r>
            <a:r>
              <a:rPr lang="en-US" sz="1100" b="0" strike="sngStrike" dirty="0"/>
              <a:t>and a single STO </a:t>
            </a:r>
            <a:r>
              <a:rPr lang="en-US" sz="1100" b="0" dirty="0"/>
              <a:t>from the pilot subcarriers</a:t>
            </a:r>
            <a:r>
              <a:rPr lang="en-US" sz="1100" b="0" u="sng" dirty="0"/>
              <a:t>. After every </a:t>
            </a:r>
            <a:r>
              <a:rPr lang="en-US" sz="1100" b="0" i="1" u="sng" dirty="0"/>
              <a:t>N</a:t>
            </a:r>
            <a:r>
              <a:rPr lang="en-US" sz="1100" b="0" i="1" u="sng" baseline="-25000" dirty="0"/>
              <a:t>SYM,STO</a:t>
            </a:r>
            <a:r>
              <a:rPr lang="en-US" sz="1100" b="0" u="sng" dirty="0"/>
              <a:t> OFDM symbols, calculate a single STO for the next </a:t>
            </a:r>
            <a:r>
              <a:rPr lang="en-US" sz="1100" b="0" i="1" u="sng" dirty="0"/>
              <a:t>N</a:t>
            </a:r>
            <a:r>
              <a:rPr lang="en-US" sz="1100" b="0" i="1" u="sng" baseline="-25000" dirty="0"/>
              <a:t>SYM,STO</a:t>
            </a:r>
            <a:r>
              <a:rPr lang="en-US" sz="1100" b="0" u="sng" dirty="0"/>
              <a:t> OFDM symbols. </a:t>
            </a:r>
            <a:r>
              <a:rPr lang="en-US" sz="1100" b="0" strike="sngStrike" dirty="0"/>
              <a:t>, and </a:t>
            </a:r>
            <a:r>
              <a:rPr lang="en-US" sz="1100" b="0" strike="sngStrike" dirty="0" err="1"/>
              <a:t>c</a:t>
            </a:r>
            <a:r>
              <a:rPr lang="en-US" sz="1100" b="0" dirty="0" err="1"/>
              <a:t>Compensate</a:t>
            </a:r>
            <a:r>
              <a:rPr lang="en-US" sz="1100" b="0" dirty="0"/>
              <a:t> the subcarrier values according to the </a:t>
            </a:r>
            <a:r>
              <a:rPr lang="en-US" sz="1100" b="0" u="sng" dirty="0"/>
              <a:t>estimated CPE and </a:t>
            </a:r>
            <a:r>
              <a:rPr lang="en-US" sz="1100" b="0" u="sng" dirty="0" err="1"/>
              <a:t>STO</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dirty="0"/>
              <a:t>Option 3b: </a:t>
            </a:r>
            <a:r>
              <a:rPr lang="en-US" sz="1100" b="0" i="1" u="sng" dirty="0"/>
              <a:t>N</a:t>
            </a:r>
            <a:r>
              <a:rPr lang="en-US" sz="1100" b="0" i="1" u="sng" baseline="-25000" dirty="0"/>
              <a:t>SYM,STO</a:t>
            </a:r>
            <a:r>
              <a:rPr lang="en-US" sz="1100" b="0" u="sng" dirty="0"/>
              <a:t> equals 32 for occupied RUs with 26 tones and 16 for occupied RUs with more than 26 tones.</a:t>
            </a:r>
          </a:p>
          <a:p>
            <a:r>
              <a:rPr lang="en-US" sz="1100" dirty="0"/>
              <a:t>Option 3c: </a:t>
            </a:r>
            <a:r>
              <a:rPr lang="en-US" sz="1100" b="0" i="1" u="sng" dirty="0"/>
              <a:t>N</a:t>
            </a:r>
            <a:r>
              <a:rPr lang="en-US" sz="1100" b="0" i="1" u="sng" baseline="-25000" dirty="0"/>
              <a:t>SYM,STO</a:t>
            </a:r>
            <a:r>
              <a:rPr lang="en-US" sz="1100" b="0" u="sng" dirty="0"/>
              <a:t> equals 32 for all occupied </a:t>
            </a:r>
            <a:r>
              <a:rPr lang="en-US" sz="1100" b="0" u="sng" dirty="0" err="1"/>
              <a:t>RUs.</a:t>
            </a:r>
            <a:endParaRPr lang="en-US" sz="1100" b="0" u="sng" dirty="0"/>
          </a:p>
          <a:p>
            <a:endParaRPr lang="en-US" sz="1100" b="0" dirty="0"/>
          </a:p>
          <a:p>
            <a:endParaRPr lang="en-US" sz="1100" b="0" dirty="0"/>
          </a:p>
          <a:p>
            <a:endParaRPr lang="en-US" sz="1100" b="0" dirty="0"/>
          </a:p>
          <a:p>
            <a:endParaRPr lang="en-US" sz="1100" b="0" dirty="0"/>
          </a:p>
          <a:p>
            <a:pPr>
              <a:lnSpc>
                <a:spcPct val="70000"/>
              </a:lnSpc>
              <a:spcBef>
                <a:spcPts val="0"/>
              </a:spcBef>
            </a:pPr>
            <a:endParaRPr lang="en-US" sz="1100" b="0" dirty="0"/>
          </a:p>
          <a:p>
            <a:r>
              <a:rPr lang="en-US" sz="1100" b="0" i="1" dirty="0"/>
              <a:t>N</a:t>
            </a:r>
            <a:r>
              <a:rPr lang="en-US" sz="1100" b="0" i="1" baseline="-25000" dirty="0"/>
              <a:t>SYM</a:t>
            </a:r>
            <a:r>
              <a:rPr lang="en-US" sz="1100" b="0" dirty="0"/>
              <a:t> is the number of data OFDM symbols.</a:t>
            </a:r>
          </a:p>
        </p:txBody>
      </p:sp>
    </p:spTree>
    <p:extLst>
      <p:ext uri="{BB962C8B-B14F-4D97-AF65-F5344CB8AC3E}">
        <p14:creationId xmlns:p14="http://schemas.microsoft.com/office/powerpoint/2010/main" val="4114272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The Situation is Worse for 11a/HT/VHT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pPr>
              <a:buFont typeface="Arial" panose="020B0604020202020204" pitchFamily="34" charset="0"/>
              <a:buChar char="•"/>
            </a:pPr>
            <a:r>
              <a:rPr lang="en-US" sz="1100" dirty="0"/>
              <a:t>Nothing like “Sampling offset drift shall be also compensated.” in step d), so at 5 GHz the residual SFO is </a:t>
            </a:r>
            <a:r>
              <a:rPr lang="en-US" sz="1100" u="sng" dirty="0"/>
              <a:t>+-20ppm</a:t>
            </a:r>
          </a:p>
          <a:p>
            <a:pPr lvl="1"/>
            <a:r>
              <a:rPr lang="en-US" sz="1000" b="0" dirty="0"/>
              <a:t>“b) Transition from L-STF to L-LTF shall be detected and fine timing shall be established.</a:t>
            </a:r>
          </a:p>
          <a:p>
            <a:pPr lvl="1"/>
            <a:r>
              <a:rPr lang="en-US" sz="1000" b="0" dirty="0"/>
              <a:t>c) Coarse and fine frequency offsets shall be estimated.</a:t>
            </a:r>
          </a:p>
          <a:p>
            <a:pPr lvl="1"/>
            <a:r>
              <a:rPr lang="en-US" sz="1000" b="0" dirty="0"/>
              <a:t>d) Symbols in a PPDU shall be </a:t>
            </a:r>
            <a:r>
              <a:rPr lang="en-US" sz="1000" b="0" dirty="0" err="1"/>
              <a:t>derotated</a:t>
            </a:r>
            <a:r>
              <a:rPr lang="en-US" sz="1000" b="0" dirty="0"/>
              <a:t> according to estimated frequency offset.”</a:t>
            </a:r>
          </a:p>
          <a:p>
            <a:pPr lvl="1">
              <a:buFont typeface="Arial" panose="020B0604020202020204" pitchFamily="34" charset="0"/>
              <a:buChar char="•"/>
            </a:pPr>
            <a:endParaRPr lang="en-US" sz="700" dirty="0"/>
          </a:p>
          <a:p>
            <a:pPr>
              <a:buFont typeface="Arial" panose="020B0604020202020204" pitchFamily="34" charset="0"/>
              <a:buChar char="•"/>
            </a:pPr>
            <a:r>
              <a:rPr lang="en-US" sz="1100" dirty="0"/>
              <a:t>Again, the plain reading of the EVM test procedure is that residual STO is neither estimated nor corrected per OFDM symbol:</a:t>
            </a:r>
          </a:p>
          <a:p>
            <a:pPr marL="457200" lvl="1" indent="0"/>
            <a:r>
              <a:rPr lang="en-US" sz="1000" b="0" dirty="0"/>
              <a:t>g) For each of the data OFDM symbols, transform the symbol into subcarrier received values, estimate </a:t>
            </a:r>
            <a:r>
              <a:rPr lang="en-US" sz="1000" b="1" dirty="0"/>
              <a:t>the</a:t>
            </a:r>
            <a:r>
              <a:rPr lang="en-US" sz="1000" b="0" dirty="0"/>
              <a:t> phase [</a:t>
            </a:r>
            <a:r>
              <a:rPr lang="en-US" sz="1000" b="0" dirty="0">
                <a:solidFill>
                  <a:srgbClr val="00B0F0"/>
                </a:solidFill>
              </a:rPr>
              <a:t>CPE</a:t>
            </a:r>
            <a:r>
              <a:rPr lang="en-US" sz="1000" b="0" dirty="0"/>
              <a:t>] from the pilot subcarriers, </a:t>
            </a:r>
            <a:r>
              <a:rPr lang="en-US" sz="1000" b="0" dirty="0" err="1"/>
              <a:t>derotate</a:t>
            </a:r>
            <a:r>
              <a:rPr lang="en-US" sz="1000" b="0" dirty="0"/>
              <a:t> the subcarrier values according to </a:t>
            </a:r>
            <a:r>
              <a:rPr lang="en-US" sz="1000" b="1" dirty="0"/>
              <a:t>the estimated phase</a:t>
            </a:r>
            <a:r>
              <a:rPr lang="en-US" sz="1000" b="0" dirty="0"/>
              <a:t> [</a:t>
            </a:r>
            <a:r>
              <a:rPr lang="en-US" sz="1000" b="0" dirty="0">
                <a:solidFill>
                  <a:srgbClr val="00B0F0"/>
                </a:solidFill>
              </a:rPr>
              <a:t>i.e. CPE-compensation only</a:t>
            </a:r>
            <a:r>
              <a:rPr lang="en-US" sz="1000" b="0" dirty="0"/>
              <a:t>], group the results from all of the receiver chains in each subcarrier to a vector, and multiply the vector by a zero-forcing equalization matrix generated from the estimated channel …</a:t>
            </a:r>
          </a:p>
          <a:p>
            <a:pPr>
              <a:buFont typeface="Arial" panose="020B0604020202020204" pitchFamily="34" charset="0"/>
              <a:buChar char="•"/>
            </a:pPr>
            <a:r>
              <a:rPr lang="en-US" sz="1100" dirty="0"/>
              <a:t>The PPDUs under test shall be </a:t>
            </a:r>
            <a:r>
              <a:rPr lang="en-US" sz="1100" u="sng" dirty="0"/>
              <a:t>at least</a:t>
            </a:r>
            <a:r>
              <a:rPr lang="en-US" sz="1100" dirty="0"/>
              <a:t> 16 data OFDM symbols long</a:t>
            </a:r>
          </a:p>
          <a:p>
            <a:pPr>
              <a:buFont typeface="Arial" panose="020B0604020202020204" pitchFamily="34" charset="0"/>
              <a:buChar char="•"/>
            </a:pPr>
            <a:r>
              <a:rPr lang="en-US" sz="1100" dirty="0"/>
              <a:t>The EVM calculation refers to </a:t>
            </a:r>
            <a:r>
              <a:rPr lang="en-US" sz="1100" dirty="0" err="1"/>
              <a:t>Nsym</a:t>
            </a:r>
            <a:r>
              <a:rPr lang="en-US" sz="1100" dirty="0"/>
              <a:t>, which is defined elsewhere as the </a:t>
            </a:r>
            <a:r>
              <a:rPr lang="en-US" sz="1100" u="sng" dirty="0"/>
              <a:t>total </a:t>
            </a:r>
            <a:r>
              <a:rPr lang="en-US" sz="1100" dirty="0"/>
              <a:t>number of OFDM symbols in the Data field</a:t>
            </a:r>
          </a:p>
          <a:p>
            <a:endParaRPr lang="en-US" sz="1100" b="0" dirty="0"/>
          </a:p>
          <a:p>
            <a:endParaRPr lang="en-US" sz="1100" b="0" dirty="0"/>
          </a:p>
          <a:p>
            <a:endParaRPr lang="en-US" sz="1100" b="0" dirty="0"/>
          </a:p>
          <a:p>
            <a:endParaRPr lang="en-US" sz="1100" b="0" dirty="0"/>
          </a:p>
          <a:p>
            <a:endParaRPr lang="en-US" sz="1100" b="0" dirty="0"/>
          </a:p>
        </p:txBody>
      </p:sp>
      <p:pic>
        <p:nvPicPr>
          <p:cNvPr id="7" name="Picture 6">
            <a:extLst>
              <a:ext uri="{FF2B5EF4-FFF2-40B4-BE49-F238E27FC236}">
                <a16:creationId xmlns:a16="http://schemas.microsoft.com/office/drawing/2014/main" id="{A648C108-5EFC-401A-9E65-078044D3676E}"/>
              </a:ext>
            </a:extLst>
          </p:cNvPr>
          <p:cNvPicPr>
            <a:picLocks noChangeAspect="1"/>
          </p:cNvPicPr>
          <p:nvPr/>
        </p:nvPicPr>
        <p:blipFill>
          <a:blip r:embed="rId2"/>
          <a:stretch>
            <a:fillRect/>
          </a:stretch>
        </p:blipFill>
        <p:spPr>
          <a:xfrm>
            <a:off x="1447800" y="4724400"/>
            <a:ext cx="6038865" cy="880909"/>
          </a:xfrm>
          <a:prstGeom prst="rect">
            <a:avLst/>
          </a:prstGeom>
        </p:spPr>
      </p:pic>
      <p:pic>
        <p:nvPicPr>
          <p:cNvPr id="13" name="Picture 12">
            <a:extLst>
              <a:ext uri="{FF2B5EF4-FFF2-40B4-BE49-F238E27FC236}">
                <a16:creationId xmlns:a16="http://schemas.microsoft.com/office/drawing/2014/main" id="{A5AD7871-3466-4C73-B67F-03234CEB175A}"/>
              </a:ext>
            </a:extLst>
          </p:cNvPr>
          <p:cNvPicPr>
            <a:picLocks noChangeAspect="1"/>
          </p:cNvPicPr>
          <p:nvPr/>
        </p:nvPicPr>
        <p:blipFill>
          <a:blip r:embed="rId3"/>
          <a:stretch>
            <a:fillRect/>
          </a:stretch>
        </p:blipFill>
        <p:spPr>
          <a:xfrm>
            <a:off x="1649563" y="5789190"/>
            <a:ext cx="5066506" cy="867198"/>
          </a:xfrm>
          <a:prstGeom prst="rect">
            <a:avLst/>
          </a:prstGeom>
        </p:spPr>
      </p:pic>
    </p:spTree>
    <p:extLst>
      <p:ext uri="{BB962C8B-B14F-4D97-AF65-F5344CB8AC3E}">
        <p14:creationId xmlns:p14="http://schemas.microsoft.com/office/powerpoint/2010/main" val="78578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t>So there was still a flaw</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4032611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282322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C01E4-A5B2-4E52-A521-444F51CE342B}"/>
              </a:ext>
            </a:extLst>
          </p:cNvPr>
          <p:cNvPicPr>
            <a:picLocks noChangeAspect="1"/>
          </p:cNvPicPr>
          <p:nvPr/>
        </p:nvPicPr>
        <p:blipFill>
          <a:blip r:embed="rId2"/>
          <a:stretch>
            <a:fillRect/>
          </a:stretch>
        </p:blipFill>
        <p:spPr>
          <a:xfrm>
            <a:off x="1600200" y="4114800"/>
            <a:ext cx="6414535" cy="1718535"/>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sz="2400" dirty="0"/>
              <a:t>In D0.4, 11be fixed a long-standing problem with SFO/STO in the TX EVM test procedure, but more discussion is requested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400" b="0" dirty="0"/>
              <a:t>There is an 11me comment on the SFO/STO EVM problem in 11a/HT/VHT, but the PHY experts are here and 11be has already taken steps to fix its version of the problem</a:t>
            </a:r>
          </a:p>
          <a:p>
            <a:pPr>
              <a:buFont typeface="Arial" panose="020B0604020202020204" pitchFamily="34" charset="0"/>
              <a:buChar char="•"/>
            </a:pPr>
            <a:r>
              <a:rPr lang="en-US" sz="1400" b="0" dirty="0"/>
              <a:t>These steps were made as part of 20/1958r3, which allowed a STA to use 2 RF LOs to transmit 320 MHz (e.g., 160+160 MHz segments), but ultimately </a:t>
            </a:r>
            <a:r>
              <a:rPr lang="en-US" sz="1400" dirty="0"/>
              <a:t>this EVM topic is orthogonal to 2 RF LOs</a:t>
            </a:r>
            <a:r>
              <a:rPr lang="en-US" sz="1400" b="0" dirty="0"/>
              <a:t>.</a:t>
            </a:r>
          </a:p>
          <a:p>
            <a:pPr>
              <a:buFont typeface="Arial" panose="020B0604020202020204" pitchFamily="34" charset="0"/>
              <a:buChar char="•"/>
            </a:pPr>
            <a:r>
              <a:rPr lang="en-US" sz="1400" b="0" dirty="0"/>
              <a:t>20/1958r3 added “single” to the TX EVM procedure to make it clear that receivers did not need to perform CFO estimation/correction or pilot estimation per 160 MHz but, at the same time, there was a concern that this “single” would incorrectly harden the language against correction of both CPE and STO, so in D0.4 it was clarified that a </a:t>
            </a:r>
            <a:r>
              <a:rPr lang="en-US" sz="1400" b="0" i="1" dirty="0"/>
              <a:t>single </a:t>
            </a:r>
            <a:r>
              <a:rPr lang="en-US" sz="1400" b="0" dirty="0"/>
              <a:t>estimate of </a:t>
            </a:r>
            <a:r>
              <a:rPr lang="en-US" sz="1400" b="0" i="1" dirty="0"/>
              <a:t>both </a:t>
            </a:r>
            <a:r>
              <a:rPr lang="en-US" sz="1400" b="0" dirty="0"/>
              <a:t>CPE and STO was performed: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r>
              <a:rPr lang="en-US" sz="1400" b="0" dirty="0"/>
              <a:t>However, some questions have been raised on these 11be steps, and some wider discussion was requested. E.g., STO can be corrected from CPE without a further estimation.</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lvl="1">
              <a:buFont typeface="Arial" panose="020B0604020202020204" pitchFamily="34" charset="0"/>
              <a:buChar char="•"/>
            </a:pPr>
            <a:r>
              <a:rPr lang="en-US" sz="1200" b="0" dirty="0"/>
              <a:t>Different from EHT since EHT has 2x BW, OFDM symbols are 13.6/3.6 = 3.8x longer, EVM requirements for 4KQAM are higher than for 256QAM</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129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STO Concerns: the 802.11a/n/ac/ax TX EVM Procedures Miss the Mark on Two Goals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Goal A: Incorrect calculations by the </a:t>
            </a:r>
            <a:r>
              <a:rPr lang="en-US" sz="2000" b="0" i="1" dirty="0"/>
              <a:t>receiving</a:t>
            </a:r>
            <a:r>
              <a:rPr lang="en-US" sz="2000" b="0" dirty="0"/>
              <a:t> test equipment should not contribute to the numerator (error) quantity in the EVM calculation and thereby penalize the </a:t>
            </a:r>
            <a:r>
              <a:rPr lang="en-US" sz="2000" b="0" i="1" dirty="0"/>
              <a:t>transmitter</a:t>
            </a:r>
          </a:p>
          <a:p>
            <a:pPr>
              <a:buFont typeface="Arial" panose="020B0604020202020204" pitchFamily="34" charset="0"/>
              <a:buChar char="•"/>
            </a:pPr>
            <a:r>
              <a:rPr lang="en-US" sz="2000" b="0" dirty="0"/>
              <a:t>Goal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2000" b="0" dirty="0"/>
              <a:t>Sadly the 802.11beD0.3 TX EVM procedure missed the mark on both these items (the same as for 11a/HT/VHT/HE over 22 years)</a:t>
            </a:r>
          </a:p>
          <a:p>
            <a:pPr>
              <a:buFont typeface="Arial" panose="020B0604020202020204" pitchFamily="34" charset="0"/>
              <a:buChar char="•"/>
            </a:pPr>
            <a:r>
              <a:rPr lang="en-US" sz="2000" b="0" dirty="0">
                <a:highlight>
                  <a:srgbClr val="FFFF00"/>
                </a:highlight>
              </a:rPr>
              <a:t>Out of necessity, unwritten conventions were adopted</a:t>
            </a:r>
            <a:r>
              <a:rPr lang="en-US" sz="2000" b="0" dirty="0"/>
              <a:t>, and test equipment vendors provide customers with further workarounds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5209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In 5/6 GHz, STAUTs are allowed to have +-20ppm offset in their reference oscillator </a:t>
            </a:r>
          </a:p>
          <a:p>
            <a:pPr>
              <a:buFont typeface="Arial" panose="020B0604020202020204" pitchFamily="34" charset="0"/>
              <a:buChar char="•"/>
            </a:pPr>
            <a:r>
              <a:rPr lang="en-US" sz="2000" dirty="0"/>
              <a:t>This manifests itself as </a:t>
            </a:r>
            <a:r>
              <a:rPr lang="en-US" sz="2000" dirty="0">
                <a:solidFill>
                  <a:schemeClr val="bg1">
                    <a:lumMod val="65000"/>
                  </a:schemeClr>
                </a:solidFill>
              </a:rPr>
              <a:t>Carrier Frequency Offset (CFO; aka “frequency offset”) within the mixer and </a:t>
            </a:r>
            <a:r>
              <a:rPr lang="en-US" sz="2000" dirty="0"/>
              <a:t>Sampling Frequency Offset (SFO; aka “sampling offset drift”) within the ADCs</a:t>
            </a:r>
          </a:p>
          <a:p>
            <a:pPr>
              <a:buFont typeface="Arial" panose="020B0604020202020204" pitchFamily="34" charset="0"/>
              <a:buChar char="•"/>
            </a:pPr>
            <a:r>
              <a:rPr lang="en-US" sz="2000" dirty="0"/>
              <a:t>The EVM test procedures have always dealt with CFO thoroughly and explicitly:</a:t>
            </a:r>
          </a:p>
          <a:p>
            <a:pPr lvl="1">
              <a:buFont typeface="Arial" panose="020B0604020202020204" pitchFamily="34" charset="0"/>
              <a:buChar char="•"/>
            </a:pPr>
            <a:r>
              <a:rPr lang="en-US" sz="16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4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6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6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The EVM test procedures have never dealt with SFO adequately:</a:t>
            </a:r>
          </a:p>
          <a:p>
            <a:pPr lvl="1">
              <a:buFont typeface="Arial" panose="020B0604020202020204" pitchFamily="34" charset="0"/>
              <a:buChar char="•"/>
            </a:pPr>
            <a:r>
              <a:rPr lang="en-US" sz="1600" dirty="0"/>
              <a:t>In 11a/HT/VHT, there is no text at all (see backup)</a:t>
            </a:r>
          </a:p>
          <a:p>
            <a:pPr lvl="1">
              <a:buFont typeface="Arial" panose="020B0604020202020204" pitchFamily="34" charset="0"/>
              <a:buChar char="•"/>
            </a:pPr>
            <a:r>
              <a:rPr lang="en-US" sz="1600" dirty="0"/>
              <a:t>In HE/EHT, step d) says “Sampling offset drift [</a:t>
            </a:r>
            <a:r>
              <a:rPr lang="en-US" sz="1600" dirty="0">
                <a:solidFill>
                  <a:srgbClr val="00B0F0"/>
                </a:solidFill>
              </a:rPr>
              <a:t>=SFO</a:t>
            </a:r>
            <a:r>
              <a:rPr lang="en-US" sz="1600" dirty="0"/>
              <a:t>] shall be also compensated” </a:t>
            </a:r>
          </a:p>
          <a:p>
            <a:pPr lvl="2">
              <a:buFont typeface="Arial" panose="020B0604020202020204" pitchFamily="34" charset="0"/>
              <a:buChar char="•"/>
            </a:pPr>
            <a:r>
              <a:rPr lang="en-US" sz="1400" dirty="0"/>
              <a:t>There is no text describing how sampling offset drift should be determined, so presumably it is </a:t>
            </a:r>
            <a:r>
              <a:rPr lang="en-US" sz="1400" i="1" dirty="0"/>
              <a:t>calculated</a:t>
            </a:r>
            <a:r>
              <a:rPr lang="en-US" sz="1400" dirty="0"/>
              <a:t> (not independently </a:t>
            </a:r>
            <a:r>
              <a:rPr lang="en-US" sz="1400" i="1" dirty="0"/>
              <a:t>estimated</a:t>
            </a:r>
            <a:r>
              <a:rPr lang="en-US" sz="1400" dirty="0"/>
              <a:t>) from the estimated CFO, since the estimated CFO and known carrier frequency allow the underlying reference oscillator offset (ppm) to be determined</a:t>
            </a:r>
          </a:p>
          <a:p>
            <a:pPr lvl="2">
              <a:buFont typeface="Arial" panose="020B0604020202020204" pitchFamily="34" charset="0"/>
              <a:buChar char="•"/>
            </a:pPr>
            <a:r>
              <a:rPr lang="en-US" sz="1400" dirty="0"/>
              <a:t>Because of the position of the text, the strong implication is that the SFO calculation is made one time during the preamble, and the subsequent correction (e.g., digital resampling with a fixed ratio) continues unchanged for the duration of the PPDU</a:t>
            </a:r>
          </a:p>
          <a:p>
            <a:pPr lvl="2">
              <a:buFont typeface="Arial" panose="020B0604020202020204" pitchFamily="34" charset="0"/>
              <a:buChar char="•"/>
            </a:pPr>
            <a:r>
              <a:rPr lang="en-US" sz="1400" dirty="0"/>
              <a:t>SFO correction is a natural requirement given the dense subcarriers of HE/EHT, since otherwise ICI dominates the calculated EVM</a:t>
            </a:r>
          </a:p>
          <a:p>
            <a:pPr lvl="2">
              <a:buFont typeface="Arial" panose="020B0604020202020204" pitchFamily="34" charset="0"/>
              <a:buChar char="•"/>
            </a:pPr>
            <a:r>
              <a:rPr lang="en-US" sz="1400" dirty="0"/>
              <a:t>Because of various impairments, the test equipment can never estimate the (CFO or) reference oscillator offset perfectly, yet still the majority of the HE/EHT SFO is removed here</a:t>
            </a:r>
          </a:p>
          <a:p>
            <a:pPr lvl="1">
              <a:buFont typeface="Arial" panose="020B0604020202020204" pitchFamily="34" charset="0"/>
              <a:buChar char="•"/>
            </a:pPr>
            <a:r>
              <a:rPr lang="en-US" sz="1600" dirty="0"/>
              <a:t>The effect of any residual SFO (i.e., actual SFO minus estimated SFO) appears as Symbol Timing Offset (STO) that increases every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326929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7F69055-B04F-4880-8649-7657B44D9AB1}"/>
              </a:ext>
            </a:extLst>
          </p:cNvPr>
          <p:cNvPicPr>
            <a:picLocks noChangeAspect="1"/>
          </p:cNvPicPr>
          <p:nvPr/>
        </p:nvPicPr>
        <p:blipFill>
          <a:blip r:embed="rId2"/>
          <a:stretch>
            <a:fillRect/>
          </a:stretch>
        </p:blipFill>
        <p:spPr>
          <a:xfrm>
            <a:off x="1634323" y="4609239"/>
            <a:ext cx="5791200" cy="1843762"/>
          </a:xfrm>
          <a:prstGeom prst="rect">
            <a:avLst/>
          </a:prstGeom>
        </p:spPr>
      </p:pic>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1"/>
            <a:ext cx="7770813" cy="885031"/>
          </a:xfrm>
        </p:spPr>
        <p:txBody>
          <a:bodyPr/>
          <a:lstStyle/>
          <a:p>
            <a:pPr>
              <a:buFont typeface="Arial" panose="020B0604020202020204" pitchFamily="34" charset="0"/>
              <a:buChar char="•"/>
            </a:pPr>
            <a:r>
              <a:rPr lang="en-US" sz="2000" dirty="0"/>
              <a:t>STO due to residual SFO increases over time, but </a:t>
            </a:r>
          </a:p>
          <a:p>
            <a:pPr lvl="1">
              <a:buFont typeface="Arial" panose="020B0604020202020204" pitchFamily="34" charset="0"/>
              <a:buChar char="•"/>
            </a:pPr>
            <a:r>
              <a:rPr lang="en-US" sz="1600" dirty="0"/>
              <a:t>The simplest interpretation of the EVM test procedure is that residual STO is neither estimated nor corrected per OFDM symbol:</a:t>
            </a:r>
          </a:p>
          <a:p>
            <a:pPr lvl="2">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group the results from all of the receiver chains in each subcarrier to a vector, and multiply the vector by a zero-forcing equalization matrix generated from the estimated channel </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400" dirty="0"/>
              <a:t>.</a:t>
            </a:r>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STO Was Not Adequately Addressed by the D0.3 802.11 EVM Test Procedure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098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How Goal A and B Are Not Met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Goal A is not met because STO due to the test equipment making an imperfect estimate of the SFO is not the fault of the </a:t>
            </a:r>
            <a:r>
              <a:rPr lang="en-US" sz="2000" i="1" dirty="0"/>
              <a:t>transmitter</a:t>
            </a:r>
            <a:r>
              <a:rPr lang="en-US" sz="2000" dirty="0"/>
              <a:t>.</a:t>
            </a:r>
          </a:p>
          <a:p>
            <a:pPr lvl="1">
              <a:buFont typeface="Arial" panose="020B0604020202020204" pitchFamily="34" charset="0"/>
              <a:buChar char="•"/>
            </a:pPr>
            <a:r>
              <a:rPr lang="en-US" sz="1600" dirty="0"/>
              <a:t>Tolerable only if the EVM contribution due to mis-estimated SFO isn’t “the straw that breaks the camel’s back” and causes the measured EVM to flip from passing to failing (being well below the EVM limit is </a:t>
            </a:r>
            <a:r>
              <a:rPr lang="en-US" sz="1600" i="1" dirty="0"/>
              <a:t>usually</a:t>
            </a:r>
            <a:r>
              <a:rPr lang="en-US" sz="1600" dirty="0"/>
              <a:t> sufficient)</a:t>
            </a:r>
          </a:p>
          <a:p>
            <a:pPr>
              <a:buFont typeface="Arial" panose="020B0604020202020204" pitchFamily="34" charset="0"/>
              <a:buChar char="•"/>
            </a:pPr>
            <a:r>
              <a:rPr lang="en-US" sz="2000" dirty="0"/>
              <a:t>Goal B is not met because EVM is calculated over </a:t>
            </a:r>
            <a:r>
              <a:rPr lang="en-US" sz="2000" u="sng" dirty="0"/>
              <a:t>at least </a:t>
            </a:r>
            <a:r>
              <a:rPr lang="en-US" sz="2000" dirty="0"/>
              <a:t>16 (or 32) OFDM symbols:</a:t>
            </a:r>
          </a:p>
          <a:p>
            <a:pPr lvl="1">
              <a:buFont typeface="Arial" panose="020B0604020202020204" pitchFamily="34" charset="0"/>
              <a:buChar char="•"/>
            </a:pPr>
            <a:r>
              <a:rPr lang="en-US" sz="1600" dirty="0"/>
              <a:t>Vendor might test over </a:t>
            </a:r>
            <a:r>
              <a:rPr lang="en-US" sz="1600" i="1" dirty="0"/>
              <a:t>16 (or 32) </a:t>
            </a:r>
            <a:r>
              <a:rPr lang="en-US" sz="1600" dirty="0"/>
              <a:t>OFDM symbols and report that their product passes</a:t>
            </a:r>
          </a:p>
          <a:p>
            <a:pPr lvl="1">
              <a:buFont typeface="Arial" panose="020B0604020202020204" pitchFamily="34" charset="0"/>
              <a:buChar char="•"/>
            </a:pPr>
            <a:r>
              <a:rPr lang="en-US" sz="1600" dirty="0"/>
              <a:t>Customer might test over </a:t>
            </a:r>
            <a:r>
              <a:rPr lang="en-US" sz="1600" i="1" dirty="0"/>
              <a:t>max </a:t>
            </a:r>
            <a:r>
              <a:rPr lang="en-US" sz="1600" dirty="0"/>
              <a:t>OFDM symbols (as they’re entitled to do) and – with bad enough residual STO – report that the vendor’s product fails</a:t>
            </a:r>
          </a:p>
          <a:p>
            <a:pPr lvl="1">
              <a:buFont typeface="Arial" panose="020B0604020202020204" pitchFamily="34" charset="0"/>
              <a:buChar char="•"/>
            </a:pPr>
            <a:r>
              <a:rPr lang="en-US" sz="1600" dirty="0"/>
              <a:t>… This doesn’t happen in practice because of </a:t>
            </a:r>
            <a:r>
              <a:rPr lang="en-US" sz="1600" b="1" dirty="0"/>
              <a:t>unwritten</a:t>
            </a:r>
            <a:r>
              <a:rPr lang="en-US" sz="1600" dirty="0"/>
              <a:t> rules such as </a:t>
            </a:r>
            <a:r>
              <a:rPr lang="en-US" sz="1600" i="1" dirty="0"/>
              <a:t>don’t </a:t>
            </a:r>
            <a:r>
              <a:rPr lang="en-US" sz="1600" dirty="0"/>
              <a:t>test EVM over max OFDM symbols </a:t>
            </a:r>
          </a:p>
          <a:p>
            <a:pPr lvl="2">
              <a:buFont typeface="Arial" panose="020B0604020202020204" pitchFamily="34" charset="0"/>
              <a:buChar char="•"/>
            </a:pPr>
            <a:r>
              <a:rPr lang="en-US" sz="1400" dirty="0">
                <a:highlight>
                  <a:srgbClr val="FFFF00"/>
                </a:highlight>
              </a:rPr>
              <a:t>Unwritten rules mean that the underlying standard is incomplete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511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4B57238-F7B1-47B7-8702-6C4444ABD6D7}"/>
              </a:ext>
            </a:extLst>
          </p:cNvPr>
          <p:cNvPicPr>
            <a:picLocks noChangeAspect="1"/>
          </p:cNvPicPr>
          <p:nvPr/>
        </p:nvPicPr>
        <p:blipFill>
          <a:blip r:embed="rId2"/>
          <a:stretch>
            <a:fillRect/>
          </a:stretch>
        </p:blipFill>
        <p:spPr>
          <a:xfrm>
            <a:off x="4191000" y="12192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EHT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MCS12/13 is -38 dB</a:t>
            </a:r>
          </a:p>
          <a:p>
            <a:pPr>
              <a:buFont typeface="Arial" panose="020B0604020202020204" pitchFamily="34" charset="0"/>
              <a:buChar char="•"/>
            </a:pPr>
            <a:r>
              <a:rPr lang="en-US" sz="1600" b="0" dirty="0"/>
              <a:t>At 16 OFDM symbols, need &lt;0.05ppm residual SFO for its contribution to be negligible (realistic, given HETB also needs to maintain 350 Hz / 7 GHz = 0.05ppm of accuracy)</a:t>
            </a:r>
          </a:p>
          <a:p>
            <a:pPr lvl="1">
              <a:buFont typeface="Arial" panose="020B0604020202020204" pitchFamily="34" charset="0"/>
              <a:buChar char="•"/>
            </a:pPr>
            <a:r>
              <a:rPr lang="en-US" sz="1400" dirty="0"/>
              <a:t>But care is still needed: 0.2ppm residual SFO would cause STAUT to fail test</a:t>
            </a:r>
          </a:p>
          <a:p>
            <a:pPr>
              <a:buFont typeface="Arial" panose="020B0604020202020204" pitchFamily="34" charset="0"/>
              <a:buChar char="•"/>
            </a:pPr>
            <a:r>
              <a:rPr lang="en-US" sz="1600" b="0" dirty="0"/>
              <a:t>With 399 OFDM symbols, need &lt;0.002ppm residual SFO for its contribution to be negligible, which is surely unrealistic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320MHz, 4KQAM, 1SS, 0.8us GI, 4x EHTLTF,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28537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Mitigation Options </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524000"/>
            <a:ext cx="8763000" cy="4494213"/>
          </a:xfrm>
        </p:spPr>
        <p:txBody>
          <a:bodyPr/>
          <a:lstStyle/>
          <a:p>
            <a:pPr>
              <a:buFont typeface="Arial" panose="020B0604020202020204" pitchFamily="34" charset="0"/>
              <a:buChar char="•"/>
            </a:pPr>
            <a:r>
              <a:rPr lang="en-US" sz="1400" dirty="0"/>
              <a:t>Option 0: No change to D0.4</a:t>
            </a:r>
          </a:p>
          <a:p>
            <a:pPr lvl="1">
              <a:buFont typeface="Arial" panose="020B0604020202020204" pitchFamily="34" charset="0"/>
              <a:buChar char="•"/>
            </a:pPr>
            <a:r>
              <a:rPr lang="en-US" sz="1100" dirty="0"/>
              <a:t>Explicit reference to CPE and STO estimation and compensation during EHTLTFs and Data field</a:t>
            </a:r>
          </a:p>
          <a:p>
            <a:pPr>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1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1a: Like Option 1 during the Data field, but allow CPE and STO correction during the EHTLTFs but </a:t>
            </a:r>
            <a:r>
              <a:rPr lang="en-US" sz="1400" i="1" dirty="0"/>
              <a:t>not </a:t>
            </a:r>
            <a:r>
              <a:rPr lang="en-US" sz="1400" dirty="0"/>
              <a:t>during the Data field </a:t>
            </a:r>
          </a:p>
          <a:p>
            <a:pPr lvl="1">
              <a:buFont typeface="Arial" panose="020B0604020202020204" pitchFamily="34" charset="0"/>
              <a:buChar char="•"/>
            </a:pPr>
            <a:r>
              <a:rPr lang="en-US" sz="10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000" dirty="0"/>
              <a:t>Though, then EVM degradations after 16/32 symbols in longer PPDUs are untested</a:t>
            </a:r>
          </a:p>
          <a:p>
            <a:pPr>
              <a:buFont typeface="Arial" panose="020B0604020202020204" pitchFamily="34" charset="0"/>
              <a:buChar char="•"/>
            </a:pPr>
            <a:r>
              <a:rPr lang="en-US" sz="1400" dirty="0">
                <a:solidFill>
                  <a:schemeClr val="bg1">
                    <a:lumMod val="65000"/>
                  </a:schemeClr>
                </a:solidFill>
              </a:rPr>
              <a:t>(Option 3a: Allow STO correction whenever residual SFO would cause an EVM degradation above EVM threshold – 10 dB</a:t>
            </a:r>
          </a:p>
          <a:p>
            <a:pPr lvl="1">
              <a:buFont typeface="Arial" panose="020B0604020202020204" pitchFamily="34" charset="0"/>
              <a:buChar char="•"/>
            </a:pPr>
            <a:r>
              <a:rPr lang="en-US" sz="1100" dirty="0">
                <a:solidFill>
                  <a:schemeClr val="bg1">
                    <a:lumMod val="65000"/>
                  </a:schemeClr>
                </a:solidFill>
              </a:rPr>
              <a:t>But how is residual SFO itself estimated? – and if from the pilots, then this is really option 0 again)</a:t>
            </a:r>
            <a:endParaRPr lang="en-US" sz="700" dirty="0">
              <a:solidFill>
                <a:schemeClr val="bg1">
                  <a:lumMod val="65000"/>
                </a:schemeClr>
              </a:solidFill>
            </a:endParaRPr>
          </a:p>
          <a:p>
            <a:pPr>
              <a:buFont typeface="Arial" panose="020B0604020202020204" pitchFamily="34" charset="0"/>
              <a:buChar char="•"/>
            </a:pPr>
            <a:r>
              <a:rPr lang="en-US" sz="1400" dirty="0"/>
              <a:t>Option 3b: Allow STO correction after every 16 (or 32 for ru26) OFDM symbols in the Data field</a:t>
            </a:r>
          </a:p>
          <a:p>
            <a:pPr>
              <a:buFont typeface="Arial" panose="020B0604020202020204" pitchFamily="34" charset="0"/>
              <a:buChar char="•"/>
            </a:pPr>
            <a:r>
              <a:rPr lang="en-US" sz="1400" dirty="0"/>
              <a:t>Option 3c: Allow STO correction after every 32 OFDM symbols in the Data field</a:t>
            </a:r>
          </a:p>
          <a:p>
            <a:pPr lvl="1">
              <a:buFont typeface="Arial" panose="020B0604020202020204" pitchFamily="34" charset="0"/>
              <a:buChar char="•"/>
            </a:pPr>
            <a:r>
              <a:rPr lang="en-US" sz="1000" dirty="0"/>
              <a:t>Options 3b and 3c are NOT intended to model actual receiver implementations; only that implementations do address STO (in whatever way)</a:t>
            </a:r>
          </a:p>
          <a:p>
            <a:pPr lvl="1">
              <a:buFont typeface="Arial" panose="020B0604020202020204" pitchFamily="34" charset="0"/>
              <a:buChar char="•"/>
            </a:pPr>
            <a:r>
              <a:rPr lang="en-US" sz="1000" dirty="0"/>
              <a:t>Options 3b and 3c have the advantage than a) cumulative STO is corrected before it affects EVM, b) the EVM test is well defined however long the PPDU is, c) existing EVM measurements over 16/32 OFDM symbols are still valid, d) this still encourages “clean” transmitters since any STO-related impairments not related to oscillator offset between the 16/32 OFDM symbols need to be kept small</a:t>
            </a:r>
            <a:endParaRPr lang="en-US" sz="14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113308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14465</TotalTime>
  <Words>3507</Words>
  <Application>Microsoft Office PowerPoint</Application>
  <PresentationFormat>On-screen Show (4:3)</PresentationFormat>
  <Paragraphs>260</Paragraphs>
  <Slides>20</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4" baseType="lpstr">
      <vt:lpstr>Arial</vt:lpstr>
      <vt:lpstr>Times New Roman</vt:lpstr>
      <vt:lpstr>Office Theme</vt:lpstr>
      <vt:lpstr>Document</vt:lpstr>
      <vt:lpstr>EVM and SFO/STO </vt:lpstr>
      <vt:lpstr>In D0.4, 11be fixed a long-standing problem with SFO/STO in the TX EVM test procedure, but more discussion is requested</vt:lpstr>
      <vt:lpstr>STO Concerns: the 802.11a/n/ac/ax TX EVM Procedures Miss the Mark on Two Goals</vt:lpstr>
      <vt:lpstr>Impact of Oscillator Offsets (1/2)</vt:lpstr>
      <vt:lpstr>Impact of Oscillator Offsets (2/2)</vt:lpstr>
      <vt:lpstr>STO Was Not Adequately Addressed by the D0.3 802.11 EVM Test Procedure</vt:lpstr>
      <vt:lpstr>How Goal A and B Are Not Met</vt:lpstr>
      <vt:lpstr>Simulated Impact of Residual SFO for EHT</vt:lpstr>
      <vt:lpstr>Mitigation Options </vt:lpstr>
      <vt:lpstr>Strawpoll</vt:lpstr>
      <vt:lpstr>References</vt:lpstr>
      <vt:lpstr>Backup</vt:lpstr>
      <vt:lpstr>Sample language for Option 1</vt:lpstr>
      <vt:lpstr>Sample language for Option 1a</vt:lpstr>
      <vt:lpstr>Sample language for Option 2</vt:lpstr>
      <vt:lpstr>Sample language for Option 3b/c</vt:lpstr>
      <vt:lpstr>The Situation is Worse for 11a/HT/VHT</vt:lpstr>
      <vt:lpstr>Simulated Impact of Residual SFO for 11a</vt:lpstr>
      <vt:lpstr>Simulated Impact of Residual SFO for HT</vt:lpstr>
      <vt:lpstr>Simulated Impact of Residual SFO for VHT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281</cp:revision>
  <cp:lastPrinted>1601-01-01T00:00:00Z</cp:lastPrinted>
  <dcterms:created xsi:type="dcterms:W3CDTF">2020-10-02T06:29:14Z</dcterms:created>
  <dcterms:modified xsi:type="dcterms:W3CDTF">2021-04-07T23:27:25Z</dcterms:modified>
  <cp:category/>
</cp:coreProperties>
</file>