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65" r:id="rId4"/>
    <p:sldId id="257" r:id="rId5"/>
    <p:sldId id="267" r:id="rId6"/>
    <p:sldId id="268" r:id="rId7"/>
    <p:sldId id="269" r:id="rId8"/>
    <p:sldId id="270" r:id="rId9"/>
    <p:sldId id="271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67" d="100"/>
          <a:sy n="67" d="100"/>
        </p:scale>
        <p:origin x="57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802.11-21/0616r0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1109-01-00ax-obss-nav-and-pd-threshold-rule-for-spatial-reuse.pptx" TargetMode="External"/><Relationship Id="rId3" Type="http://schemas.openxmlformats.org/officeDocument/2006/relationships/hyperlink" Target="https://mentor.ieee.org/802.11/dcn/21/11-21-0170-00-0000-2021-jan-liaison-from-wba-re-convergence.docx" TargetMode="External"/><Relationship Id="rId7" Type="http://schemas.openxmlformats.org/officeDocument/2006/relationships/hyperlink" Target="https://mentor.ieee.org/802.11/dcn/16/11-16-1198-03-00ax-preliminary-11ax-par-verification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1363-01-00ax-11ax-par-verification-through-ofdma.ppt" TargetMode="External"/><Relationship Id="rId5" Type="http://schemas.openxmlformats.org/officeDocument/2006/relationships/hyperlink" Target="https://mentor.ieee.org/802.11/dcn/17/11-17-0090-01-00ax-11ax-par-verification-using-ul-mu-mimo.pptx" TargetMode="External"/><Relationship Id="rId4" Type="http://schemas.openxmlformats.org/officeDocument/2006/relationships/hyperlink" Target="https://mentor.ieee.org/802.11/dcn/17/11-17-1360-00-00ax-multiple-bss-simulations-for-par-verification-follow-up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802.11ax Features and Applicability to 5G and Wi-Fi Convergence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193992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2021-04-9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521617"/>
              </p:ext>
            </p:extLst>
          </p:nvPr>
        </p:nvGraphicFramePr>
        <p:xfrm>
          <a:off x="1292225" y="3216275"/>
          <a:ext cx="1019492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2225" y="3216275"/>
                        <a:ext cx="10194925" cy="24796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43000" y="26606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113213"/>
          </a:xfrm>
        </p:spPr>
        <p:txBody>
          <a:bodyPr/>
          <a:lstStyle/>
          <a:p>
            <a:r>
              <a:rPr lang="en-GB" dirty="0"/>
              <a:t>[1]	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mentor.ieee.org/802.11/dcn/21/11-21-0170-00-0000-2021-jan-liaison-from-wba-re-convergence.docx</a:t>
            </a:r>
            <a:r>
              <a:rPr lang="en-GB" dirty="0" smtClean="0"/>
              <a:t> </a:t>
            </a:r>
          </a:p>
          <a:p>
            <a:r>
              <a:rPr lang="en-GB" dirty="0" smtClean="0"/>
              <a:t>[</a:t>
            </a:r>
            <a:r>
              <a:rPr lang="en-GB" dirty="0"/>
              <a:t>2]	</a:t>
            </a: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mentor.ieee.org/802.11/dcn/17/11-17-1360-00-00ax-multiple-bss-simulations-for-par-verification-follow-up.pptx</a:t>
            </a:r>
            <a:r>
              <a:rPr lang="en-GB" dirty="0" smtClean="0"/>
              <a:t> </a:t>
            </a:r>
          </a:p>
          <a:p>
            <a:r>
              <a:rPr lang="en-GB" dirty="0"/>
              <a:t>[3]	</a:t>
            </a:r>
            <a:r>
              <a:rPr lang="en-GB" dirty="0">
                <a:hlinkClick r:id="rId5"/>
              </a:rPr>
              <a:t>https://</a:t>
            </a:r>
            <a:r>
              <a:rPr lang="en-GB" dirty="0" smtClean="0">
                <a:hlinkClick r:id="rId5"/>
              </a:rPr>
              <a:t>mentor.ieee.org/802.11/dcn/17/11-17-0090-01-00ax-11ax-par-verification-using-ul-mu-mimo.pptx</a:t>
            </a:r>
            <a:r>
              <a:rPr lang="en-GB" dirty="0" smtClean="0"/>
              <a:t> </a:t>
            </a:r>
          </a:p>
          <a:p>
            <a:r>
              <a:rPr lang="en-GB" dirty="0"/>
              <a:t>[4]	</a:t>
            </a:r>
            <a:r>
              <a:rPr lang="en-GB" dirty="0">
                <a:hlinkClick r:id="rId6"/>
              </a:rPr>
              <a:t>https://</a:t>
            </a:r>
            <a:r>
              <a:rPr lang="en-GB" dirty="0" smtClean="0">
                <a:hlinkClick r:id="rId6"/>
              </a:rPr>
              <a:t>mentor.ieee.org/802.11/dcn/16/11-16-1363-01-00ax-11ax-par-verification-through-ofdma.ppt</a:t>
            </a:r>
            <a:r>
              <a:rPr lang="en-GB" dirty="0" smtClean="0"/>
              <a:t> </a:t>
            </a:r>
          </a:p>
          <a:p>
            <a:r>
              <a:rPr lang="en-GB" dirty="0"/>
              <a:t>[5]	</a:t>
            </a:r>
            <a:r>
              <a:rPr lang="en-GB" dirty="0">
                <a:hlinkClick r:id="rId7"/>
              </a:rPr>
              <a:t>https://</a:t>
            </a:r>
            <a:r>
              <a:rPr lang="en-GB" dirty="0" smtClean="0">
                <a:hlinkClick r:id="rId7"/>
              </a:rPr>
              <a:t>mentor.ieee.org/802.11/dcn/16/11-16-1198-03-00ax-preliminary-11ax-par-verification.pptx</a:t>
            </a:r>
            <a:r>
              <a:rPr lang="en-GB" dirty="0" smtClean="0"/>
              <a:t> </a:t>
            </a:r>
          </a:p>
          <a:p>
            <a:r>
              <a:rPr lang="en-GB" dirty="0"/>
              <a:t>[6]	</a:t>
            </a:r>
            <a:r>
              <a:rPr lang="en-GB" dirty="0">
                <a:hlinkClick r:id="rId8"/>
              </a:rPr>
              <a:t>https://</a:t>
            </a:r>
            <a:r>
              <a:rPr lang="en-GB" dirty="0" smtClean="0">
                <a:hlinkClick r:id="rId8"/>
              </a:rPr>
              <a:t>mentor.ieee.org/802.11/dcn/15/11-15-1109-01-00ax-obss-nav-and-pd-threshold-rule-for-spatial-reuse.pptx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R0 : Initial draft to stimulate the discussion at the AANI SC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176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6002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Wireless Broadband Alliance has forwarded a liaison statement [1] to the 802.11 WG including a white paper </a:t>
            </a:r>
            <a:r>
              <a:rPr lang="en-US" dirty="0" err="1" smtClean="0"/>
              <a:t>entitiled</a:t>
            </a:r>
            <a:r>
              <a:rPr lang="en-US" dirty="0" smtClean="0"/>
              <a:t> “5G and Wi-Fi RAN Convergence”.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liaison letter includes two specific requests: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for further study within IEEE 802.11 on how fine grain </a:t>
            </a:r>
            <a:r>
              <a:rPr lang="en-US" dirty="0" err="1"/>
              <a:t>QoS</a:t>
            </a:r>
            <a:r>
              <a:rPr lang="en-US" dirty="0"/>
              <a:t> for 5G flows can be provided in </a:t>
            </a:r>
            <a:r>
              <a:rPr lang="en-US" u="sng" dirty="0"/>
              <a:t>802.11ax</a:t>
            </a:r>
            <a:r>
              <a:rPr lang="en-US" dirty="0"/>
              <a:t> and 802.11be leveraging new MAC/PHY capabilities of these standards.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Challenges </a:t>
            </a:r>
            <a:r>
              <a:rPr lang="en-US" dirty="0"/>
              <a:t>related to enabling </a:t>
            </a:r>
            <a:r>
              <a:rPr lang="en-US" dirty="0" err="1"/>
              <a:t>QoS</a:t>
            </a:r>
            <a:r>
              <a:rPr lang="en-US" dirty="0"/>
              <a:t> differentiation for 5G flows over WLAN access, especially if the </a:t>
            </a:r>
            <a:r>
              <a:rPr lang="en-US" dirty="0" err="1"/>
              <a:t>QoS</a:t>
            </a:r>
            <a:r>
              <a:rPr lang="en-US" dirty="0"/>
              <a:t> mapping is not addressed by WLAN vendor - one way to address this includes defining 5QIs to DSCP values to 802.11 User Priority mapping, considerations for supporting the device centric and network centric approaches for WLAN </a:t>
            </a:r>
            <a:r>
              <a:rPr lang="en-US" dirty="0" err="1"/>
              <a:t>QoS</a:t>
            </a:r>
            <a:r>
              <a:rPr lang="en-US" dirty="0"/>
              <a:t> differentiation for 5G flows based on IPsec child SAs, defining 5G </a:t>
            </a:r>
            <a:r>
              <a:rPr lang="en-US" dirty="0" err="1"/>
              <a:t>QoS</a:t>
            </a:r>
            <a:r>
              <a:rPr lang="en-US" dirty="0"/>
              <a:t> parameters to 802.11 User Priority and TSPEC parameters mapping and extending TCLAS element to support IPsec SA traffic.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507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is concerned with 802.11ax features and how these may be related to WBA requirements.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US" dirty="0" smtClean="0"/>
              <a:t>802.11ax Features - 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36685"/>
              </p:ext>
            </p:extLst>
          </p:nvPr>
        </p:nvGraphicFramePr>
        <p:xfrm>
          <a:off x="381000" y="1524000"/>
          <a:ext cx="11277600" cy="463520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81200"/>
                <a:gridCol w="3657600"/>
                <a:gridCol w="2819400"/>
                <a:gridCol w="2819400"/>
              </a:tblGrid>
              <a:tr h="75129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Applicability to WBA Requirements</a:t>
                      </a:r>
                      <a:endParaRPr lang="en-US" dirty="0"/>
                    </a:p>
                  </a:txBody>
                  <a:tcPr/>
                </a:tc>
              </a:tr>
              <a:tr h="751292">
                <a:tc>
                  <a:txBody>
                    <a:bodyPr/>
                    <a:lstStyle/>
                    <a:p>
                      <a:r>
                        <a:rPr lang="en-US" dirty="0" smtClean="0"/>
                        <a:t>Channel Bandwidth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20, 40,</a:t>
                      </a:r>
                      <a:r>
                        <a:rPr lang="en-US" baseline="0" dirty="0" smtClean="0"/>
                        <a:t> 80, 160, and 80+80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 as in 802.11ac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95257">
                <a:tc>
                  <a:txBody>
                    <a:bodyPr/>
                    <a:lstStyle/>
                    <a:p>
                      <a:r>
                        <a:rPr lang="en-US" dirty="0" smtClean="0"/>
                        <a:t>Band of 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 GHz. 5 GHz, and 6 GHz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First 802.11</a:t>
                      </a:r>
                      <a:r>
                        <a:rPr lang="en-US" baseline="0" dirty="0" smtClean="0"/>
                        <a:t> amendment to specify the operation in the 6 GHz band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be easier to find vacant wider channels (e.g., 160 MHz) available for improved performance.</a:t>
                      </a:r>
                      <a:endParaRPr lang="en-US" dirty="0"/>
                    </a:p>
                  </a:txBody>
                  <a:tcPr/>
                </a:tc>
              </a:tr>
              <a:tr h="435273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Waveform</a:t>
                      </a:r>
                      <a:r>
                        <a:rPr lang="en-US" baseline="0" dirty="0" smtClean="0"/>
                        <a:t> and Resource 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OFDMA (UL and DL)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First 802.11</a:t>
                      </a:r>
                      <a:r>
                        <a:rPr lang="en-US" baseline="0" dirty="0" smtClean="0"/>
                        <a:t> amendment to specify OFDMA transmission format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The AP may schedule flows more often than others to achieve certain performance goal (e.g. GBR). However the scheduler is implementation dependent</a:t>
                      </a:r>
                      <a:endParaRPr lang="en-US" dirty="0"/>
                    </a:p>
                  </a:txBody>
                  <a:tcPr/>
                </a:tc>
              </a:tr>
              <a:tr h="43527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RUs</a:t>
                      </a:r>
                      <a:r>
                        <a:rPr lang="en-US" baseline="0" dirty="0" smtClean="0"/>
                        <a:t> = 26, 52, 106. 242, 484, 996, 2x996 subcarriers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806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US" dirty="0" smtClean="0"/>
              <a:t>802.11ax Features - II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558134"/>
              </p:ext>
            </p:extLst>
          </p:nvPr>
        </p:nvGraphicFramePr>
        <p:xfrm>
          <a:off x="929217" y="1295400"/>
          <a:ext cx="10576984" cy="54986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58119"/>
                <a:gridCol w="3430373"/>
                <a:gridCol w="2644246"/>
                <a:gridCol w="2644246"/>
              </a:tblGrid>
              <a:tr h="6045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Item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Description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Remark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Applicability to WBA Requirements</a:t>
                      </a:r>
                      <a:endParaRPr lang="en-US" sz="2000" dirty="0"/>
                    </a:p>
                  </a:txBody>
                  <a:tcPr/>
                </a:tc>
              </a:tr>
              <a:tr h="105156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 MIMO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UL and DL MU</a:t>
                      </a:r>
                      <a:r>
                        <a:rPr lang="en-US" sz="1800" baseline="0" dirty="0" smtClean="0"/>
                        <a:t> MIMO. MU MIMO allows for up to 8 users per RU.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802.11ac</a:t>
                      </a:r>
                      <a:r>
                        <a:rPr lang="en-US" sz="1800" baseline="0" dirty="0" smtClean="0"/>
                        <a:t> supports DL MU MIMO only.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564481">
                <a:tc rowSpan="4">
                  <a:txBody>
                    <a:bodyPr/>
                    <a:lstStyle/>
                    <a:p>
                      <a:r>
                        <a:rPr lang="en-US" sz="1800" dirty="0" smtClean="0"/>
                        <a:t>Trigger Frame</a:t>
                      </a:r>
                    </a:p>
                    <a:p>
                      <a:r>
                        <a:rPr lang="en-US" sz="1800" dirty="0" smtClean="0"/>
                        <a:t>(several Types)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Basic Trigger Frame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Triggers UL transmissions.</a:t>
                      </a:r>
                      <a:r>
                        <a:rPr lang="en-US" sz="1800" baseline="0" dirty="0" smtClean="0"/>
                        <a:t> Indicates participating STAs and RU allocation.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Scheduler is implementation dependent</a:t>
                      </a:r>
                      <a:endParaRPr lang="en-US" sz="1800" dirty="0"/>
                    </a:p>
                  </a:txBody>
                  <a:tcPr/>
                </a:tc>
              </a:tr>
              <a:tr h="52442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Beam Forming Report Poll (BFRP)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45418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MU-BAR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56025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Buffer Status Report Poll (BSRP)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non-AP STA delivers buffer status reports (BSRs) to assist its AP in allocating UL MU resources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Can be used as an input to the</a:t>
                      </a:r>
                      <a:r>
                        <a:rPr lang="en-US" sz="1800" baseline="0" dirty="0" smtClean="0"/>
                        <a:t> scheduler.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208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US" dirty="0" smtClean="0"/>
              <a:t>802.11ax Features - III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42907"/>
              </p:ext>
            </p:extLst>
          </p:nvPr>
        </p:nvGraphicFramePr>
        <p:xfrm>
          <a:off x="381000" y="1598613"/>
          <a:ext cx="11125200" cy="41213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54427"/>
                <a:gridCol w="3608173"/>
                <a:gridCol w="2781300"/>
                <a:gridCol w="2781300"/>
              </a:tblGrid>
              <a:tr h="77672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Item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Description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Remark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Applicability to WBA Requirements</a:t>
                      </a:r>
                      <a:endParaRPr lang="en-US" sz="2000" dirty="0"/>
                    </a:p>
                  </a:txBody>
                  <a:tcPr/>
                </a:tc>
              </a:tr>
              <a:tr h="463237">
                <a:tc rowSpan="4">
                  <a:txBody>
                    <a:bodyPr/>
                    <a:lstStyle/>
                    <a:p>
                      <a:r>
                        <a:rPr lang="en-US" sz="1800" dirty="0" smtClean="0"/>
                        <a:t>Trigger Frame</a:t>
                      </a:r>
                    </a:p>
                    <a:p>
                      <a:r>
                        <a:rPr lang="en-US" sz="1800" dirty="0" smtClean="0"/>
                        <a:t>(several Types)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GCR</a:t>
                      </a:r>
                      <a:r>
                        <a:rPr lang="en-US" sz="1800" baseline="0" dirty="0" smtClean="0"/>
                        <a:t> MU-BAR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12920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Bandwidth Query Report Poll (BQRP)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non-AP STA may send bandwidth query reports (BQRs) to assist its AP in allocating DL MU and UL MU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resources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7091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NDP Feedback Report Poll (NFRP)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7091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MU-RTS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0855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US" dirty="0" smtClean="0"/>
              <a:t>802.11ax Features - VI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530935"/>
              </p:ext>
            </p:extLst>
          </p:nvPr>
        </p:nvGraphicFramePr>
        <p:xfrm>
          <a:off x="381000" y="1524000"/>
          <a:ext cx="11277600" cy="51997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81200"/>
                <a:gridCol w="3048000"/>
                <a:gridCol w="3429000"/>
                <a:gridCol w="2819400"/>
              </a:tblGrid>
              <a:tr h="75129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Applicability to WBA Requirements</a:t>
                      </a:r>
                      <a:endParaRPr lang="en-US" dirty="0"/>
                    </a:p>
                  </a:txBody>
                  <a:tcPr/>
                </a:tc>
              </a:tr>
              <a:tr h="751292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Target Wake Up Time (TWT)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 TWT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TWT is mainly a power save mechanism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baseline="0" dirty="0" smtClean="0"/>
                        <a:t>STAs may set individual TWT SP or  follow the broadcast TWT schedule as advertised by the scheduling AP</a:t>
                      </a:r>
                      <a:endParaRPr lang="en-US" dirty="0"/>
                    </a:p>
                  </a:txBody>
                  <a:tcPr/>
                </a:tc>
              </a:tr>
              <a:tr h="75129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Broadcast TWT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9324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Spatial Reuse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OBSS PD-based spatial reuse operation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Simulation</a:t>
                      </a:r>
                      <a:r>
                        <a:rPr lang="en-US" baseline="0" dirty="0" smtClean="0"/>
                        <a:t> results show a throughput gain of about 20% [6]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PSR-based spatial reuse operation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51292">
                <a:tc>
                  <a:txBody>
                    <a:bodyPr/>
                    <a:lstStyle/>
                    <a:p>
                      <a:r>
                        <a:rPr lang="en-US" dirty="0" smtClean="0"/>
                        <a:t>User Experience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4x improvement in user throughput compared to 802.11n and 802.11ac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4x improvement is not universal and is dependent on the traffic scenarios – see [2-5]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Gain in</a:t>
                      </a:r>
                      <a:r>
                        <a:rPr lang="en-US" baseline="0" dirty="0" smtClean="0"/>
                        <a:t> user throughput is dependent on scenario</a:t>
                      </a:r>
                      <a:endParaRPr lang="en-US" dirty="0"/>
                    </a:p>
                  </a:txBody>
                  <a:tcPr/>
                </a:tc>
              </a:tr>
              <a:tr h="751292">
                <a:tc>
                  <a:txBody>
                    <a:bodyPr/>
                    <a:lstStyle/>
                    <a:p>
                      <a:r>
                        <a:rPr lang="en-US" dirty="0" smtClean="0"/>
                        <a:t>MCS 10 and MCS 11 (1024 QAM)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Higher MCS values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Compared to 256 QAM in 802.11ac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572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802.11ax has not developed any mechanisms specific to improving the </a:t>
            </a:r>
            <a:r>
              <a:rPr lang="en-US" dirty="0" err="1" smtClean="0"/>
              <a:t>QoS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new priority access scheme or code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802.11ax introduced a new set of mechanisms (OFDMA, MU MIMO, </a:t>
            </a:r>
            <a:r>
              <a:rPr lang="en-US" dirty="0" err="1" smtClean="0"/>
              <a:t>etc</a:t>
            </a:r>
            <a:r>
              <a:rPr lang="en-US" dirty="0" smtClean="0"/>
              <a:t>) that may improve performance measures. The improvement is related to specific implementation and traffic scenario, </a:t>
            </a:r>
            <a:r>
              <a:rPr lang="en-US" dirty="0">
                <a:solidFill>
                  <a:schemeClr val="tx1"/>
                </a:solidFill>
              </a:rPr>
              <a:t>which do not cover the </a:t>
            </a:r>
            <a:r>
              <a:rPr lang="en-US" dirty="0" smtClean="0">
                <a:solidFill>
                  <a:schemeClr val="tx1"/>
                </a:solidFill>
              </a:rPr>
              <a:t>scenarios of </a:t>
            </a:r>
            <a:r>
              <a:rPr lang="en-US" dirty="0">
                <a:solidFill>
                  <a:schemeClr val="tx1"/>
                </a:solidFill>
              </a:rPr>
              <a:t>the WBA liaison [1]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Osama Aboul-Magd, Huawei Technologies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53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335</TotalTime>
  <Words>817</Words>
  <Application>Microsoft Office PowerPoint</Application>
  <PresentationFormat>Widescreen</PresentationFormat>
  <Paragraphs>134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802.11ax Features and Applicability to 5G and Wi-Fi Convergence</vt:lpstr>
      <vt:lpstr>Revisions</vt:lpstr>
      <vt:lpstr>Background</vt:lpstr>
      <vt:lpstr>Abstract</vt:lpstr>
      <vt:lpstr>802.11ax Features - I</vt:lpstr>
      <vt:lpstr>802.11ax Features - II</vt:lpstr>
      <vt:lpstr>802.11ax Features - III</vt:lpstr>
      <vt:lpstr>802.11ax Features - VI</vt:lpstr>
      <vt:lpstr>Conclusion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AboulMagd</dc:creator>
  <cp:lastModifiedBy>Osama AboulMagd</cp:lastModifiedBy>
  <cp:revision>21</cp:revision>
  <cp:lastPrinted>1601-01-01T00:00:00Z</cp:lastPrinted>
  <dcterms:created xsi:type="dcterms:W3CDTF">2021-04-05T11:59:53Z</dcterms:created>
  <dcterms:modified xsi:type="dcterms:W3CDTF">2021-04-07T16:51:02Z</dcterms:modified>
</cp:coreProperties>
</file>