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85"/>
  </p:notesMasterIdLst>
  <p:handoutMasterIdLst>
    <p:handoutMasterId r:id="rId86"/>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2069" r:id="rId18"/>
    <p:sldId id="1095" r:id="rId19"/>
    <p:sldId id="1096" r:id="rId20"/>
    <p:sldId id="1991" r:id="rId21"/>
    <p:sldId id="1992" r:id="rId22"/>
    <p:sldId id="2076" r:id="rId23"/>
    <p:sldId id="2072" r:id="rId24"/>
    <p:sldId id="2080" r:id="rId25"/>
    <p:sldId id="2081" r:id="rId26"/>
    <p:sldId id="1561" r:id="rId27"/>
    <p:sldId id="1562" r:id="rId28"/>
    <p:sldId id="2044" r:id="rId29"/>
    <p:sldId id="1596" r:id="rId30"/>
    <p:sldId id="1896" r:id="rId31"/>
    <p:sldId id="1898" r:id="rId32"/>
    <p:sldId id="2041" r:id="rId33"/>
    <p:sldId id="2042" r:id="rId34"/>
    <p:sldId id="2049" r:id="rId35"/>
    <p:sldId id="2051" r:id="rId36"/>
    <p:sldId id="2052" r:id="rId37"/>
    <p:sldId id="2053" r:id="rId38"/>
    <p:sldId id="2045" r:id="rId39"/>
    <p:sldId id="1946" r:id="rId40"/>
    <p:sldId id="1964" r:id="rId41"/>
    <p:sldId id="2054" r:id="rId42"/>
    <p:sldId id="2055" r:id="rId43"/>
    <p:sldId id="2056" r:id="rId44"/>
    <p:sldId id="2058" r:id="rId45"/>
    <p:sldId id="1965" r:id="rId46"/>
    <p:sldId id="2066" r:id="rId47"/>
    <p:sldId id="1999" r:id="rId48"/>
    <p:sldId id="2031" r:id="rId49"/>
    <p:sldId id="2018" r:id="rId50"/>
    <p:sldId id="2019" r:id="rId51"/>
    <p:sldId id="1967" r:id="rId52"/>
    <p:sldId id="2067" r:id="rId53"/>
    <p:sldId id="2068" r:id="rId54"/>
    <p:sldId id="2082" r:id="rId55"/>
    <p:sldId id="2083" r:id="rId56"/>
    <p:sldId id="2084" r:id="rId57"/>
    <p:sldId id="2085" r:id="rId58"/>
    <p:sldId id="2086" r:id="rId59"/>
    <p:sldId id="2079" r:id="rId60"/>
    <p:sldId id="2087" r:id="rId61"/>
    <p:sldId id="2038" r:id="rId62"/>
    <p:sldId id="2039" r:id="rId63"/>
    <p:sldId id="1936" r:id="rId64"/>
    <p:sldId id="2032" r:id="rId65"/>
    <p:sldId id="2033" r:id="rId66"/>
    <p:sldId id="2059" r:id="rId67"/>
    <p:sldId id="1985" r:id="rId68"/>
    <p:sldId id="268" r:id="rId69"/>
    <p:sldId id="2034" r:id="rId70"/>
    <p:sldId id="1984" r:id="rId71"/>
    <p:sldId id="2060" r:id="rId72"/>
    <p:sldId id="2073" r:id="rId73"/>
    <p:sldId id="2077" r:id="rId74"/>
    <p:sldId id="2062" r:id="rId75"/>
    <p:sldId id="2063" r:id="rId76"/>
    <p:sldId id="2065" r:id="rId77"/>
    <p:sldId id="2078" r:id="rId78"/>
    <p:sldId id="2064" r:id="rId79"/>
    <p:sldId id="1541" r:id="rId80"/>
    <p:sldId id="2075" r:id="rId81"/>
    <p:sldId id="2070" r:id="rId82"/>
    <p:sldId id="874" r:id="rId83"/>
    <p:sldId id="305" r:id="rId8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704" autoAdjust="0"/>
  </p:normalViewPr>
  <p:slideViewPr>
    <p:cSldViewPr>
      <p:cViewPr varScale="1">
        <p:scale>
          <a:sx n="110" d="100"/>
          <a:sy n="110" d="100"/>
        </p:scale>
        <p:origin x="142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5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65</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802.11-21/0613r5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29a15120e8f9b558996a8f7054300c1e" TargetMode="External"/><Relationship Id="rId2" Type="http://schemas.openxmlformats.org/officeDocument/2006/relationships/hyperlink" Target="https://ieeesa.webex.com/ieeesa/j.php?MTID=m4c08703523d6096ecea41deb1b4d8e2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1/11-21-0624-00-coex-march-2021-meeting-minute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ites/default/files/tac-presentations-1-14-2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796-00-coex-coexistence-between-radars-and-communication-systems-in-the-60ghz-band.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1/11-21-0814-00-coex-etsi-6ghz-narrow-band-status.pptx"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 Id="rId4" Type="http://schemas.openxmlformats.org/officeDocument/2006/relationships/hyperlink" Target="https://mentor.ieee.org/802.11/dcn/21/11-21-0832-00-coex-narrowband-coexistence-with-wi-fi-in-6-ghz.pptx"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17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meet twice during the virtual</a:t>
            </a:r>
            <a:br>
              <a:rPr lang="en-AU" dirty="0"/>
            </a:br>
            <a:r>
              <a:rPr lang="en-AU" dirty="0"/>
              <a:t>IEEE 802.11 WG interim meeting in May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12 May 2021</a:t>
            </a:r>
            <a:br>
              <a:rPr lang="en-AU" dirty="0"/>
            </a:br>
            <a:r>
              <a:rPr lang="en-AU" dirty="0"/>
              <a:t>@ 4-6pm ET</a:t>
            </a:r>
          </a:p>
          <a:p>
            <a:pPr lvl="1"/>
            <a:r>
              <a:rPr lang="en-AU" dirty="0" err="1"/>
              <a:t>Webex</a:t>
            </a:r>
            <a:r>
              <a:rPr lang="en-AU" dirty="0"/>
              <a:t> details:</a:t>
            </a:r>
          </a:p>
          <a:p>
            <a:pPr lvl="2"/>
            <a:r>
              <a:rPr lang="en-AU" dirty="0">
                <a:hlinkClick r:id="rId2"/>
              </a:rPr>
              <a:t>https://ieeesa.webex.com/ieeesa/j.php?MTID=m4c08703523d6096ecea41deb1b4d8e27</a:t>
            </a:r>
            <a:endParaRPr lang="en-AU" dirty="0"/>
          </a:p>
          <a:p>
            <a:pPr lvl="2"/>
            <a:r>
              <a:rPr lang="en-AU" dirty="0"/>
              <a:t>Meeting number: 173 037 6074</a:t>
            </a:r>
          </a:p>
          <a:p>
            <a:pPr lvl="3"/>
            <a:endParaRPr lang="en-AU" dirty="0"/>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17 May 2021</a:t>
            </a:r>
            <a:br>
              <a:rPr lang="en-AU" dirty="0"/>
            </a:br>
            <a:r>
              <a:rPr lang="en-AU" dirty="0"/>
              <a:t>@ 4-6pm ET</a:t>
            </a:r>
          </a:p>
          <a:p>
            <a:pPr lvl="1"/>
            <a:r>
              <a:rPr lang="en-AU" dirty="0" err="1"/>
              <a:t>Webex</a:t>
            </a:r>
            <a:r>
              <a:rPr lang="en-AU" dirty="0"/>
              <a:t> details:</a:t>
            </a:r>
          </a:p>
          <a:p>
            <a:pPr lvl="2"/>
            <a:r>
              <a:rPr lang="en-AU" dirty="0">
                <a:hlinkClick r:id="rId3"/>
              </a:rPr>
              <a:t>https://ieeesa.webex.com/ieeesa/j.php?MTID=m29a15120e8f9b558996a8f7054300c1e</a:t>
            </a:r>
            <a:endParaRPr lang="en-AU" dirty="0"/>
          </a:p>
          <a:p>
            <a:pPr lvl="2"/>
            <a:r>
              <a:rPr lang="en-AU" dirty="0"/>
              <a:t>Meeting number: 173 492 9294</a:t>
            </a:r>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May 2021</a:t>
            </a:r>
          </a:p>
        </p:txBody>
      </p:sp>
      <p:sp>
        <p:nvSpPr>
          <p:cNvPr id="3" name="Content Placeholder 2"/>
          <p:cNvSpPr>
            <a:spLocks noGrp="1"/>
          </p:cNvSpPr>
          <p:nvPr>
            <p:ph idx="1"/>
          </p:nvPr>
        </p:nvSpPr>
        <p:spPr>
          <a:xfrm>
            <a:off x="685800" y="1760092"/>
            <a:ext cx="7772400" cy="4114800"/>
          </a:xfrm>
        </p:spPr>
        <p:txBody>
          <a:bodyPr/>
          <a:lstStyle/>
          <a:p>
            <a:r>
              <a:rPr lang="en-AU" dirty="0">
                <a:solidFill>
                  <a:srgbClr val="FF0000"/>
                </a:solidFill>
              </a:rPr>
              <a:t>Approved</a:t>
            </a:r>
            <a:r>
              <a:rPr lang="en-AU" dirty="0"/>
              <a:t>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Discussion of 60 GHz coexistence issues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compromise on adaptivity</a:t>
            </a:r>
          </a:p>
          <a:p>
            <a:pPr lvl="2"/>
            <a:r>
              <a:rPr lang="en-AU" dirty="0"/>
              <a:t>Discussion of how 802.11ax/be could respond to adaptivity</a:t>
            </a:r>
            <a:br>
              <a:rPr lang="en-AU" dirty="0"/>
            </a:br>
            <a:r>
              <a:rPr lang="en-AU" dirty="0"/>
              <a:t>rules in Europe</a:t>
            </a:r>
          </a:p>
          <a:p>
            <a:pPr lvl="3"/>
            <a:r>
              <a:rPr lang="en-AU" i="1" dirty="0">
                <a:solidFill>
                  <a:srgbClr val="FF0000"/>
                </a:solidFill>
              </a:rPr>
              <a:t>Scheduled for Monday, 17 May 2021</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a:xfrm>
            <a:off x="8053388" y="6477000"/>
            <a:ext cx="490537" cy="182562"/>
          </a:xfrm>
        </p:spPr>
        <p:txBody>
          <a:bodyPr/>
          <a:lstStyle/>
          <a:p>
            <a:r>
              <a:rPr lang="en-US"/>
              <a:t>Andrew Myles, Cisco</a:t>
            </a:r>
            <a:endParaRPr lang="en-US" dirty="0"/>
          </a:p>
        </p:txBody>
      </p:sp>
      <p:sp>
        <p:nvSpPr>
          <p:cNvPr id="5" name="Slide Number Placeholder 4"/>
          <p:cNvSpPr>
            <a:spLocks noGrp="1"/>
          </p:cNvSpPr>
          <p:nvPr>
            <p:ph type="sldNum" sz="quarter" idx="11"/>
          </p:nvPr>
        </p:nvSpPr>
        <p:spPr>
          <a:xfrm>
            <a:off x="4327525" y="6477000"/>
            <a:ext cx="565150" cy="182562"/>
          </a:xfrm>
        </p:spPr>
        <p:txBody>
          <a:bodyPr/>
          <a:lstStyle/>
          <a:p>
            <a:r>
              <a:rPr lang="en-US"/>
              <a:t>Slide </a:t>
            </a:r>
            <a:fld id="{EF4002E7-DB4D-4CC3-8382-1939D19420D8}" type="slidenum">
              <a:rPr lang="en-US" smtClean="0"/>
              <a:pPr/>
              <a:t>11</a:t>
            </a:fld>
            <a:endParaRPr lang="en-US"/>
          </a:p>
        </p:txBody>
      </p:sp>
      <p:sp>
        <p:nvSpPr>
          <p:cNvPr id="6" name="Right Brace 5">
            <a:extLst>
              <a:ext uri="{FF2B5EF4-FFF2-40B4-BE49-F238E27FC236}">
                <a16:creationId xmlns:a16="http://schemas.microsoft.com/office/drawing/2014/main" id="{E8DB6005-BA3A-4E3F-A6E5-974559AD0035}"/>
              </a:ext>
            </a:extLst>
          </p:cNvPr>
          <p:cNvSpPr/>
          <p:nvPr/>
        </p:nvSpPr>
        <p:spPr bwMode="auto">
          <a:xfrm>
            <a:off x="6172200" y="2217292"/>
            <a:ext cx="381000" cy="2819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F50A0C17-2AB0-4BF5-AC10-4F2B121FA0EB}"/>
              </a:ext>
            </a:extLst>
          </p:cNvPr>
          <p:cNvSpPr txBox="1"/>
          <p:nvPr/>
        </p:nvSpPr>
        <p:spPr>
          <a:xfrm>
            <a:off x="6553200" y="3207892"/>
            <a:ext cx="2286000" cy="954107"/>
          </a:xfrm>
          <a:prstGeom prst="rect">
            <a:avLst/>
          </a:prstGeom>
          <a:noFill/>
        </p:spPr>
        <p:txBody>
          <a:bodyPr wrap="square">
            <a:spAutoFit/>
          </a:bodyPr>
          <a:lstStyle/>
          <a:p>
            <a:r>
              <a:rPr lang="en-AU" sz="1400" i="1" dirty="0">
                <a:solidFill>
                  <a:srgbClr val="FF0000"/>
                </a:solidFill>
                <a:latin typeface="+mj-lt"/>
              </a:rPr>
              <a:t>Mostly scheduled for Wednesday, 12 May 2021 but may run into</a:t>
            </a:r>
            <a:br>
              <a:rPr lang="en-AU" sz="1400" i="1" dirty="0">
                <a:solidFill>
                  <a:srgbClr val="FF0000"/>
                </a:solidFill>
                <a:latin typeface="+mj-lt"/>
              </a:rPr>
            </a:br>
            <a:r>
              <a:rPr lang="en-AU" sz="1400" i="1" dirty="0">
                <a:solidFill>
                  <a:srgbClr val="FF0000"/>
                </a:solidFill>
                <a:latin typeface="+mj-lt"/>
              </a:rPr>
              <a:t>Monday, 17 May 2021</a:t>
            </a:r>
            <a:endParaRPr lang="en-AU" sz="1400" dirty="0">
              <a:latin typeface="+mj-lt"/>
            </a:endParaRPr>
          </a:p>
        </p:txBody>
      </p:sp>
      <p:sp>
        <p:nvSpPr>
          <p:cNvPr id="7" name="Rectangle 6">
            <a:extLst>
              <a:ext uri="{FF2B5EF4-FFF2-40B4-BE49-F238E27FC236}">
                <a16:creationId xmlns:a16="http://schemas.microsoft.com/office/drawing/2014/main" id="{9C5B1FD0-5A1A-426B-A791-2FAA418A90D6}"/>
              </a:ext>
            </a:extLst>
          </p:cNvPr>
          <p:cNvSpPr/>
          <p:nvPr/>
        </p:nvSpPr>
        <p:spPr bwMode="auto">
          <a:xfrm rot="1323216">
            <a:off x="5492580" y="2004393"/>
            <a:ext cx="3444876"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Approved by unanimous consent</a:t>
            </a:r>
          </a:p>
        </p:txBody>
      </p:sp>
      <p:sp>
        <p:nvSpPr>
          <p:cNvPr id="9" name="Right Brace 8">
            <a:extLst>
              <a:ext uri="{FF2B5EF4-FFF2-40B4-BE49-F238E27FC236}">
                <a16:creationId xmlns:a16="http://schemas.microsoft.com/office/drawing/2014/main" id="{36A30B49-D76C-4083-9841-40C9FF773EEE}"/>
              </a:ext>
            </a:extLst>
          </p:cNvPr>
          <p:cNvSpPr/>
          <p:nvPr/>
        </p:nvSpPr>
        <p:spPr bwMode="auto">
          <a:xfrm>
            <a:off x="6553200" y="4579492"/>
            <a:ext cx="381000" cy="1897508"/>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35FB2D3C-27AF-4807-B653-96F709878D74}"/>
              </a:ext>
            </a:extLst>
          </p:cNvPr>
          <p:cNvSpPr txBox="1"/>
          <p:nvPr/>
        </p:nvSpPr>
        <p:spPr>
          <a:xfrm>
            <a:off x="7010400" y="5329535"/>
            <a:ext cx="1828800" cy="461665"/>
          </a:xfrm>
          <a:prstGeom prst="rect">
            <a:avLst/>
          </a:prstGeom>
          <a:noFill/>
        </p:spPr>
        <p:txBody>
          <a:bodyPr wrap="square">
            <a:spAutoFit/>
          </a:bodyPr>
          <a:lstStyle/>
          <a:p>
            <a:r>
              <a:rPr lang="en-AU" sz="1200" i="1" dirty="0">
                <a:solidFill>
                  <a:srgbClr val="FF0000"/>
                </a:solidFill>
                <a:latin typeface="+mj-lt"/>
              </a:rPr>
              <a:t>Monday, 17 May 2021</a:t>
            </a:r>
          </a:p>
          <a:p>
            <a:r>
              <a:rPr lang="en-AU" i="1" dirty="0">
                <a:solidFill>
                  <a:srgbClr val="FF0000"/>
                </a:solidFill>
                <a:latin typeface="+mj-lt"/>
              </a:rPr>
              <a:t>starts slide 57</a:t>
            </a:r>
            <a:endParaRPr lang="en-AU" dirty="0"/>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164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2021</a:t>
            </a:r>
          </a:p>
        </p:txBody>
      </p:sp>
      <p:sp>
        <p:nvSpPr>
          <p:cNvPr id="3" name="Content Placeholder 2"/>
          <p:cNvSpPr>
            <a:spLocks noGrp="1"/>
          </p:cNvSpPr>
          <p:nvPr>
            <p:ph idx="1"/>
          </p:nvPr>
        </p:nvSpPr>
        <p:spPr/>
        <p:txBody>
          <a:bodyPr/>
          <a:lstStyle/>
          <a:p>
            <a:pPr lvl="1"/>
            <a:r>
              <a:rPr lang="en-AU" dirty="0"/>
              <a:t>The draft minutes for the Coex SC at the virtual meeting in March 2021 are available on Mentor:</a:t>
            </a:r>
          </a:p>
          <a:p>
            <a:pPr lvl="2"/>
            <a:r>
              <a:rPr lang="en-AU" dirty="0"/>
              <a:t>See </a:t>
            </a:r>
            <a:r>
              <a:rPr lang="en-AU" dirty="0">
                <a:hlinkClick r:id="rId2"/>
              </a:rPr>
              <a:t>11-21-0624-00</a:t>
            </a:r>
            <a:endParaRPr lang="en-AU" dirty="0"/>
          </a:p>
          <a:p>
            <a:pPr lvl="1"/>
            <a:r>
              <a:rPr lang="en-AU" dirty="0"/>
              <a:t>Motion:</a:t>
            </a:r>
          </a:p>
          <a:p>
            <a:pPr lvl="2"/>
            <a:r>
              <a:rPr lang="en-AU" i="1" dirty="0"/>
              <a:t>The IEEE 802 Coex SC approves </a:t>
            </a:r>
            <a:r>
              <a:rPr lang="en-AU" i="1" dirty="0">
                <a:hlinkClick r:id="rId2"/>
              </a:rPr>
              <a:t>11-21-0624-00</a:t>
            </a:r>
            <a:r>
              <a:rPr lang="en-AU" i="1" dirty="0"/>
              <a:t> as the minutes of its virtual meeting in March 2021</a:t>
            </a:r>
          </a:p>
          <a:p>
            <a:pPr lvl="2"/>
            <a:r>
              <a:rPr lang="en-AU" dirty="0"/>
              <a:t>Moved: </a:t>
            </a:r>
          </a:p>
          <a:p>
            <a:pPr lvl="2"/>
            <a:r>
              <a:rPr lang="en-AU" dirty="0"/>
              <a:t>Seconded:</a:t>
            </a:r>
          </a:p>
          <a:p>
            <a:pPr lvl="2"/>
            <a:r>
              <a:rPr lang="en-AU" dirty="0"/>
              <a:t>Result: </a:t>
            </a:r>
            <a:r>
              <a:rPr lang="en-AU" dirty="0">
                <a:solidFill>
                  <a:srgbClr val="FF0000"/>
                </a:solidFill>
              </a:rPr>
              <a:t>Approved by unanimous consent</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Discussion about 60 GHz coexistence is just starting in the Coex SC</a:t>
            </a:r>
          </a:p>
          <a:p>
            <a:pPr lvl="2"/>
            <a:r>
              <a:rPr lang="en-AU" dirty="0"/>
              <a:t>… so no news yet!</a:t>
            </a:r>
          </a:p>
          <a:p>
            <a:pPr lvl="1"/>
            <a:r>
              <a:rPr lang="en-AU" dirty="0"/>
              <a:t>The need for coexistence between Wi-Fi &amp; LAA is real</a:t>
            </a:r>
          </a:p>
          <a:p>
            <a:pPr lvl="2"/>
            <a:r>
              <a:rPr lang="en-AU" dirty="0"/>
              <a:t>… with more contributions required to help understand/resolve potential issues</a:t>
            </a:r>
          </a:p>
          <a:p>
            <a:pPr lvl="1"/>
            <a:r>
              <a:rPr lang="en-AU" dirty="0"/>
              <a:t>In Europe, a stable draft of EN 303 687 (6 GHz) includes the previously agreed compromise for </a:t>
            </a:r>
            <a:r>
              <a:rPr lang="en-AU" i="1" dirty="0"/>
              <a:t>EDT</a:t>
            </a:r>
            <a:r>
              <a:rPr lang="en-AU" dirty="0"/>
              <a:t> @ -72 dBm</a:t>
            </a:r>
          </a:p>
          <a:p>
            <a:pPr lvl="2"/>
            <a:r>
              <a:rPr lang="en-AU" dirty="0"/>
              <a:t>… but the NB FH issue is open and </a:t>
            </a:r>
            <a:r>
              <a:rPr lang="en-AU" i="1" dirty="0"/>
              <a:t>hot</a:t>
            </a:r>
            <a:r>
              <a:rPr lang="en-AU" dirty="0"/>
              <a:t>!</a:t>
            </a:r>
          </a:p>
          <a:p>
            <a:pPr lvl="2"/>
            <a:r>
              <a:rPr lang="en-AU" dirty="0"/>
              <a:t>… and work is needed to refine/enable 802.11ax/be operation</a:t>
            </a:r>
          </a:p>
          <a:p>
            <a:pPr lvl="1"/>
            <a:r>
              <a:rPr lang="en-AU" dirty="0"/>
              <a:t>In Europe, a stable draft of EN 301 893 (5 GHz) includes newly agreed compromise that requires 802.11be to use an </a:t>
            </a:r>
            <a:r>
              <a:rPr lang="en-AU" i="1" dirty="0"/>
              <a:t>EDT</a:t>
            </a:r>
            <a:r>
              <a:rPr lang="en-AU" dirty="0"/>
              <a:t> @ -72 dBm</a:t>
            </a:r>
          </a:p>
          <a:p>
            <a:pPr lvl="2"/>
            <a:r>
              <a:rPr lang="en-AU" dirty="0"/>
              <a:t>… which means we now need to worry about 802.11ax/be coexistence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8310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6</a:t>
            </a:r>
            <a:r>
              <a:rPr lang="en-AU" baseline="30000" dirty="0"/>
              <a:t>th</a:t>
            </a:r>
            <a:r>
              <a:rPr lang="en-AU" dirty="0"/>
              <a:t> virtual meeting of the </a:t>
            </a:r>
            <a:r>
              <a:rPr lang="en-AU" i="1" dirty="0"/>
              <a:t>Coex SC </a:t>
            </a:r>
            <a:r>
              <a:rPr lang="en-AU" dirty="0"/>
              <a:t>in May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2214760379"/>
              </p:ext>
            </p:extLst>
          </p:nvPr>
        </p:nvGraphicFramePr>
        <p:xfrm>
          <a:off x="491490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15884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583696750"/>
              </p:ext>
            </p:extLst>
          </p:nvPr>
        </p:nvGraphicFramePr>
        <p:xfrm>
          <a:off x="1676400" y="16002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523496318"/>
              </p:ext>
            </p:extLst>
          </p:nvPr>
        </p:nvGraphicFramePr>
        <p:xfrm>
          <a:off x="1698171" y="36576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Chair requests assistance in putting together 60 GHz material for the May 2021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ESTI BRAN</a:t>
            </a:r>
          </a:p>
          <a:p>
            <a:pPr lvl="2"/>
            <a:r>
              <a:rPr lang="en-AU" dirty="0"/>
              <a:t>See </a:t>
            </a:r>
            <a:r>
              <a:rPr lang="en-AU" dirty="0">
                <a:hlinkClick r:id="rId2"/>
              </a:rPr>
              <a:t>11-21-0430-00</a:t>
            </a:r>
            <a:endParaRPr lang="en-AU" dirty="0"/>
          </a:p>
          <a:p>
            <a:pPr lvl="1"/>
            <a:r>
              <a:rPr lang="en-AU" dirty="0"/>
              <a:t>The Coex SC Chair requested assistance in putting together material for this meeting</a:t>
            </a:r>
          </a:p>
          <a:p>
            <a:pPr lvl="1"/>
            <a:r>
              <a:rPr lang="en-AU" dirty="0"/>
              <a:t>The author (</a:t>
            </a:r>
            <a:r>
              <a:rPr lang="en-US" dirty="0"/>
              <a:t>Assaf Kasher)</a:t>
            </a:r>
            <a:r>
              <a:rPr lang="en-AU" dirty="0"/>
              <a:t> of </a:t>
            </a:r>
            <a:r>
              <a:rPr lang="en-AU" dirty="0">
                <a:hlinkClick r:id="rId2"/>
              </a:rPr>
              <a:t>11-21-0430-00</a:t>
            </a:r>
            <a:r>
              <a:rPr lang="en-AU" dirty="0"/>
              <a:t> was requested to assist …. and has responded </a:t>
            </a:r>
            <a:r>
              <a:rPr lang="en-AU" dirty="0">
                <a:sym typeface="Wingdings" panose="05000000000000000000" pitchFamily="2" charset="2"/>
              </a:rPr>
              <a:t></a:t>
            </a:r>
            <a:endParaRPr lang="en-AU" dirty="0"/>
          </a:p>
          <a:p>
            <a:pPr lvl="2"/>
            <a:r>
              <a:rPr lang="en-US" dirty="0"/>
              <a:t>Assaf comments, “</a:t>
            </a:r>
            <a:r>
              <a:rPr lang="en-US" i="1" dirty="0"/>
              <a:t>we are planning to have a presentation related to coexistence between radar and 60GHz communication devices</a:t>
            </a:r>
            <a:r>
              <a:rPr lang="en-US" dirty="0"/>
              <a:t>”</a:t>
            </a:r>
            <a:endParaRPr lang="en-AU" dirty="0"/>
          </a:p>
          <a:p>
            <a:pPr lvl="2"/>
            <a:endParaRPr lang="en-AU" dirty="0"/>
          </a:p>
          <a:p>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2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53B94-E6A4-447D-8C9E-FF0D6455C8CE}"/>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7C0C76EF-07D5-4A51-9043-6A6BD5C26DDB}"/>
              </a:ext>
            </a:extLst>
          </p:cNvPr>
          <p:cNvSpPr>
            <a:spLocks noGrp="1"/>
          </p:cNvSpPr>
          <p:nvPr>
            <p:ph idx="1"/>
          </p:nvPr>
        </p:nvSpPr>
        <p:spPr>
          <a:xfrm>
            <a:off x="685800" y="1828800"/>
            <a:ext cx="7772400" cy="4114800"/>
          </a:xfrm>
        </p:spPr>
        <p:txBody>
          <a:bodyPr/>
          <a:lstStyle/>
          <a:p>
            <a:pPr lvl="1"/>
            <a:r>
              <a:rPr lang="en-AU" dirty="0"/>
              <a:t>In April 2021, the 802.11 WG Chair noted an </a:t>
            </a:r>
            <a:r>
              <a:rPr lang="en-AU" i="1" dirty="0"/>
              <a:t>FCC TAC Future of Unlicensed Operations Q4 2020 Report </a:t>
            </a:r>
            <a:r>
              <a:rPr lang="en-AU" dirty="0"/>
              <a:t>related to the topic of 60GHz coexistence between radars &amp; communication systems.</a:t>
            </a:r>
          </a:p>
          <a:p>
            <a:pPr lvl="2"/>
            <a:r>
              <a:rPr lang="en-AU" dirty="0"/>
              <a:t>See </a:t>
            </a:r>
            <a:r>
              <a:rPr lang="en-US" dirty="0">
                <a:hlinkClick r:id="rId2"/>
              </a:rPr>
              <a:t>https://www.fcc.gov/sites/default/files/tac-presentations-1-14-21.pdf</a:t>
            </a:r>
            <a:endParaRPr lang="en-AU" dirty="0"/>
          </a:p>
          <a:p>
            <a:pPr lvl="1"/>
            <a:r>
              <a:rPr lang="en-AU" dirty="0"/>
              <a:t>She particularly noted that slide 13 contains questions for potential discussion &amp; contributions in the Coex SC</a:t>
            </a:r>
          </a:p>
          <a:p>
            <a:pPr lvl="2"/>
            <a:r>
              <a:rPr lang="en-AU" i="1" dirty="0">
                <a:effectLst/>
                <a:latin typeface="+mj-lt"/>
                <a:ea typeface="Calibri" panose="020F0502020204030204" pitchFamily="34" charset="0"/>
              </a:rPr>
              <a:t>Should FCC rules allow greater radiated power for radar applications than currently permitted?</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parameters for Google Soli, for which other entities have filed “me too” requests, be included in the rules?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What changes to the recent waiver parameters are needed to improve sharing with communications applications?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FCC require communications applications (and radar applications) to use a contention based protocol?</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radar applications that perform LBT be allowed to use the same power levels as communications applications </a:t>
            </a:r>
            <a:r>
              <a:rPr lang="en-AU" i="1" dirty="0">
                <a:effectLst/>
                <a:latin typeface="Arial" panose="020B0604020202020204" pitchFamily="34" charset="0"/>
                <a:ea typeface="Calibri" panose="020F0502020204030204" pitchFamily="34" charset="0"/>
              </a:rPr>
              <a:t>in this band?</a:t>
            </a:r>
            <a:r>
              <a:rPr lang="en-AU" dirty="0">
                <a:effectLst/>
                <a:latin typeface="Arial" panose="020B0604020202020204" pitchFamily="34" charset="0"/>
                <a:ea typeface="Calibri" panose="020F0502020204030204" pitchFamily="34" charset="0"/>
              </a:rPr>
              <a:t> </a:t>
            </a:r>
            <a:endParaRPr lang="en-AU" dirty="0">
              <a:effectLst/>
              <a:latin typeface="Calibri" panose="020F0502020204030204" pitchFamily="34" charset="0"/>
              <a:ea typeface="Calibri" panose="020F0502020204030204" pitchFamily="34" charset="0"/>
            </a:endParaRPr>
          </a:p>
          <a:p>
            <a:pPr lvl="1"/>
            <a:endParaRPr lang="en-AU" dirty="0"/>
          </a:p>
          <a:p>
            <a:pPr lvl="1"/>
            <a:endParaRPr lang="en-AU" dirty="0"/>
          </a:p>
          <a:p>
            <a:pPr lvl="2"/>
            <a:endParaRPr lang="en-AU" dirty="0"/>
          </a:p>
        </p:txBody>
      </p:sp>
      <p:sp>
        <p:nvSpPr>
          <p:cNvPr id="4" name="Footer Placeholder 3">
            <a:extLst>
              <a:ext uri="{FF2B5EF4-FFF2-40B4-BE49-F238E27FC236}">
                <a16:creationId xmlns:a16="http://schemas.microsoft.com/office/drawing/2014/main" id="{74CF8FE4-5095-42B3-8D66-CCEAC608CA9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4A6F473-3EBB-4374-AF71-46EEF1B288A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a:t>
            </a:fld>
            <a:endParaRPr lang="en-US"/>
          </a:p>
        </p:txBody>
      </p:sp>
    </p:spTree>
    <p:extLst>
      <p:ext uri="{BB962C8B-B14F-4D97-AF65-F5344CB8AC3E}">
        <p14:creationId xmlns:p14="http://schemas.microsoft.com/office/powerpoint/2010/main" val="32464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671-7252-4220-9CCC-4C9F83DB764B}"/>
              </a:ext>
            </a:extLst>
          </p:cNvPr>
          <p:cNvSpPr>
            <a:spLocks noGrp="1"/>
          </p:cNvSpPr>
          <p:nvPr>
            <p:ph type="title"/>
          </p:nvPr>
        </p:nvSpPr>
        <p:spPr/>
        <p:txBody>
          <a:bodyPr/>
          <a:lstStyle/>
          <a:p>
            <a:r>
              <a:rPr lang="en-AU" dirty="0"/>
              <a:t>The Coex SC will discuss contributions related to</a:t>
            </a:r>
            <a:br>
              <a:rPr lang="en-AU" dirty="0"/>
            </a:br>
            <a:r>
              <a:rPr lang="en-AU" dirty="0"/>
              <a:t>60 GHz coexistence</a:t>
            </a:r>
          </a:p>
        </p:txBody>
      </p:sp>
      <p:sp>
        <p:nvSpPr>
          <p:cNvPr id="3" name="Content Placeholder 2">
            <a:extLst>
              <a:ext uri="{FF2B5EF4-FFF2-40B4-BE49-F238E27FC236}">
                <a16:creationId xmlns:a16="http://schemas.microsoft.com/office/drawing/2014/main" id="{6B7B4B7C-3EDD-4765-A413-77D2ACD7315A}"/>
              </a:ext>
            </a:extLst>
          </p:cNvPr>
          <p:cNvSpPr>
            <a:spLocks noGrp="1"/>
          </p:cNvSpPr>
          <p:nvPr>
            <p:ph idx="1"/>
          </p:nvPr>
        </p:nvSpPr>
        <p:spPr/>
        <p:txBody>
          <a:bodyPr/>
          <a:lstStyle/>
          <a:p>
            <a:r>
              <a:rPr lang="en-AU" dirty="0"/>
              <a:t>Contributions so far ...</a:t>
            </a:r>
          </a:p>
          <a:p>
            <a:pPr lvl="1"/>
            <a:r>
              <a:rPr lang="en-AU" dirty="0">
                <a:solidFill>
                  <a:schemeClr val="tx2"/>
                </a:solidFill>
                <a:hlinkClick r:id="rId2"/>
              </a:rPr>
              <a:t>11-21-0796-00</a:t>
            </a:r>
            <a:r>
              <a:rPr lang="en-AU" dirty="0">
                <a:solidFill>
                  <a:schemeClr val="tx2"/>
                </a:solidFill>
              </a:rPr>
              <a:t>: </a:t>
            </a:r>
            <a:r>
              <a:rPr lang="en-AU" i="1" dirty="0"/>
              <a:t>Coexistence between radars and communication systems in the 60 GHz band</a:t>
            </a:r>
          </a:p>
          <a:p>
            <a:pPr lvl="2"/>
            <a:r>
              <a:rPr lang="en-AU" dirty="0">
                <a:solidFill>
                  <a:schemeClr val="tx2"/>
                </a:solidFill>
              </a:rPr>
              <a:t>Authors: Alecsander Eitan (Qualcomm), </a:t>
            </a:r>
            <a:r>
              <a:rPr lang="en-US" sz="1600" dirty="0">
                <a:effectLst/>
              </a:rPr>
              <a:t>Assaf Kasher (Qualcomm), Bin Tian (Qualcomm), Alan Norman (Facebook), Claudio Da Silva (Intel)</a:t>
            </a:r>
            <a:endParaRPr lang="en-AU" dirty="0">
              <a:solidFill>
                <a:schemeClr val="tx2"/>
              </a:solidFill>
            </a:endParaRPr>
          </a:p>
          <a:p>
            <a:pPr lvl="2"/>
            <a:r>
              <a:rPr lang="en-AU" dirty="0">
                <a:solidFill>
                  <a:schemeClr val="tx2"/>
                </a:solidFill>
              </a:rPr>
              <a:t>Time requested: 30 min</a:t>
            </a:r>
          </a:p>
        </p:txBody>
      </p:sp>
      <p:sp>
        <p:nvSpPr>
          <p:cNvPr id="4" name="Footer Placeholder 3">
            <a:extLst>
              <a:ext uri="{FF2B5EF4-FFF2-40B4-BE49-F238E27FC236}">
                <a16:creationId xmlns:a16="http://schemas.microsoft.com/office/drawing/2014/main" id="{541BA478-79B4-4040-91C0-7D7A53B477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7454D12-809A-454D-994A-C67D4F550A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018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55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of devices supporting LAA globally is more than 200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65842"/>
              </p:ext>
            </p:extLst>
          </p:nvPr>
        </p:nvGraphicFramePr>
        <p:xfrm>
          <a:off x="457200" y="1981200"/>
          <a:ext cx="5335585" cy="2938473"/>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26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
        <p:nvSpPr>
          <p:cNvPr id="8" name="Rectangle 7"/>
          <p:cNvSpPr/>
          <p:nvPr/>
        </p:nvSpPr>
        <p:spPr bwMode="auto">
          <a:xfrm>
            <a:off x="76200" y="55626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604189"/>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5792785"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5791199"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5791199"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64770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7757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when we actually saw each other F2F) to be appointed the IEEE 802.11 Coexistence SC’s permanent Secretary</a:t>
            </a:r>
          </a:p>
          <a:p>
            <a:pPr lvl="1"/>
            <a:r>
              <a:rPr lang="en-AU" dirty="0">
                <a:sym typeface="Wingdings" panose="05000000000000000000" pitchFamily="2" charset="2"/>
              </a:rPr>
              <a:t>Please remember to register you attendance using IMAT</a:t>
            </a:r>
          </a:p>
          <a:p>
            <a:pPr lvl="2"/>
            <a:r>
              <a:rPr lang="en-AU" dirty="0">
                <a:sym typeface="Wingdings" panose="05000000000000000000" pitchFamily="2" charset="2"/>
                <a:hlinkClick r:id="rId2"/>
              </a:rPr>
              <a:t>https://imat.ieee.org/attendance</a:t>
            </a:r>
            <a:endParaRPr lang="en-AU"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Jan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not much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1"/>
            <a:r>
              <a:rPr lang="en-AU" dirty="0">
                <a:solidFill>
                  <a:srgbClr val="FF0000"/>
                </a:solidFill>
              </a:rPr>
              <a:t>In May 2021 …</a:t>
            </a:r>
          </a:p>
          <a:p>
            <a:pPr lvl="2"/>
            <a:r>
              <a:rPr lang="en-AU" dirty="0">
                <a:solidFill>
                  <a:srgbClr val="FF0000"/>
                </a:solidFill>
              </a:rPr>
              <a:t>Are there any further thoughts?</a:t>
            </a:r>
          </a:p>
          <a:p>
            <a:pPr lvl="2"/>
            <a:r>
              <a:rPr lang="en-AU" dirty="0">
                <a:solidFill>
                  <a:srgbClr val="FF0000"/>
                </a:solidFill>
              </a:rPr>
              <a:t>Volunteers for future submissions?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9936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722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0190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3470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a:t>
            </a:r>
            <a:r>
              <a:rPr lang="en-AU" i="1" dirty="0"/>
              <a:t>ED-only</a:t>
            </a:r>
            <a:r>
              <a:rPr lang="en-AU" dirty="0"/>
              <a:t>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v0.0.12 (stable draft) – 12 Mar 2021</a:t>
            </a:r>
            <a:endParaRPr lang="en-GB" dirty="0"/>
          </a:p>
          <a:p>
            <a:r>
              <a:rPr lang="en-GB" dirty="0"/>
              <a:t>Discussion as of </a:t>
            </a:r>
            <a:r>
              <a:rPr lang="en-AU" dirty="0"/>
              <a:t>BRAN#109</a:t>
            </a:r>
          </a:p>
          <a:p>
            <a:pPr lvl="1"/>
            <a:r>
              <a:rPr lang="en-AU" dirty="0"/>
              <a:t> All agreements are included in EN 303 687 v0.0.12, including:</a:t>
            </a:r>
          </a:p>
          <a:p>
            <a:pPr lvl="2"/>
            <a:r>
              <a:rPr lang="en-AU" i="1" dirty="0"/>
              <a:t>ED-only</a:t>
            </a:r>
            <a:r>
              <a:rPr lang="en-AU" dirty="0"/>
              <a:t>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v0.0.12,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5006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(other than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6638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synchronous access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were no contributions or discussion at BRAN#109 related to </a:t>
            </a:r>
            <a:r>
              <a:rPr lang="en-AU" i="1" dirty="0"/>
              <a:t>synchronous access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5">
            <a:extLst>
              <a:ext uri="{FF2B5EF4-FFF2-40B4-BE49-F238E27FC236}">
                <a16:creationId xmlns:a16="http://schemas.microsoft.com/office/drawing/2014/main" id="{33DC4978-5E85-45F7-9D9D-183EB4217FC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6759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wideband LBT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a:t>
            </a:r>
            <a:r>
              <a:rPr lang="en-AU" i="1" dirty="0"/>
              <a:t>EDT</a:t>
            </a:r>
            <a:r>
              <a:rPr lang="en-AU" dirty="0"/>
              <a: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were no contributions or discussions at BRAN#109 related to </a:t>
            </a:r>
            <a:r>
              <a:rPr lang="en-AU" i="1" dirty="0"/>
              <a:t>wideband LBT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6FFBE5D9-5868-48EA-BFF5-699A89C21938}"/>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2562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LBT changes 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CW</a:t>
            </a:r>
            <a:r>
              <a:rPr lang="en-AU" baseline="-25000" dirty="0"/>
              <a:t>max</a:t>
            </a:r>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were no contributions to BRAN#109 related to </a:t>
            </a:r>
            <a:r>
              <a:rPr lang="en-AU" dirty="0" err="1"/>
              <a:t>Mediatek’s</a:t>
            </a:r>
            <a:r>
              <a:rPr lang="en-AU" dirty="0"/>
              <a:t> proposal … … and so nothing happened </a:t>
            </a:r>
          </a:p>
          <a:p>
            <a:pPr lvl="2"/>
            <a:r>
              <a:rPr lang="en-AU" dirty="0"/>
              <a:t>It is possible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15E2363B-7088-4404-9B9D-3CDF3CE0ED93}"/>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5723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8136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4292659000"/>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 (Dec 2020)</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in BRAN#108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a:t>
            </a:r>
          </a:p>
          <a:p>
            <a:pPr lvl="2"/>
            <a:r>
              <a:rPr lang="en-AU" dirty="0"/>
              <a:t>This NB FH proposal by Apple seemed to come from nowhere …</a:t>
            </a:r>
          </a:p>
          <a:p>
            <a:pPr lvl="2"/>
            <a:r>
              <a:rPr lang="en-AU" dirty="0"/>
              <a:t>…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
        <p:nvSpPr>
          <p:cNvPr id="6" name="Rectangle 5">
            <a:extLst>
              <a:ext uri="{FF2B5EF4-FFF2-40B4-BE49-F238E27FC236}">
                <a16:creationId xmlns:a16="http://schemas.microsoft.com/office/drawing/2014/main" id="{9EE08929-26D0-4E5A-92F1-3A5CE4C5A53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
        <p:nvSpPr>
          <p:cNvPr id="6" name="Rectangle 5">
            <a:extLst>
              <a:ext uri="{FF2B5EF4-FFF2-40B4-BE49-F238E27FC236}">
                <a16:creationId xmlns:a16="http://schemas.microsoft.com/office/drawing/2014/main" id="{234C4E41-BDEC-4DF0-A49E-F40427DD91D7}"/>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072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#109</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probably needs to enable NB FH in 6 GHz in some form … eventually</a:t>
            </a:r>
          </a:p>
          <a:p>
            <a:pPr lvl="2"/>
            <a:r>
              <a:rPr lang="en-AU" dirty="0"/>
              <a:t>Because of the ECC Decision</a:t>
            </a:r>
          </a:p>
          <a:p>
            <a:pPr lvl="1"/>
            <a:r>
              <a:rPr lang="en-AU" dirty="0"/>
              <a:t>However, the lack of consensus before BRAN#109 meant:</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There was further discussion at BRAN#109 but the conclusion after each presentation of each contribution was:</a:t>
            </a:r>
          </a:p>
          <a:p>
            <a:pPr lvl="2"/>
            <a:r>
              <a:rPr lang="en-AU" i="1" dirty="0"/>
              <a:t>There is no agreement on the proposal. 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
        <p:nvSpPr>
          <p:cNvPr id="6" name="Rectangle 5">
            <a:extLst>
              <a:ext uri="{FF2B5EF4-FFF2-40B4-BE49-F238E27FC236}">
                <a16:creationId xmlns:a16="http://schemas.microsoft.com/office/drawing/2014/main" id="{319E3CA5-A1F2-4E9F-A968-58D0C4E57B5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62369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there was no consensus on how to incorporate NB FH in EN 303 687 (6 GHz)</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BRAN#109e (Apr 2021)</a:t>
            </a:r>
          </a:p>
          <a:p>
            <a:pPr lvl="1"/>
            <a:r>
              <a:rPr lang="en-US" dirty="0"/>
              <a:t>BRAN (21)109e003r1: EN 303 687 NB Inputs (Apple)</a:t>
            </a:r>
          </a:p>
          <a:p>
            <a:pPr lvl="2"/>
            <a:r>
              <a:rPr lang="en-AU" dirty="0">
                <a:solidFill>
                  <a:srgbClr val="FF0000"/>
                </a:solidFill>
              </a:rPr>
              <a:t>No agreement for NB FH in 6 GHz to be based 2.4 GHz rules</a:t>
            </a:r>
            <a:endParaRPr lang="en-US" dirty="0">
              <a:solidFill>
                <a:srgbClr val="FF0000"/>
              </a:solidFill>
            </a:endParaRPr>
          </a:p>
          <a:p>
            <a:pPr lvl="1"/>
            <a:r>
              <a:rPr lang="en-US" dirty="0"/>
              <a:t>BRAN(21)109e007:</a:t>
            </a:r>
            <a:r>
              <a:rPr lang="en-US" i="1" dirty="0"/>
              <a:t> Comments on EN 303687 NB Inputs document BRAN(21)109e003</a:t>
            </a:r>
            <a:r>
              <a:rPr lang="en-US" dirty="0"/>
              <a:t> (Facebook)</a:t>
            </a:r>
          </a:p>
          <a:p>
            <a:pPr lvl="2"/>
            <a:r>
              <a:rPr lang="en-AU" dirty="0">
                <a:solidFill>
                  <a:srgbClr val="FF0000"/>
                </a:solidFill>
              </a:rPr>
              <a:t>Challenged the basis of Apple’s </a:t>
            </a:r>
            <a:r>
              <a:rPr lang="en-GB" dirty="0">
                <a:solidFill>
                  <a:srgbClr val="FF0000"/>
                </a:solidFill>
              </a:rPr>
              <a:t>6 GHz NB FH proposals</a:t>
            </a:r>
            <a:endParaRPr lang="en-US" dirty="0">
              <a:solidFill>
                <a:srgbClr val="FF0000"/>
              </a:solidFill>
            </a:endParaRPr>
          </a:p>
          <a:p>
            <a:pPr lvl="1"/>
            <a:r>
              <a:rPr lang="en-US" dirty="0"/>
              <a:t>BRAN(21)109e004: </a:t>
            </a:r>
            <a:r>
              <a:rPr lang="en-US" i="1" dirty="0"/>
              <a:t>Frequency Hopping in 6 GHz </a:t>
            </a:r>
            <a:r>
              <a:rPr lang="en-US" dirty="0"/>
              <a:t>(Ericsson)</a:t>
            </a:r>
          </a:p>
          <a:p>
            <a:pPr lvl="2"/>
            <a:r>
              <a:rPr lang="en-AU" dirty="0">
                <a:solidFill>
                  <a:srgbClr val="FF0000"/>
                </a:solidFill>
              </a:rPr>
              <a:t>No consensus on Ericsson’s proposal for inclusion of refined FH NB in 6 GHz</a:t>
            </a:r>
          </a:p>
          <a:p>
            <a:pPr lvl="1"/>
            <a:r>
              <a:rPr lang="en-US" dirty="0"/>
              <a:t>BRAN(21)109e008: </a:t>
            </a:r>
            <a:r>
              <a:rPr lang="en-US" i="1" dirty="0"/>
              <a:t>Wi-Fi - BT Test Setup Simulations </a:t>
            </a:r>
            <a:r>
              <a:rPr lang="en-US" dirty="0"/>
              <a:t>(Qualcomm)</a:t>
            </a:r>
          </a:p>
          <a:p>
            <a:pPr lvl="2"/>
            <a:r>
              <a:rPr lang="en-AU" dirty="0">
                <a:solidFill>
                  <a:srgbClr val="FF0000"/>
                </a:solidFill>
              </a:rPr>
              <a:t>No consensus on Qualcomm’s evaluation of Wi-Fi/FH NB </a:t>
            </a:r>
            <a:r>
              <a:rPr lang="en-AU" dirty="0" err="1">
                <a:solidFill>
                  <a:srgbClr val="FF0000"/>
                </a:solidFill>
              </a:rPr>
              <a:t>coex</a:t>
            </a:r>
            <a:r>
              <a:rPr lang="en-AU" dirty="0">
                <a:solidFill>
                  <a:srgbClr val="FF0000"/>
                </a:solidFill>
              </a:rPr>
              <a:t> in 6 GHz</a:t>
            </a:r>
            <a:endParaRPr lang="en-US" dirty="0">
              <a:solidFill>
                <a:srgbClr val="FF0000"/>
              </a:solidFill>
            </a:endParaRPr>
          </a:p>
          <a:p>
            <a:pPr lvl="2"/>
            <a:endParaRPr lang="en-US" dirty="0">
              <a:solidFill>
                <a:srgbClr val="FF0000"/>
              </a:solidFill>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193689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Apple did not obtain agreement for NB FH in 6 GHz to be based 2.4 GHz rules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(21)109e003r1 </a:t>
            </a:r>
            <a:r>
              <a:rPr lang="en-GB" dirty="0"/>
              <a:t>from Apple </a:t>
            </a:r>
            <a:endParaRPr lang="en-AU" dirty="0"/>
          </a:p>
          <a:p>
            <a:pPr lvl="1"/>
            <a:r>
              <a:rPr lang="en-US" dirty="0"/>
              <a:t>BRAN (21)109e003r1 </a:t>
            </a:r>
            <a:r>
              <a:rPr lang="en-GB" dirty="0"/>
              <a:t>from Apple proposed that NB FH in EN 303 687 be based on NB FH rules in EN 303 328 (2.4 GHz)</a:t>
            </a:r>
          </a:p>
          <a:p>
            <a:pPr lvl="2"/>
            <a:r>
              <a:rPr lang="en-GB" dirty="0"/>
              <a:t>Investigated, using simulation, </a:t>
            </a:r>
            <a:r>
              <a:rPr lang="en-GB" dirty="0" err="1"/>
              <a:t>coex</a:t>
            </a:r>
            <a:r>
              <a:rPr lang="en-GB" dirty="0"/>
              <a:t> between Wi-Fi &amp; Bluetooth-like systems in 5 GHz (with AFH disabled), and concluded:</a:t>
            </a:r>
          </a:p>
          <a:p>
            <a:pPr lvl="3"/>
            <a:r>
              <a:rPr lang="en-GB" dirty="0"/>
              <a:t>At moderate load, BT has no effect on Wi-Fi</a:t>
            </a:r>
          </a:p>
          <a:p>
            <a:pPr lvl="3"/>
            <a:r>
              <a:rPr lang="en-GB" dirty="0"/>
              <a:t>At higher loads, there is some effect but only when systems are close</a:t>
            </a:r>
          </a:p>
          <a:p>
            <a:pPr lvl="3"/>
            <a:r>
              <a:rPr lang="en-GB" dirty="0"/>
              <a:t>With AFH enabled, the adverse effect disappears</a:t>
            </a:r>
          </a:p>
          <a:p>
            <a:pPr lvl="2"/>
            <a:r>
              <a:rPr lang="en-GB" dirty="0"/>
              <a:t>Noted that the use of AFH and the many spare channels in 6 GHz means NB FH will practically have no adverse affect on Wi-Fi </a:t>
            </a:r>
          </a:p>
          <a:p>
            <a:pPr lvl="1"/>
            <a:r>
              <a:rPr lang="en-GB" dirty="0"/>
              <a:t>There was no agreement on Apple’s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16177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Facebook challenged the basis of Apple’s </a:t>
            </a:r>
            <a:r>
              <a:rPr lang="en-GB" dirty="0"/>
              <a:t>6 GHz NB FH proposals</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(21)109e007 </a:t>
            </a:r>
            <a:r>
              <a:rPr lang="en-GB" dirty="0"/>
              <a:t>from Facebook </a:t>
            </a:r>
            <a:endParaRPr lang="en-AU" dirty="0"/>
          </a:p>
          <a:p>
            <a:pPr lvl="1"/>
            <a:r>
              <a:rPr lang="en-US" dirty="0"/>
              <a:t>BRAN (21)109e007 </a:t>
            </a:r>
            <a:r>
              <a:rPr lang="en-GB" dirty="0"/>
              <a:t>from Facebook challenged Apple’s investigation as the basis of their 6 GHz NB FH proposals</a:t>
            </a:r>
          </a:p>
          <a:p>
            <a:pPr lvl="2"/>
            <a:r>
              <a:rPr lang="en-GB" dirty="0">
                <a:latin typeface="Arial" panose="020B0604020202020204" pitchFamily="34" charset="0"/>
                <a:ea typeface="Arial" panose="020B0604020202020204" pitchFamily="34" charset="0"/>
              </a:rPr>
              <a:t>Asserted c</a:t>
            </a:r>
            <a:r>
              <a:rPr lang="en-GB" dirty="0">
                <a:effectLst/>
                <a:latin typeface="Arial" panose="020B0604020202020204" pitchFamily="34" charset="0"/>
                <a:ea typeface="Arial" panose="020B0604020202020204" pitchFamily="34" charset="0"/>
              </a:rPr>
              <a:t>oexistence betwee</a:t>
            </a:r>
            <a:r>
              <a:rPr lang="en-GB" dirty="0">
                <a:latin typeface="Arial" panose="020B0604020202020204" pitchFamily="34" charset="0"/>
                <a:ea typeface="Arial" panose="020B0604020202020204" pitchFamily="34" charset="0"/>
              </a:rPr>
              <a:t>n </a:t>
            </a:r>
            <a:r>
              <a:rPr lang="en-GB" dirty="0">
                <a:effectLst/>
                <a:latin typeface="Arial" panose="020B0604020202020204" pitchFamily="34" charset="0"/>
                <a:ea typeface="Arial" panose="020B0604020202020204" pitchFamily="34" charset="0"/>
              </a:rPr>
              <a:t>BT and Wi-Fi in 2.4 GHz is not equivalent to the NB interference to Wi-Fi in 6 GHz</a:t>
            </a:r>
          </a:p>
          <a:p>
            <a:pPr lvl="2"/>
            <a:r>
              <a:rPr lang="en-GB" dirty="0">
                <a:effectLst/>
                <a:latin typeface="Arial" panose="020B0604020202020204" pitchFamily="34" charset="0"/>
                <a:ea typeface="Arial" panose="020B0604020202020204" pitchFamily="34" charset="0"/>
              </a:rPr>
              <a:t>Claimed a proper study </a:t>
            </a:r>
            <a:r>
              <a:rPr lang="en-GB" sz="1800" dirty="0">
                <a:effectLst/>
                <a:latin typeface="Arial" panose="020B0604020202020204" pitchFamily="34" charset="0"/>
                <a:ea typeface="Arial" panose="020B0604020202020204" pitchFamily="34" charset="0"/>
              </a:rPr>
              <a:t>needs to </a:t>
            </a:r>
            <a:r>
              <a:rPr lang="en-GB" sz="1800" i="1" dirty="0">
                <a:effectLst/>
                <a:latin typeface="Arial" panose="020B0604020202020204" pitchFamily="34" charset="0"/>
                <a:ea typeface="Arial" panose="020B0604020202020204" pitchFamily="34" charset="0"/>
              </a:rPr>
              <a:t>include the NB scenarios for both adaptive &amp; non-adaptive FHSS equipment with variety of the NB bandwidths with the Wi-Fi equipment(s) using at a minimum all MCSs &amp; all Wi-Fi bandwidths</a:t>
            </a:r>
            <a:endParaRPr lang="en-AU" sz="1800" dirty="0">
              <a:effectLst/>
              <a:latin typeface="Times New Roman" panose="02020603050405020304" pitchFamily="18" charset="0"/>
              <a:ea typeface="Times New Roman" panose="02020603050405020304" pitchFamily="18" charset="0"/>
            </a:endParaRPr>
          </a:p>
          <a:p>
            <a:pPr lvl="2"/>
            <a:r>
              <a:rPr lang="en-GB" dirty="0">
                <a:effectLst/>
                <a:latin typeface="Arial" panose="020B0604020202020204" pitchFamily="34" charset="0"/>
                <a:ea typeface="Arial" panose="020B0604020202020204" pitchFamily="34" charset="0"/>
              </a:rPr>
              <a:t>Claimed </a:t>
            </a:r>
            <a:r>
              <a:rPr lang="en-GB" i="1" dirty="0">
                <a:effectLst/>
                <a:latin typeface="Arial" panose="020B0604020202020204" pitchFamily="34" charset="0"/>
                <a:ea typeface="Arial" panose="020B0604020202020204" pitchFamily="34" charset="0"/>
              </a:rPr>
              <a:t>the NB Draft text in EN 303687 is incomplete and needs further technical details substantiated by the study on coexistence with wideband WAS/RLAN devices</a:t>
            </a:r>
            <a:endParaRPr lang="en-AU" i="1" dirty="0">
              <a:effectLst/>
              <a:latin typeface="Times New Roman" panose="02020603050405020304" pitchFamily="18" charset="0"/>
              <a:ea typeface="Times New Roman" panose="02020603050405020304" pitchFamily="18" charset="0"/>
            </a:endParaRPr>
          </a:p>
          <a:p>
            <a:pPr lvl="1"/>
            <a:r>
              <a:rPr lang="en-GB" dirty="0">
                <a:effectLst/>
                <a:latin typeface="Arial" panose="020B0604020202020204" pitchFamily="34" charset="0"/>
                <a:ea typeface="Arial" panose="020B0604020202020204" pitchFamily="34" charset="0"/>
              </a:rPr>
              <a:t> </a:t>
            </a:r>
            <a:r>
              <a:rPr lang="en-GB" dirty="0"/>
              <a:t>There was not consensus on Facebook’s submission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86151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153400" cy="1066800"/>
          </a:xfrm>
        </p:spPr>
        <p:txBody>
          <a:bodyPr/>
          <a:lstStyle/>
          <a:p>
            <a:r>
              <a:rPr lang="en-AU" dirty="0"/>
              <a:t>In BRAN#109e, there was no consensus on Ericsson’s proposal for inclusion of refined FH NB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(21)109e004r1 </a:t>
            </a:r>
            <a:r>
              <a:rPr lang="en-GB" dirty="0"/>
              <a:t>from Ericsson </a:t>
            </a:r>
            <a:endParaRPr lang="en-AU" dirty="0"/>
          </a:p>
          <a:p>
            <a:pPr lvl="1"/>
            <a:r>
              <a:rPr lang="en-US" dirty="0"/>
              <a:t>BRAN (21)109e004r1 </a:t>
            </a:r>
            <a:r>
              <a:rPr lang="en-GB" dirty="0"/>
              <a:t>from Ericsson </a:t>
            </a:r>
            <a:r>
              <a:rPr lang="en-AU" dirty="0"/>
              <a:t>generally supported the inclusion of NB FH mechanisms in EN 303 687 (6 GHz)</a:t>
            </a:r>
            <a:endParaRPr lang="en-GB" dirty="0"/>
          </a:p>
          <a:p>
            <a:pPr lvl="2"/>
            <a:r>
              <a:rPr lang="en-AU" dirty="0">
                <a:effectLst/>
                <a:latin typeface="Arial" panose="020B0604020202020204" pitchFamily="34" charset="0"/>
                <a:ea typeface="Arial" panose="020B0604020202020204" pitchFamily="34" charset="0"/>
              </a:rPr>
              <a:t>Suggested adoption of NB FH mechanisms from EN 303 328 (2.4 GHz), but refined parameters more suitable for NB FH in 6 GHz</a:t>
            </a:r>
          </a:p>
          <a:p>
            <a:pPr lvl="2"/>
            <a:r>
              <a:rPr lang="en-AU" dirty="0">
                <a:latin typeface="Arial" panose="020B0604020202020204" pitchFamily="34" charset="0"/>
                <a:ea typeface="Times New Roman" panose="02020603050405020304" pitchFamily="18" charset="0"/>
              </a:rPr>
              <a:t>Noted that a vendor can introduce NB FH to market by relying on a Notified Body, rather than anything in EN 303 687</a:t>
            </a:r>
            <a:endParaRPr lang="en-AU" dirty="0">
              <a:effectLst/>
              <a:latin typeface="Times New Roman" panose="02020603050405020304" pitchFamily="18" charset="0"/>
              <a:ea typeface="Times New Roman" panose="02020603050405020304" pitchFamily="18" charset="0"/>
            </a:endParaRPr>
          </a:p>
          <a:p>
            <a:pPr lvl="1"/>
            <a:r>
              <a:rPr lang="en-GB" dirty="0"/>
              <a:t>There was no consensus on Ericsson’s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5800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001000" cy="1066800"/>
          </a:xfrm>
        </p:spPr>
        <p:txBody>
          <a:bodyPr/>
          <a:lstStyle/>
          <a:p>
            <a:r>
              <a:rPr lang="en-AU" dirty="0"/>
              <a:t>In BRAN#109e, there was no consensus on Qualcomm’s evaluation of Wi-Fi/FH NB </a:t>
            </a:r>
            <a:r>
              <a:rPr lang="en-AU" dirty="0" err="1"/>
              <a:t>coex</a:t>
            </a:r>
            <a:r>
              <a:rPr lang="en-AU" dirty="0"/>
              <a:t>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(21)109e008 </a:t>
            </a:r>
            <a:r>
              <a:rPr lang="en-GB" dirty="0"/>
              <a:t>from Qualcomm </a:t>
            </a:r>
            <a:endParaRPr lang="en-AU" dirty="0"/>
          </a:p>
          <a:p>
            <a:pPr lvl="1"/>
            <a:r>
              <a:rPr lang="en-US" dirty="0"/>
              <a:t>BRAN (21)109e008 </a:t>
            </a:r>
            <a:r>
              <a:rPr lang="en-GB" dirty="0"/>
              <a:t>from Qualcomm </a:t>
            </a:r>
            <a:r>
              <a:rPr lang="en-AU" dirty="0"/>
              <a:t>concluded NB FH is not an adequate sharing mechanism, as required by ECC DEC(20)01 </a:t>
            </a:r>
            <a:endParaRPr lang="en-GB" dirty="0"/>
          </a:p>
          <a:p>
            <a:pPr lvl="2"/>
            <a:r>
              <a:rPr lang="en-AU" dirty="0"/>
              <a:t>Simulated BT/Wi-Fi </a:t>
            </a:r>
            <a:r>
              <a:rPr lang="en-AU" dirty="0" err="1"/>
              <a:t>coex</a:t>
            </a:r>
            <a:r>
              <a:rPr lang="en-AU" dirty="0"/>
              <a:t> in various load/interference scenarios, without AFH</a:t>
            </a:r>
          </a:p>
          <a:p>
            <a:pPr lvl="2"/>
            <a:r>
              <a:rPr lang="en-AU" dirty="0"/>
              <a:t>Asserted NB FH can cause major throughput &amp; latency degradation to a wideband Wi-Fi link, mainly due to a lack of LBT</a:t>
            </a:r>
          </a:p>
          <a:p>
            <a:pPr lvl="1"/>
            <a:r>
              <a:rPr lang="en-GB" dirty="0"/>
              <a:t>There was no consensus on Qualcomm’s conclusions … after lots of discussion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4057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The Coex SC will probably consider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some form of it is inevitable …</a:t>
            </a:r>
          </a:p>
          <a:p>
            <a:pPr lvl="2"/>
            <a:r>
              <a:rPr lang="en-AU" dirty="0">
                <a:latin typeface="+mj-lt"/>
                <a:hlinkClick r:id="rId2"/>
              </a:rPr>
              <a:t>ECC Decision (20)01</a:t>
            </a:r>
            <a:r>
              <a:rPr lang="en-AU" dirty="0">
                <a:latin typeface="+mj-lt"/>
              </a:rPr>
              <a:t> already allows it</a:t>
            </a:r>
            <a:endParaRPr lang="en-AU" dirty="0"/>
          </a:p>
          <a:p>
            <a:pPr lvl="1"/>
            <a:r>
              <a:rPr lang="en-AU" dirty="0"/>
              <a:t>… and it may have a significant impact on Wi-Fi operation in at least some circumstances</a:t>
            </a:r>
          </a:p>
          <a:p>
            <a:pPr lvl="1"/>
            <a:r>
              <a:rPr lang="en-AU" dirty="0"/>
              <a:t>However, this is a relatively new issue and so more investigation and education is probably required</a:t>
            </a:r>
          </a:p>
          <a:p>
            <a:pPr lvl="1"/>
            <a:r>
              <a:rPr lang="en-AU" dirty="0"/>
              <a:t>Several WG members interested in the coexistence issues between Wi-Fi and NB FH in 6 GHz have volunteered to assist, with contributions:</a:t>
            </a:r>
          </a:p>
          <a:p>
            <a:pPr lvl="2"/>
            <a:r>
              <a:rPr lang="en-AU" dirty="0">
                <a:hlinkClick r:id="rId3"/>
              </a:rPr>
              <a:t>11-21-0814-00</a:t>
            </a:r>
            <a:r>
              <a:rPr lang="en-AU" dirty="0"/>
              <a:t> – </a:t>
            </a:r>
            <a:r>
              <a:rPr lang="en-GB" i="1" dirty="0"/>
              <a:t>ETSI 6GHz Narrow Band Status </a:t>
            </a:r>
            <a:r>
              <a:rPr lang="en-AU" dirty="0"/>
              <a:t>- Stuart Thomas (Apple)</a:t>
            </a:r>
          </a:p>
          <a:p>
            <a:pPr lvl="2"/>
            <a:r>
              <a:rPr lang="en-AU" dirty="0">
                <a:hlinkClick r:id="rId4"/>
              </a:rPr>
              <a:t>11-21-0832-00</a:t>
            </a:r>
            <a:r>
              <a:rPr lang="en-AU" dirty="0"/>
              <a:t> – </a:t>
            </a:r>
            <a:r>
              <a:rPr lang="en-AU" i="1" dirty="0"/>
              <a:t>Narrowband in 6 GHz </a:t>
            </a:r>
            <a:r>
              <a:rPr lang="en-AU" dirty="0"/>
              <a:t>- Menzo Wentink (Qualcomm)</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8155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5DEA3-ED76-477E-B2F2-6D4DB57E85F9}"/>
              </a:ext>
            </a:extLst>
          </p:cNvPr>
          <p:cNvSpPr>
            <a:spLocks noGrp="1"/>
          </p:cNvSpPr>
          <p:nvPr>
            <p:ph idx="1"/>
          </p:nvPr>
        </p:nvSpPr>
        <p:spPr/>
        <p:txBody>
          <a:bodyPr/>
          <a:lstStyle/>
          <a:p>
            <a:r>
              <a:rPr lang="en-AU" dirty="0">
                <a:solidFill>
                  <a:srgbClr val="FF0000"/>
                </a:solidFill>
              </a:rPr>
              <a:t>Restart here on Monday, 17 May 2021</a:t>
            </a:r>
          </a:p>
        </p:txBody>
      </p:sp>
      <p:sp>
        <p:nvSpPr>
          <p:cNvPr id="3" name="Footer Placeholder 2">
            <a:extLst>
              <a:ext uri="{FF2B5EF4-FFF2-40B4-BE49-F238E27FC236}">
                <a16:creationId xmlns:a16="http://schemas.microsoft.com/office/drawing/2014/main" id="{197633E3-FB8A-4E87-8A25-2AF0EF4C0572}"/>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48AAB02-6DAB-4DF7-BB06-A4CBED7170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613214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743837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a:xfrm>
            <a:off x="685799" y="685800"/>
            <a:ext cx="7858125" cy="1066800"/>
          </a:xfrm>
        </p:spPr>
        <p:txBody>
          <a:bodyPr/>
          <a:lstStyle/>
          <a:p>
            <a:r>
              <a:rPr lang="en-AU" dirty="0"/>
              <a:t>There is work required to enable good coexistence</a:t>
            </a:r>
            <a:br>
              <a:rPr lang="en-AU" dirty="0"/>
            </a:br>
            <a:r>
              <a:rPr lang="en-AU" dirty="0"/>
              <a:t> &amp; operation in 6 GHz in the future</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an </a:t>
            </a:r>
            <a:r>
              <a:rPr lang="en-AU" i="1" dirty="0"/>
              <a:t>EDT</a:t>
            </a:r>
            <a:r>
              <a:rPr lang="en-AU" dirty="0"/>
              <a:t> at -72 dBm in 6 GHz</a:t>
            </a:r>
          </a:p>
          <a:p>
            <a:pPr lvl="1"/>
            <a:r>
              <a:rPr lang="en-AU" dirty="0"/>
              <a:t>However, the current 802.11 standard effectively specified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 using </a:t>
            </a:r>
            <a:r>
              <a:rPr lang="en-AU" i="1" dirty="0"/>
              <a:t>ED-only</a:t>
            </a:r>
            <a:r>
              <a:rPr lang="en-AU" dirty="0"/>
              <a:t> at -72 dBm </a:t>
            </a:r>
          </a:p>
          <a:p>
            <a:pPr lvl="1"/>
            <a:r>
              <a:rPr lang="en-AU" dirty="0" err="1"/>
              <a:t>TGbe</a:t>
            </a:r>
            <a:r>
              <a:rPr lang="en-AU" dirty="0"/>
              <a:t>/</a:t>
            </a:r>
            <a:r>
              <a:rPr lang="en-AU" dirty="0" err="1"/>
              <a:t>TGme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5 GHz operation under EN 301 893 </a:t>
            </a:r>
          </a:p>
          <a:p>
            <a:pPr lvl="1"/>
            <a:r>
              <a:rPr lang="en-AU" dirty="0" err="1"/>
              <a:t>TGbe</a:t>
            </a:r>
            <a:r>
              <a:rPr lang="en-AU" dirty="0"/>
              <a:t> may also need to propose revisions to for 6 GHz to enable new 802.11be features not envisaged when EN 303 687 was developed</a:t>
            </a:r>
          </a:p>
          <a:p>
            <a:pPr lvl="2"/>
            <a:r>
              <a:rPr lang="en-AU" dirty="0"/>
              <a:t>Similar revisions will be required for 5 GHz operation under EN 301 893</a:t>
            </a:r>
          </a:p>
          <a:p>
            <a:pPr lvl="1"/>
            <a:r>
              <a:rPr lang="en-AU" b="1" dirty="0">
                <a:solidFill>
                  <a:srgbClr val="FF0000"/>
                </a:solidFill>
              </a:rPr>
              <a:t>Future submissions are welcome …</a:t>
            </a:r>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
        <p:nvSpPr>
          <p:cNvPr id="6" name="Rectangle 5">
            <a:extLst>
              <a:ext uri="{FF2B5EF4-FFF2-40B4-BE49-F238E27FC236}">
                <a16:creationId xmlns:a16="http://schemas.microsoft.com/office/drawing/2014/main" id="{7C9B45D5-69D0-4658-AF64-CB260B0D5C70}"/>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878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4035937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newly agreed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BRAN#109 (post Feb 2021)</a:t>
            </a:r>
          </a:p>
          <a:p>
            <a:pPr lvl="1"/>
            <a:r>
              <a:rPr lang="en-US" dirty="0"/>
              <a:t>Draft EN 301 893 </a:t>
            </a:r>
            <a:r>
              <a:rPr lang="en-AU" dirty="0"/>
              <a:t>v.2.1.43 (stable draft) – 30 Apr 2021</a:t>
            </a:r>
            <a:endParaRPr lang="en-GB" dirty="0"/>
          </a:p>
          <a:p>
            <a:r>
              <a:rPr lang="en-GB" dirty="0"/>
              <a:t>Discussion after </a:t>
            </a:r>
            <a:r>
              <a:rPr lang="en-AU" dirty="0"/>
              <a:t>BRAN#109</a:t>
            </a:r>
          </a:p>
          <a:p>
            <a:pPr lvl="1"/>
            <a:r>
              <a:rPr lang="en-AU" dirty="0"/>
              <a:t>Most/all ETSI BRAN agreements are included in EN 301 893 v2.1.43, including:</a:t>
            </a:r>
          </a:p>
          <a:p>
            <a:pPr lvl="2"/>
            <a:r>
              <a:rPr lang="en-AU" dirty="0"/>
              <a:t>Variety of editorial issues &amp; issues with less relevance to coexistence</a:t>
            </a:r>
          </a:p>
          <a:p>
            <a:pPr lvl="2"/>
            <a:r>
              <a:rPr lang="en-AU" dirty="0"/>
              <a:t>Compromise for adaptivity (and associated testing), as agreed at BRAN#109</a:t>
            </a:r>
          </a:p>
          <a:p>
            <a:pPr lvl="3"/>
            <a:r>
              <a:rPr lang="en-AU" dirty="0"/>
              <a:t>802.11be (and other technologies) will need to use an </a:t>
            </a:r>
            <a:r>
              <a:rPr lang="en-AU" i="1" dirty="0"/>
              <a:t>EDT</a:t>
            </a:r>
            <a:r>
              <a:rPr lang="en-AU" dirty="0"/>
              <a:t> of -72 dBm (scaled with </a:t>
            </a:r>
            <a:r>
              <a:rPr lang="en-AU" dirty="0" err="1"/>
              <a:t>tx</a:t>
            </a:r>
            <a:r>
              <a:rPr lang="en-AU" dirty="0"/>
              <a:t> power), whereas 802.11a/n/ac/</a:t>
            </a:r>
            <a:r>
              <a:rPr lang="en-AU" dirty="0" err="1"/>
              <a:t>ax</a:t>
            </a:r>
            <a:r>
              <a:rPr lang="en-AU" dirty="0"/>
              <a:t> conformant devices will be allowed to use an </a:t>
            </a:r>
            <a:r>
              <a:rPr lang="en-AU" i="1" dirty="0"/>
              <a:t>EDT</a:t>
            </a:r>
            <a:r>
              <a:rPr lang="en-AU" dirty="0"/>
              <a:t> of -62 dBm </a:t>
            </a:r>
          </a:p>
          <a:p>
            <a:pPr lvl="3"/>
            <a:r>
              <a:rPr lang="en-AU" dirty="0"/>
              <a:t>Simple testing is used to show conformance with 802.11a/n/ac/</a:t>
            </a:r>
            <a:r>
              <a:rPr lang="en-AU" dirty="0" err="1"/>
              <a:t>ax</a:t>
            </a:r>
            <a:r>
              <a:rPr lang="en-AU" dirty="0"/>
              <a:t>, and thus allow the use of an </a:t>
            </a:r>
            <a:r>
              <a:rPr lang="en-AU" i="1" dirty="0"/>
              <a:t>EDT</a:t>
            </a:r>
            <a:r>
              <a:rPr lang="en-AU" dirty="0"/>
              <a:t> of -62 dBm</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2192412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491096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8001000" cy="1066800"/>
          </a:xfrm>
        </p:spPr>
        <p:txBody>
          <a:bodyPr/>
          <a:lstStyle/>
          <a:p>
            <a:r>
              <a:rPr lang="en-AU" dirty="0"/>
              <a:t>ETSI BRAN agreed on 5 GHz compromises in ~2016 &amp; ~2018 that enabled 802.11ac/</a:t>
            </a:r>
            <a:r>
              <a:rPr lang="en-AU" dirty="0" err="1"/>
              <a:t>ax</a:t>
            </a:r>
            <a:r>
              <a:rPr lang="en-AU" dirty="0"/>
              <a:t> operation in Europe</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8503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a:xfrm>
            <a:off x="685800" y="685800"/>
            <a:ext cx="8382000" cy="1066800"/>
          </a:xfrm>
        </p:spPr>
        <p:txBody>
          <a:bodyPr/>
          <a:lstStyle/>
          <a:p>
            <a:r>
              <a:rPr lang="en-AU" dirty="0"/>
              <a:t>In 2020, some stakeholders wanted to revisit the previous 5 GHz compromise, esp. in context of 802.11be</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 at the time</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5179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a:xfrm>
            <a:off x="685800" y="685800"/>
            <a:ext cx="8458200" cy="1066800"/>
          </a:xfrm>
        </p:spPr>
        <p:txBody>
          <a:bodyPr>
            <a:normAutofit/>
          </a:bodyPr>
          <a:lstStyle/>
          <a:p>
            <a:r>
              <a:rPr lang="en-AU" dirty="0"/>
              <a:t>In BRAN#108, a </a:t>
            </a:r>
            <a:r>
              <a:rPr lang="en-AU" i="1" dirty="0"/>
              <a:t>compromise</a:t>
            </a:r>
            <a:r>
              <a:rPr lang="en-AU" dirty="0"/>
              <a:t> restricting 802.11be from using </a:t>
            </a:r>
            <a:r>
              <a:rPr lang="en-AU" i="1" dirty="0"/>
              <a:t>PD/ED </a:t>
            </a:r>
            <a:r>
              <a:rPr lang="en-AU" dirty="0"/>
              <a:t>@ -82/-62 dBm in 5 GHz was proposed</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 (Dec 2020)</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was proposed the LBT mechanism in EN 301 893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11551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581593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a:xfrm>
            <a:off x="685800" y="685800"/>
            <a:ext cx="8077200" cy="1066800"/>
          </a:xfrm>
        </p:spPr>
        <p:txBody>
          <a:bodyPr/>
          <a:lstStyle/>
          <a:p>
            <a:r>
              <a:rPr lang="en-AU" dirty="0"/>
              <a:t>In BRAN#108, not everyone agreed with restrictions on 802.11be using </a:t>
            </a:r>
            <a:r>
              <a:rPr lang="en-AU" i="1" dirty="0"/>
              <a:t>PD/ED </a:t>
            </a:r>
            <a:r>
              <a:rPr lang="en-AU" dirty="0"/>
              <a:t>@ -82/-62 dBm in 5 GHz</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262894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was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 (Feb 2021)</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124526B6-4F49-464F-827C-857D2E4D4A6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933336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 refinement)</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advocated the adoption of the previously proposed </a:t>
            </a:r>
            <a:r>
              <a:rPr lang="en-AU" i="1" dirty="0"/>
              <a:t>compromise</a:t>
            </a:r>
            <a:r>
              <a:rPr lang="en-AU" dirty="0"/>
              <a:t> as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 (and PD if desired)</a:t>
            </a:r>
          </a:p>
          <a:p>
            <a:pPr lvl="2"/>
            <a:r>
              <a:rPr lang="en-AU" dirty="0"/>
              <a:t>… but no exception for IEEE 802.11be conformant devices</a:t>
            </a:r>
          </a:p>
          <a:p>
            <a:pPr lvl="1"/>
            <a:r>
              <a:rPr lang="en-AU" dirty="0"/>
              <a:t>However, Nokia also advocated a second step that allows other choices to be considered in a future </a:t>
            </a:r>
            <a:r>
              <a:rPr lang="en-AU" i="1" dirty="0"/>
              <a:t>Work Item </a:t>
            </a:r>
            <a:r>
              <a:rPr lang="en-AU" dirty="0"/>
              <a:t>in ETSI BRAN</a:t>
            </a:r>
          </a:p>
          <a:p>
            <a:pPr lvl="2"/>
            <a:r>
              <a:rPr lang="en-AU" dirty="0"/>
              <a:t>Nokia particularly suggested consideration of the </a:t>
            </a:r>
            <a:r>
              <a:rPr lang="en-AU" i="1" dirty="0"/>
              <a:t>ED-only</a:t>
            </a:r>
            <a:r>
              <a:rPr lang="en-AU" dirty="0"/>
              <a:t> @ -72 dBm &amp;</a:t>
            </a:r>
            <a:br>
              <a:rPr lang="en-AU" dirty="0"/>
            </a:br>
            <a:r>
              <a:rPr lang="en-AU" i="1" dirty="0"/>
              <a:t>ED-only </a:t>
            </a: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
        <p:nvSpPr>
          <p:cNvPr id="6" name="Rectangle 5">
            <a:extLst>
              <a:ext uri="{FF2B5EF4-FFF2-40B4-BE49-F238E27FC236}">
                <a16:creationId xmlns:a16="http://schemas.microsoft.com/office/drawing/2014/main" id="{A508B087-277F-4872-BA73-AF39783A6E7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
        <p:nvSpPr>
          <p:cNvPr id="7" name="Left Brace 6">
            <a:extLst>
              <a:ext uri="{FF2B5EF4-FFF2-40B4-BE49-F238E27FC236}">
                <a16:creationId xmlns:a16="http://schemas.microsoft.com/office/drawing/2014/main" id="{0C432C71-1DF2-4301-AC4B-541CE89145D8}"/>
              </a:ext>
            </a:extLst>
          </p:cNvPr>
          <p:cNvSpPr/>
          <p:nvPr/>
        </p:nvSpPr>
        <p:spPr bwMode="auto">
          <a:xfrm>
            <a:off x="533400" y="3886200"/>
            <a:ext cx="304800" cy="1905000"/>
          </a:xfrm>
          <a:prstGeom prst="leftBrace">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0B2FB13D-8D16-441A-B790-1CC61DA14D40}"/>
              </a:ext>
            </a:extLst>
          </p:cNvPr>
          <p:cNvSpPr/>
          <p:nvPr/>
        </p:nvSpPr>
        <p:spPr bwMode="auto">
          <a:xfrm rot="16200000">
            <a:off x="-1384305" y="4672506"/>
            <a:ext cx="3429006" cy="3323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The refinement at BRAN#109</a:t>
            </a:r>
          </a:p>
        </p:txBody>
      </p:sp>
    </p:spTree>
    <p:extLst>
      <p:ext uri="{BB962C8B-B14F-4D97-AF65-F5344CB8AC3E}">
        <p14:creationId xmlns:p14="http://schemas.microsoft.com/office/powerpoint/2010/main" val="2125326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Early discussions at BRAN#109 suggested there was no agreement on adaptivity in 5 GHz …</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055591874"/>
              </p:ext>
            </p:extLst>
          </p:nvPr>
        </p:nvGraphicFramePr>
        <p:xfrm>
          <a:off x="438149" y="1953615"/>
          <a:ext cx="8267702" cy="4175760"/>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641510790"/>
                    </a:ext>
                  </a:extLst>
                </a:gridCol>
                <a:gridCol w="1385888">
                  <a:extLst>
                    <a:ext uri="{9D8B030D-6E8A-4147-A177-3AD203B41FA5}">
                      <a16:colId xmlns:a16="http://schemas.microsoft.com/office/drawing/2014/main" val="4180071037"/>
                    </a:ext>
                  </a:extLst>
                </a:gridCol>
                <a:gridCol w="1385888">
                  <a:extLst>
                    <a:ext uri="{9D8B030D-6E8A-4147-A177-3AD203B41FA5}">
                      <a16:colId xmlns:a16="http://schemas.microsoft.com/office/drawing/2014/main" val="4119980802"/>
                    </a:ext>
                  </a:extLst>
                </a:gridCol>
                <a:gridCol w="1385888">
                  <a:extLst>
                    <a:ext uri="{9D8B030D-6E8A-4147-A177-3AD203B41FA5}">
                      <a16:colId xmlns:a16="http://schemas.microsoft.com/office/drawing/2014/main" val="2618408449"/>
                    </a:ext>
                  </a:extLst>
                </a:gridCol>
                <a:gridCol w="1385888">
                  <a:extLst>
                    <a:ext uri="{9D8B030D-6E8A-4147-A177-3AD203B41FA5}">
                      <a16:colId xmlns:a16="http://schemas.microsoft.com/office/drawing/2014/main" val="124519986"/>
                    </a:ext>
                  </a:extLst>
                </a:gridCol>
              </a:tblGrid>
              <a:tr h="0">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714958">
                <a:tc>
                  <a:txBody>
                    <a:bodyPr/>
                    <a:lstStyle/>
                    <a:p>
                      <a:r>
                        <a:rPr lang="en-AU" sz="1400" i="1" dirty="0">
                          <a:solidFill>
                            <a:srgbClr val="00B050"/>
                          </a:solidFill>
                        </a:rPr>
                        <a:t>The compromise</a:t>
                      </a:r>
                      <a:br>
                        <a:rPr lang="en-AU" sz="1400" i="1" dirty="0">
                          <a:solidFill>
                            <a:srgbClr val="00B050"/>
                          </a:solidFill>
                        </a:rPr>
                      </a:br>
                      <a:r>
                        <a:rPr lang="en-AU" sz="1400" i="1" dirty="0"/>
                        <a:t>EDT</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553516">
                <a:tc>
                  <a:txBody>
                    <a:bodyPr/>
                    <a:lstStyle/>
                    <a:p>
                      <a:r>
                        <a:rPr lang="en-AU" sz="1400" i="1" dirty="0"/>
                        <a:t>EDT</a:t>
                      </a:r>
                      <a:r>
                        <a:rPr lang="en-AU" sz="1400" dirty="0"/>
                        <a:t> @ -72 dBm … </a:t>
                      </a:r>
                      <a:br>
                        <a:rPr lang="en-AU" sz="1400" dirty="0"/>
                      </a:br>
                      <a:r>
                        <a:rPr lang="en-AU" sz="1400" dirty="0"/>
                        <a:t>with no exceptions allowed</a:t>
                      </a:r>
                    </a:p>
                    <a:p>
                      <a:endParaRPr lang="en-AU" sz="1400" dirty="0"/>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553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EDT</a:t>
                      </a:r>
                      <a:r>
                        <a:rPr lang="en-AU" sz="1400" dirty="0"/>
                        <a:t> @ -62 dBm …</a:t>
                      </a:r>
                      <a:br>
                        <a:rPr lang="en-AU" sz="1400" dirty="0"/>
                      </a:br>
                      <a:r>
                        <a:rPr lang="en-AU" sz="1400" dirty="0"/>
                        <a:t>with no exceptions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714958">
                <a:tc>
                  <a:txBody>
                    <a:bodyPr/>
                    <a:lstStyle/>
                    <a:p>
                      <a:r>
                        <a:rPr lang="en-AU" sz="1400" i="1" dirty="0"/>
                        <a:t>EDT</a:t>
                      </a:r>
                      <a:r>
                        <a:rPr lang="en-AU" sz="1400" dirty="0"/>
                        <a:t> @ -72 dBm OR</a:t>
                      </a:r>
                      <a:br>
                        <a:rPr lang="en-AU" sz="1400" dirty="0"/>
                      </a:br>
                      <a:r>
                        <a:rPr lang="en-AU" sz="1400" i="1" dirty="0"/>
                        <a:t>PD/ED </a:t>
                      </a:r>
                      <a:r>
                        <a:rPr lang="en-AU" sz="1400" dirty="0"/>
                        <a:t>@ -82/-62 dBm … </a:t>
                      </a:r>
                    </a:p>
                    <a:p>
                      <a:r>
                        <a:rPr lang="en-AU" sz="1400" dirty="0"/>
                        <a:t>with common 802.11a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a:t>
                      </a:r>
                      <a:br>
                        <a:rPr lang="en-AU" sz="1400" dirty="0">
                          <a:solidFill>
                            <a:srgbClr val="00B050"/>
                          </a:solidFill>
                        </a:rPr>
                      </a:br>
                      <a:r>
                        <a:rPr lang="en-AU" sz="1400" dirty="0">
                          <a:solidFill>
                            <a:srgbClr val="FF9900"/>
                          </a:solidFill>
                        </a:rPr>
                        <a:t>but unlikely</a:t>
                      </a:r>
                    </a:p>
                  </a:txBody>
                  <a:tcPr/>
                </a:tc>
                <a:extLst>
                  <a:ext uri="{0D108BD9-81ED-4DB2-BD59-A6C34878D82A}">
                    <a16:rowId xmlns:a16="http://schemas.microsoft.com/office/drawing/2014/main" val="4188601372"/>
                  </a:ext>
                </a:extLst>
              </a:tr>
              <a:tr h="55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EDT</a:t>
                      </a:r>
                      <a:r>
                        <a:rPr lang="en-AU" sz="1400" dirty="0"/>
                        <a:t> @ -72 dBm OR </a:t>
                      </a:r>
                      <a:br>
                        <a:rPr lang="en-AU" sz="1400" dirty="0"/>
                      </a:br>
                      <a:r>
                        <a:rPr lang="en-AU" sz="1400" i="1" dirty="0"/>
                        <a:t>PD/ED </a:t>
                      </a:r>
                      <a:r>
                        <a:rPr lang="en-AU" sz="1400" dirty="0"/>
                        <a:t>@ -82/-62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9" name="Rectangle 8">
            <a:extLst>
              <a:ext uri="{FF2B5EF4-FFF2-40B4-BE49-F238E27FC236}">
                <a16:creationId xmlns:a16="http://schemas.microsoft.com/office/drawing/2014/main" id="{313AB16D-AC38-4F52-B233-1469DA975D04}"/>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02549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4AD-4C2D-42C7-99E8-D53DA6F667EA}"/>
              </a:ext>
            </a:extLst>
          </p:cNvPr>
          <p:cNvSpPr>
            <a:spLocks noGrp="1"/>
          </p:cNvSpPr>
          <p:nvPr>
            <p:ph type="title"/>
          </p:nvPr>
        </p:nvSpPr>
        <p:spPr/>
        <p:txBody>
          <a:bodyPr/>
          <a:lstStyle/>
          <a:p>
            <a:r>
              <a:rPr lang="en-AU" dirty="0"/>
              <a:t>… but ultimately there was a consensus based on Nokia’s proposal … phew! </a:t>
            </a:r>
            <a:r>
              <a:rPr lang="en-AU" dirty="0">
                <a:sym typeface="Wingdings" panose="05000000000000000000" pitchFamily="2" charset="2"/>
              </a:rPr>
              <a:t></a:t>
            </a:r>
            <a:endParaRPr lang="en-AU" dirty="0"/>
          </a:p>
        </p:txBody>
      </p:sp>
      <p:sp>
        <p:nvSpPr>
          <p:cNvPr id="3" name="Content Placeholder 2">
            <a:extLst>
              <a:ext uri="{FF2B5EF4-FFF2-40B4-BE49-F238E27FC236}">
                <a16:creationId xmlns:a16="http://schemas.microsoft.com/office/drawing/2014/main" id="{5E3FBCDA-037E-4079-B54B-ECCF77D4BCBC}"/>
              </a:ext>
            </a:extLst>
          </p:cNvPr>
          <p:cNvSpPr>
            <a:spLocks noGrp="1"/>
          </p:cNvSpPr>
          <p:nvPr>
            <p:ph idx="1"/>
          </p:nvPr>
        </p:nvSpPr>
        <p:spPr/>
        <p:txBody>
          <a:bodyPr/>
          <a:lstStyle/>
          <a:p>
            <a:pPr lvl="1"/>
            <a:r>
              <a:rPr lang="en-AU" dirty="0"/>
              <a:t>Towards the end of BRAN#109, all stakeholders agreed (as documented in </a:t>
            </a:r>
            <a:r>
              <a:rPr lang="en-GB" sz="1800" dirty="0">
                <a:solidFill>
                  <a:srgbClr val="000000"/>
                </a:solidFill>
                <a:effectLst/>
                <a:latin typeface="Arial" panose="020B0604020202020204" pitchFamily="34" charset="0"/>
                <a:ea typeface="Times New Roman" panose="02020603050405020304" pitchFamily="18" charset="0"/>
              </a:rPr>
              <a:t>BRAN(</a:t>
            </a:r>
            <a:r>
              <a:rPr lang="en-GB" sz="1800" dirty="0">
                <a:effectLst/>
                <a:latin typeface="+mj-lt"/>
                <a:ea typeface="Times New Roman" panose="02020603050405020304" pitchFamily="18" charset="0"/>
              </a:rPr>
              <a:t>21)109059</a:t>
            </a:r>
            <a:r>
              <a:rPr lang="en-GB" dirty="0">
                <a:latin typeface="+mj-lt"/>
                <a:ea typeface="Times New Roman" panose="02020603050405020304" pitchFamily="18" charset="0"/>
              </a:rPr>
              <a:t>)</a:t>
            </a:r>
            <a:r>
              <a:rPr lang="en-AU" dirty="0">
                <a:latin typeface="+mj-lt"/>
              </a:rPr>
              <a:t> to </a:t>
            </a:r>
            <a:r>
              <a:rPr lang="en-AU" dirty="0"/>
              <a:t>adopt Nokia’s proposal in </a:t>
            </a:r>
            <a:r>
              <a:rPr lang="en-AU" dirty="0">
                <a:latin typeface="+mj-lt"/>
              </a:rPr>
              <a:t>BRAN(21)109027</a:t>
            </a:r>
          </a:p>
          <a:p>
            <a:pPr lvl="2"/>
            <a:r>
              <a:rPr lang="en-AU" dirty="0"/>
              <a:t>Step 1:</a:t>
            </a:r>
          </a:p>
          <a:p>
            <a:pPr lvl="3"/>
            <a:r>
              <a:rPr lang="en-AU" i="1" dirty="0"/>
              <a:t>EDT</a:t>
            </a:r>
            <a:r>
              <a:rPr lang="en-AU" dirty="0"/>
              <a:t> @ -72 dBm …</a:t>
            </a:r>
          </a:p>
          <a:p>
            <a:pPr lvl="3"/>
            <a:r>
              <a:rPr lang="en-AU" dirty="0"/>
              <a:t>… with an exception that allows IEEE 802.11a/n/ac/</a:t>
            </a:r>
            <a:r>
              <a:rPr lang="en-AU" dirty="0" err="1"/>
              <a:t>ax</a:t>
            </a:r>
            <a:r>
              <a:rPr lang="en-AU" dirty="0"/>
              <a:t> conformant devices (but not 802.11be devices) to use </a:t>
            </a:r>
            <a:r>
              <a:rPr lang="en-AU" i="1" dirty="0"/>
              <a:t>EDT</a:t>
            </a:r>
            <a:r>
              <a:rPr lang="en-AU" dirty="0"/>
              <a:t> @ -62 dBm</a:t>
            </a:r>
          </a:p>
          <a:p>
            <a:pPr lvl="3"/>
            <a:r>
              <a:rPr lang="en-AU" dirty="0"/>
              <a:t>Note: there may be multiple logical </a:t>
            </a:r>
            <a:r>
              <a:rPr lang="en-AU" i="1" dirty="0"/>
              <a:t>devices</a:t>
            </a:r>
            <a:r>
              <a:rPr lang="en-AU" dirty="0"/>
              <a:t> in a physical piece of </a:t>
            </a:r>
            <a:r>
              <a:rPr lang="en-AU" i="1" dirty="0"/>
              <a:t>equipment</a:t>
            </a:r>
            <a:endParaRPr lang="en-AU" dirty="0"/>
          </a:p>
          <a:p>
            <a:pPr lvl="2"/>
            <a:r>
              <a:rPr lang="en-AU" dirty="0"/>
              <a:t>Step 2:</a:t>
            </a:r>
          </a:p>
          <a:p>
            <a:pPr lvl="3"/>
            <a:r>
              <a:rPr lang="en-AU" dirty="0"/>
              <a:t>Allow other choices to be considered in a future </a:t>
            </a:r>
            <a:r>
              <a:rPr lang="en-AU" i="1" dirty="0"/>
              <a:t>Work Item </a:t>
            </a:r>
            <a:r>
              <a:rPr lang="en-AU" dirty="0"/>
              <a:t>in ETSI BRAN</a:t>
            </a:r>
          </a:p>
          <a:p>
            <a:pPr lvl="3"/>
            <a:r>
              <a:rPr lang="en-AU" dirty="0"/>
              <a:t>Note: the other choices are unlikely to include 802.11 based </a:t>
            </a:r>
            <a:r>
              <a:rPr lang="en-AU" i="1" dirty="0"/>
              <a:t>PD</a:t>
            </a:r>
          </a:p>
          <a:p>
            <a:pPr lvl="1"/>
            <a:r>
              <a:rPr lang="en-AU" dirty="0"/>
              <a:t>This agreement has now been incorporated into the EN 301 893 draft</a:t>
            </a:r>
          </a:p>
          <a:p>
            <a:pPr lvl="2"/>
            <a:r>
              <a:rPr lang="en-AU" dirty="0"/>
              <a:t>See </a:t>
            </a:r>
            <a:r>
              <a:rPr lang="en-US" dirty="0"/>
              <a:t>EN 301 893 </a:t>
            </a:r>
            <a:r>
              <a:rPr lang="en-AU" dirty="0"/>
              <a:t>v.2.1.43 (stable draft) dated 30 Apr 2021</a:t>
            </a:r>
          </a:p>
        </p:txBody>
      </p:sp>
      <p:sp>
        <p:nvSpPr>
          <p:cNvPr id="4" name="Footer Placeholder 3">
            <a:extLst>
              <a:ext uri="{FF2B5EF4-FFF2-40B4-BE49-F238E27FC236}">
                <a16:creationId xmlns:a16="http://schemas.microsoft.com/office/drawing/2014/main" id="{C355865E-CE97-4357-9F5F-7EA263DE11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056DF-913E-401A-9A87-8AD7B95DE8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958527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The question for the 802.11 WG now is what 2</a:t>
            </a:r>
            <a:r>
              <a:rPr lang="en-AU" baseline="30000" dirty="0"/>
              <a:t>nd</a:t>
            </a:r>
            <a:r>
              <a:rPr lang="en-AU" dirty="0"/>
              <a:t> step mechanism should be defined to support 802.11be operation in 5 GHz?</a:t>
            </a:r>
          </a:p>
          <a:p>
            <a:pPr lvl="2"/>
            <a:r>
              <a:rPr lang="en-AU" dirty="0"/>
              <a:t>What is a </a:t>
            </a:r>
            <a:r>
              <a:rPr lang="en-AU" i="1" dirty="0"/>
              <a:t>desirable/acceptable</a:t>
            </a:r>
            <a:r>
              <a:rPr lang="en-AU" dirty="0"/>
              <a:t> 2</a:t>
            </a:r>
            <a:r>
              <a:rPr lang="en-AU" baseline="30000" dirty="0"/>
              <a:t>nd</a:t>
            </a:r>
            <a:r>
              <a:rPr lang="en-AU" dirty="0"/>
              <a:t> step?</a:t>
            </a:r>
          </a:p>
          <a:p>
            <a:pPr lvl="3"/>
            <a:r>
              <a:rPr lang="en-AU" dirty="0"/>
              <a:t>Traditional PD/ED? (unlikely)</a:t>
            </a:r>
          </a:p>
          <a:p>
            <a:pPr lvl="3"/>
            <a:r>
              <a:rPr lang="en-US" b="0" i="0" u="none" strike="noStrike" kern="1200" dirty="0">
                <a:solidFill>
                  <a:srgbClr val="000000"/>
                </a:solidFill>
                <a:effectLst/>
                <a:latin typeface="Arial" panose="020B0604020202020204" pitchFamily="34" charset="0"/>
              </a:rPr>
              <a:t>Technology specific deferral?</a:t>
            </a:r>
          </a:p>
          <a:p>
            <a:pPr lvl="3"/>
            <a:r>
              <a:rPr lang="en-AU" i="1" dirty="0"/>
              <a:t>EDT</a:t>
            </a:r>
            <a:r>
              <a:rPr lang="en-AU" dirty="0"/>
              <a:t> @ -62 dBm?</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3"/>
            <a:r>
              <a:rPr lang="en-AU" dirty="0"/>
              <a:t>Just keep </a:t>
            </a:r>
            <a:r>
              <a:rPr lang="en-AU" i="1" dirty="0"/>
              <a:t>EDT</a:t>
            </a:r>
            <a:r>
              <a:rPr lang="en-AU" dirty="0"/>
              <a:t> @ -72 dBm?</a:t>
            </a:r>
          </a:p>
          <a:p>
            <a:pPr lvl="1"/>
            <a:r>
              <a:rPr lang="en-AU" dirty="0"/>
              <a:t>The </a:t>
            </a:r>
            <a:r>
              <a:rPr lang="en-AU" i="1" dirty="0"/>
              <a:t>answer</a:t>
            </a:r>
            <a:r>
              <a:rPr lang="en-AU" dirty="0"/>
              <a:t> probably needs to be agreed by the whole 802.11 WG …</a:t>
            </a:r>
          </a:p>
          <a:p>
            <a:pPr lvl="2"/>
            <a:r>
              <a:rPr lang="en-AU" dirty="0"/>
              <a:t>Focused on Coex SC, </a:t>
            </a:r>
            <a:r>
              <a:rPr lang="en-AU" dirty="0" err="1"/>
              <a:t>TGbe</a:t>
            </a:r>
            <a:r>
              <a:rPr lang="en-AU" dirty="0"/>
              <a:t>, </a:t>
            </a:r>
            <a:r>
              <a:rPr lang="en-AU" dirty="0" err="1"/>
              <a:t>TGme</a:t>
            </a:r>
            <a:r>
              <a:rPr lang="en-AU" dirty="0"/>
              <a:t>, ...</a:t>
            </a:r>
          </a:p>
          <a:p>
            <a:pPr lvl="1"/>
            <a:r>
              <a:rPr lang="en-AU" dirty="0"/>
              <a:t>… and will also need to be agreed by 3GPP and other stakeholders too</a:t>
            </a:r>
          </a:p>
          <a:p>
            <a:pPr lvl="2"/>
            <a:r>
              <a:rPr lang="en-AU" dirty="0"/>
              <a:t>Real evidence will be required to persuade the various parties to change the new </a:t>
            </a:r>
            <a:r>
              <a:rPr lang="en-AU" i="1" dirty="0"/>
              <a:t>status quo</a:t>
            </a:r>
            <a:r>
              <a:rPr lang="en-AU" dirty="0"/>
              <a:t> and not just the usual </a:t>
            </a:r>
            <a:r>
              <a:rPr lang="en-AU" i="1" dirty="0"/>
              <a:t>hand waving</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
        <p:nvSpPr>
          <p:cNvPr id="6" name="Rectangle 5">
            <a:extLst>
              <a:ext uri="{FF2B5EF4-FFF2-40B4-BE49-F238E27FC236}">
                <a16:creationId xmlns:a16="http://schemas.microsoft.com/office/drawing/2014/main" id="{C4F5FEF8-2467-441A-AA02-9431C85DFCB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688372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a:xfrm>
            <a:off x="685800" y="685800"/>
            <a:ext cx="7772400" cy="1066800"/>
          </a:xfrm>
        </p:spPr>
        <p:txBody>
          <a:bodyPr/>
          <a:lstStyle/>
          <a:p>
            <a:r>
              <a:rPr lang="en-AU" dirty="0"/>
              <a:t>… but in the meantime we need to focus on </a:t>
            </a:r>
            <a:r>
              <a:rPr lang="en-AU" dirty="0" err="1"/>
              <a:t>coex</a:t>
            </a:r>
            <a:r>
              <a:rPr lang="en-AU" dirty="0"/>
              <a:t> between 802.11ax &amp; 802.11be in 5 GHz</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a:xfrm>
            <a:off x="685800" y="1752600"/>
            <a:ext cx="7772400" cy="4343400"/>
          </a:xfrm>
        </p:spPr>
        <p:txBody>
          <a:bodyPr/>
          <a:lstStyle/>
          <a:p>
            <a:pPr lvl="1"/>
            <a:r>
              <a:rPr lang="en-AU" dirty="0"/>
              <a:t>Additional data is probably required to determine the optimal 2</a:t>
            </a:r>
            <a:r>
              <a:rPr lang="en-AU" baseline="30000" dirty="0"/>
              <a:t>nd</a:t>
            </a:r>
            <a:r>
              <a:rPr lang="en-AU" dirty="0"/>
              <a:t> step in the short term from a Wi-Fi-only coexistence perspective, </a:t>
            </a:r>
            <a:r>
              <a:rPr lang="en-AU" dirty="0" err="1"/>
              <a:t>ie</a:t>
            </a:r>
            <a:r>
              <a:rPr lang="en-AU" dirty="0"/>
              <a:t> 802.11ax &amp; 802.11be</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3"/>
            <a:endParaRPr lang="en-AU"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
        <p:nvSpPr>
          <p:cNvPr id="6" name="Rectangle 5">
            <a:extLst>
              <a:ext uri="{FF2B5EF4-FFF2-40B4-BE49-F238E27FC236}">
                <a16:creationId xmlns:a16="http://schemas.microsoft.com/office/drawing/2014/main" id="{53420C5A-3F71-4F52-A6FF-C30A64EB4DE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graphicFrame>
        <p:nvGraphicFramePr>
          <p:cNvPr id="7" name="Table 7">
            <a:extLst>
              <a:ext uri="{FF2B5EF4-FFF2-40B4-BE49-F238E27FC236}">
                <a16:creationId xmlns:a16="http://schemas.microsoft.com/office/drawing/2014/main" id="{FECDB50B-085E-45CB-8391-43701B58382C}"/>
              </a:ext>
            </a:extLst>
          </p:cNvPr>
          <p:cNvGraphicFramePr>
            <a:graphicFrameLocks noGrp="1"/>
          </p:cNvGraphicFramePr>
          <p:nvPr>
            <p:extLst>
              <p:ext uri="{D42A27DB-BD31-4B8C-83A1-F6EECF244321}">
                <p14:modId xmlns:p14="http://schemas.microsoft.com/office/powerpoint/2010/main" val="494840946"/>
              </p:ext>
            </p:extLst>
          </p:nvPr>
        </p:nvGraphicFramePr>
        <p:xfrm>
          <a:off x="685799" y="3342640"/>
          <a:ext cx="7858125" cy="3081615"/>
        </p:xfrm>
        <a:graphic>
          <a:graphicData uri="http://schemas.openxmlformats.org/drawingml/2006/table">
            <a:tbl>
              <a:tblPr firstRow="1" bandRow="1">
                <a:tableStyleId>{93296810-A885-4BE3-A3E7-6D5BEEA58F35}</a:tableStyleId>
              </a:tblPr>
              <a:tblGrid>
                <a:gridCol w="385202">
                  <a:extLst>
                    <a:ext uri="{9D8B030D-6E8A-4147-A177-3AD203B41FA5}">
                      <a16:colId xmlns:a16="http://schemas.microsoft.com/office/drawing/2014/main" val="3079207605"/>
                    </a:ext>
                  </a:extLst>
                </a:gridCol>
                <a:gridCol w="2357999">
                  <a:extLst>
                    <a:ext uri="{9D8B030D-6E8A-4147-A177-3AD203B41FA5}">
                      <a16:colId xmlns:a16="http://schemas.microsoft.com/office/drawing/2014/main" val="3595104670"/>
                    </a:ext>
                  </a:extLst>
                </a:gridCol>
                <a:gridCol w="5114924">
                  <a:extLst>
                    <a:ext uri="{9D8B030D-6E8A-4147-A177-3AD203B41FA5}">
                      <a16:colId xmlns:a16="http://schemas.microsoft.com/office/drawing/2014/main" val="4276881612"/>
                    </a:ext>
                  </a:extLst>
                </a:gridCol>
              </a:tblGrid>
              <a:tr h="307935">
                <a:tc>
                  <a:txBody>
                    <a:bodyPr/>
                    <a:lstStyle/>
                    <a:p>
                      <a:pPr algn="ctr"/>
                      <a:r>
                        <a:rPr lang="en-AU" sz="1400" dirty="0"/>
                        <a:t>#</a:t>
                      </a:r>
                    </a:p>
                  </a:txBody>
                  <a:tcPr/>
                </a:tc>
                <a:tc>
                  <a:txBody>
                    <a:bodyPr/>
                    <a:lstStyle/>
                    <a:p>
                      <a:r>
                        <a:rPr lang="en-AU" sz="1400" dirty="0"/>
                        <a:t>Description</a:t>
                      </a:r>
                    </a:p>
                  </a:txBody>
                  <a:tcPr/>
                </a:tc>
                <a:tc>
                  <a:txBody>
                    <a:bodyPr/>
                    <a:lstStyle/>
                    <a:p>
                      <a:r>
                        <a:rPr lang="en-AU" sz="1400" dirty="0"/>
                        <a:t>Discussion</a:t>
                      </a:r>
                    </a:p>
                  </a:txBody>
                  <a:tcPr/>
                </a:tc>
                <a:extLst>
                  <a:ext uri="{0D108BD9-81ED-4DB2-BD59-A6C34878D82A}">
                    <a16:rowId xmlns:a16="http://schemas.microsoft.com/office/drawing/2014/main" val="2995855613"/>
                  </a:ext>
                </a:extLst>
              </a:tr>
              <a:tr h="1003952">
                <a:tc>
                  <a:txBody>
                    <a:bodyPr/>
                    <a:lstStyle/>
                    <a:p>
                      <a:pPr algn="ctr"/>
                      <a:r>
                        <a:rPr lang="en-AU"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Should 802.11be use </a:t>
                      </a:r>
                      <a:r>
                        <a:rPr lang="en-AU" sz="1400" i="1" dirty="0"/>
                        <a:t>ED-only</a:t>
                      </a:r>
                      <a:r>
                        <a:rPr lang="en-AU" sz="1400" dirty="0"/>
                        <a:t> @ -72 dBm?</a:t>
                      </a:r>
                    </a:p>
                    <a:p>
                      <a:endParaRPr lang="en-AU" sz="1400" dirty="0"/>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probably requires a change to 802.11 standard</a:t>
                      </a:r>
                    </a:p>
                    <a:p>
                      <a:pPr marL="182563" lvl="0" indent="-182563">
                        <a:spcBef>
                          <a:spcPts val="400"/>
                        </a:spcBef>
                        <a:buFont typeface="Arial" panose="020B0604020202020204" pitchFamily="34" charset="0"/>
                        <a:buChar char="•"/>
                      </a:pPr>
                      <a:r>
                        <a:rPr lang="en-AU" sz="1400" dirty="0"/>
                        <a:t>Previous work on LAA/Wi-Fi coexistence suggests this might be acceptable, given we forced LAA/NR-U to use </a:t>
                      </a:r>
                      <a:r>
                        <a:rPr lang="en-AU" sz="1400" i="1" dirty="0"/>
                        <a:t>ED-only</a:t>
                      </a:r>
                      <a:r>
                        <a:rPr lang="en-AU" sz="1400" dirty="0"/>
                        <a:t> @ -72 dBm in this case (a point made by Nokia)</a:t>
                      </a:r>
                    </a:p>
                  </a:txBody>
                  <a:tcPr/>
                </a:tc>
                <a:extLst>
                  <a:ext uri="{0D108BD9-81ED-4DB2-BD59-A6C34878D82A}">
                    <a16:rowId xmlns:a16="http://schemas.microsoft.com/office/drawing/2014/main" val="2414557890"/>
                  </a:ext>
                </a:extLst>
              </a:tr>
              <a:tr h="826784">
                <a:tc>
                  <a:txBody>
                    <a:bodyPr/>
                    <a:lstStyle/>
                    <a:p>
                      <a:pPr algn="ctr"/>
                      <a:r>
                        <a:rPr lang="en-AU" sz="1400" dirty="0"/>
                        <a:t>2</a:t>
                      </a:r>
                    </a:p>
                  </a:txBody>
                  <a:tcPr/>
                </a:tc>
                <a:tc>
                  <a:txBody>
                    <a:bodyPr/>
                    <a:lstStyle/>
                    <a:p>
                      <a:r>
                        <a:rPr lang="en-AU" sz="1400" dirty="0"/>
                        <a:t>Should 802.11be use </a:t>
                      </a:r>
                      <a:r>
                        <a:rPr lang="en-AU" sz="1400" i="1" dirty="0"/>
                        <a:t>PD/ED </a:t>
                      </a:r>
                      <a:r>
                        <a:rPr lang="en-AU" sz="1400" dirty="0"/>
                        <a:t>@ -82/-72 dBm?</a:t>
                      </a:r>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may (or may not) require a change to 802.11 standard</a:t>
                      </a:r>
                      <a:endParaRPr lang="en-AU" sz="1400" i="1" dirty="0"/>
                    </a:p>
                    <a:p>
                      <a:pPr marL="182563" lvl="0" indent="-182563">
                        <a:spcBef>
                          <a:spcPts val="400"/>
                        </a:spcBef>
                        <a:buFont typeface="Arial" panose="020B0604020202020204" pitchFamily="34" charset="0"/>
                        <a:buChar char="•"/>
                      </a:pPr>
                      <a:r>
                        <a:rPr lang="en-AU" sz="1400" dirty="0"/>
                        <a:t>Some preliminary work suggests this might result in better coexistence &amp; spectrum use … for all! </a:t>
                      </a:r>
                      <a:endParaRPr lang="en-AU" sz="1400" dirty="0">
                        <a:solidFill>
                          <a:srgbClr val="FF0000"/>
                        </a:solidFill>
                      </a:endParaRPr>
                    </a:p>
                  </a:txBody>
                  <a:tcPr/>
                </a:tc>
                <a:extLst>
                  <a:ext uri="{0D108BD9-81ED-4DB2-BD59-A6C34878D82A}">
                    <a16:rowId xmlns:a16="http://schemas.microsoft.com/office/drawing/2014/main" val="3258485487"/>
                  </a:ext>
                </a:extLst>
              </a:tr>
              <a:tr h="472448">
                <a:tc>
                  <a:txBody>
                    <a:bodyPr/>
                    <a:lstStyle/>
                    <a:p>
                      <a:pPr algn="ctr"/>
                      <a:r>
                        <a:rPr lang="en-AU" sz="1400" dirty="0"/>
                        <a:t>3</a:t>
                      </a:r>
                    </a:p>
                  </a:txBody>
                  <a:tcPr/>
                </a:tc>
                <a:tc>
                  <a:txBody>
                    <a:bodyPr/>
                    <a:lstStyle/>
                    <a:p>
                      <a:r>
                        <a:rPr lang="en-AU" sz="1400" dirty="0"/>
                        <a:t>Should 802.11be use some other </a:t>
                      </a:r>
                      <a:r>
                        <a:rPr lang="en-AU" sz="1400" dirty="0" err="1"/>
                        <a:t>coex</a:t>
                      </a:r>
                      <a:r>
                        <a:rPr lang="en-AU" sz="1400" dirty="0"/>
                        <a:t> mechanism?</a:t>
                      </a:r>
                    </a:p>
                  </a:txBody>
                  <a:tcPr/>
                </a:tc>
                <a:tc>
                  <a:txBody>
                    <a:bodyPr/>
                    <a:lstStyle/>
                    <a:p>
                      <a:pPr marL="182563" indent="-182563">
                        <a:spcBef>
                          <a:spcPts val="400"/>
                        </a:spcBef>
                        <a:buFont typeface="Arial" panose="020B0604020202020204" pitchFamily="34" charset="0"/>
                        <a:buChar char="•"/>
                      </a:pPr>
                      <a:r>
                        <a:rPr lang="en-AU" sz="1400" dirty="0"/>
                        <a:t>Likely incompatible with the compromise</a:t>
                      </a:r>
                    </a:p>
                    <a:p>
                      <a:pPr marL="182563" indent="-182563">
                        <a:spcBef>
                          <a:spcPts val="400"/>
                        </a:spcBef>
                        <a:buFont typeface="Arial" panose="020B0604020202020204" pitchFamily="34" charset="0"/>
                        <a:buChar char="•"/>
                      </a:pPr>
                      <a:r>
                        <a:rPr lang="en-AU" sz="1400" dirty="0"/>
                        <a:t>Evidence is required! </a:t>
                      </a:r>
                    </a:p>
                  </a:txBody>
                  <a:tcPr/>
                </a:tc>
                <a:extLst>
                  <a:ext uri="{0D108BD9-81ED-4DB2-BD59-A6C34878D82A}">
                    <a16:rowId xmlns:a16="http://schemas.microsoft.com/office/drawing/2014/main" val="1847874619"/>
                  </a:ext>
                </a:extLst>
              </a:tr>
            </a:tbl>
          </a:graphicData>
        </a:graphic>
      </p:graphicFrame>
    </p:spTree>
    <p:extLst>
      <p:ext uri="{BB962C8B-B14F-4D97-AF65-F5344CB8AC3E}">
        <p14:creationId xmlns:p14="http://schemas.microsoft.com/office/powerpoint/2010/main" val="1190673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 but there is a similar question applicable to 6 GHz operation</a:t>
            </a:r>
          </a:p>
          <a:p>
            <a:pPr lvl="2"/>
            <a:r>
              <a:rPr lang="en-AU" dirty="0"/>
              <a:t>At least for operation in countries using the ETSI BRAN rules</a:t>
            </a:r>
          </a:p>
          <a:p>
            <a:pPr lvl="1"/>
            <a:r>
              <a:rPr lang="en-AU" dirty="0"/>
              <a:t>Given 6 GHz operation defined by EN 303 687 is </a:t>
            </a:r>
            <a:r>
              <a:rPr lang="en-AU" i="1" dirty="0"/>
              <a:t>EDT</a:t>
            </a:r>
            <a:r>
              <a:rPr lang="en-AU" dirty="0"/>
              <a:t> @ -72 dBm, should 802.11ax/be use:</a:t>
            </a:r>
          </a:p>
          <a:p>
            <a:pPr lvl="2"/>
            <a:r>
              <a:rPr lang="en-AU" i="1" dirty="0"/>
              <a:t>ED-only</a:t>
            </a:r>
            <a:r>
              <a:rPr lang="en-AU" dirty="0"/>
              <a:t> @ -72 dBm; OR</a:t>
            </a:r>
          </a:p>
          <a:p>
            <a:pPr lvl="2"/>
            <a:r>
              <a:rPr lang="en-AU" i="1" dirty="0"/>
              <a:t>PD/ED </a:t>
            </a:r>
            <a:r>
              <a:rPr lang="en-AU" dirty="0"/>
              <a:t>@ -82/-72 dBm?</a:t>
            </a:r>
          </a:p>
          <a:p>
            <a:pPr lvl="1"/>
            <a:r>
              <a:rPr lang="en-AU" dirty="0"/>
              <a:t>Either choice </a:t>
            </a:r>
            <a:r>
              <a:rPr lang="en-AU" i="1" dirty="0"/>
              <a:t>may</a:t>
            </a:r>
            <a:r>
              <a:rPr lang="en-AU" dirty="0"/>
              <a:t> require changes to the 802.11 standards in</a:t>
            </a:r>
          </a:p>
          <a:p>
            <a:pPr lvl="2"/>
            <a:r>
              <a:rPr lang="en-AU" dirty="0" err="1"/>
              <a:t>TGme</a:t>
            </a:r>
            <a:r>
              <a:rPr lang="en-AU" dirty="0"/>
              <a:t> for 802.11ax operation</a:t>
            </a:r>
          </a:p>
          <a:p>
            <a:pPr lvl="2"/>
            <a:r>
              <a:rPr lang="en-AU" dirty="0" err="1"/>
              <a:t>TGbe</a:t>
            </a:r>
            <a:r>
              <a:rPr lang="en-AU" dirty="0"/>
              <a:t> for 802.11be operation</a:t>
            </a:r>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Rectangle 5">
            <a:extLst>
              <a:ext uri="{FF2B5EF4-FFF2-40B4-BE49-F238E27FC236}">
                <a16:creationId xmlns:a16="http://schemas.microsoft.com/office/drawing/2014/main" id="{2659B43B-9D5C-4881-85D5-D1F77104073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415592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A couple of submissions about coexistence under ETSI BRAN-like rules will be discussed today</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Two members have promised submissions that examine 802.11be coexistence with 802.11ax under the BRAN rules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1"/>
            <a:r>
              <a:rPr lang="en-AU" dirty="0"/>
              <a:t>These submissions will be considered by the Coex SC today (Monday,</a:t>
            </a:r>
            <a:br>
              <a:rPr lang="en-AU" dirty="0"/>
            </a:br>
            <a:r>
              <a:rPr lang="en-AU" dirty="0"/>
              <a:t>17 May 2021)</a:t>
            </a:r>
          </a:p>
          <a:p>
            <a:pPr lvl="1"/>
            <a:r>
              <a:rPr lang="en-AU" dirty="0"/>
              <a:t>It unlikely anything will be agreed todays, but we need to start the conversation …</a:t>
            </a:r>
          </a:p>
          <a:p>
            <a:pPr lvl="1"/>
            <a:r>
              <a:rPr lang="en-AU" b="1" dirty="0">
                <a:solidFill>
                  <a:srgbClr val="FF0000"/>
                </a:solidFill>
              </a:rPr>
              <a:t>… and additional submissions on this topis in the future are welcome</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664756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078604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probably meet virtually for most of 2021 … or not</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NB FH in EN 303 687 rapporteur’s teleconferences </a:t>
            </a:r>
          </a:p>
          <a:p>
            <a:pPr lvl="2"/>
            <a:r>
              <a:rPr lang="en-AU" dirty="0"/>
              <a:t>28 May 2021@07:30-09:30 UTC</a:t>
            </a:r>
          </a:p>
          <a:p>
            <a:pPr lvl="2"/>
            <a:r>
              <a:rPr lang="en-AU" dirty="0"/>
              <a:t>4 Jun 2021 @07:30-09:30 UTC</a:t>
            </a:r>
          </a:p>
          <a:p>
            <a:pPr lvl="2"/>
            <a:r>
              <a:rPr lang="en-AU" dirty="0"/>
              <a:t>11 Jun 2021 @08:30-10:30 UTC </a:t>
            </a:r>
          </a:p>
          <a:p>
            <a:pPr lvl="1"/>
            <a:r>
              <a:rPr lang="en-GB" dirty="0"/>
              <a:t>EN 301 893</a:t>
            </a:r>
            <a:br>
              <a:rPr lang="en-GB" dirty="0"/>
            </a:br>
            <a:r>
              <a:rPr lang="en-GB" dirty="0"/>
              <a:t>rapporteur's teleconference</a:t>
            </a:r>
          </a:p>
          <a:p>
            <a:pPr lvl="2"/>
            <a:r>
              <a:rPr lang="en-AU" dirty="0"/>
              <a:t>3 Jun 2021 @07:30-09:30 UTC</a:t>
            </a:r>
          </a:p>
          <a:p>
            <a:pPr lvl="1"/>
            <a:r>
              <a:rPr lang="en-GB" dirty="0"/>
              <a:t>BRAN#110</a:t>
            </a:r>
          </a:p>
          <a:p>
            <a:pPr lvl="2"/>
            <a:r>
              <a:rPr lang="en-GB" dirty="0"/>
              <a:t>18 Jun 2021 – 25 Jun 2021</a:t>
            </a:r>
          </a:p>
          <a:p>
            <a:pPr lvl="2"/>
            <a:r>
              <a:rPr lang="en-GB" dirty="0"/>
              <a:t>Virtual</a:t>
            </a:r>
          </a:p>
          <a:p>
            <a:pPr lvl="2"/>
            <a:endParaRPr lang="en-GB" dirty="0"/>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1"/>
            <a:r>
              <a:rPr lang="en-GB" dirty="0"/>
              <a:t>BRAN #111</a:t>
            </a:r>
          </a:p>
          <a:p>
            <a:pPr lvl="2"/>
            <a:r>
              <a:rPr lang="en-GB" dirty="0"/>
              <a:t>27 Sep 2021 – 1 Oct 2021</a:t>
            </a:r>
          </a:p>
          <a:p>
            <a:pPr lvl="2"/>
            <a:r>
              <a:rPr lang="en-AU" dirty="0"/>
              <a:t>Sophia-Antipolis?</a:t>
            </a:r>
          </a:p>
          <a:p>
            <a:pPr lvl="1"/>
            <a:r>
              <a:rPr lang="en-GB" dirty="0"/>
              <a:t>BRAN #112</a:t>
            </a:r>
          </a:p>
          <a:p>
            <a:pPr lvl="2"/>
            <a:r>
              <a:rPr lang="en-GB" dirty="0"/>
              <a:t>13 Dec 2021 – 17 Dec 2021</a:t>
            </a:r>
          </a:p>
          <a:p>
            <a:pPr lvl="2"/>
            <a:r>
              <a:rPr lang="en-AU" dirty="0"/>
              <a:t>Sophia-Antipolis? </a:t>
            </a:r>
            <a:endParaRPr lang="en-GB" dirty="0"/>
          </a:p>
          <a:p>
            <a:pPr lvl="1"/>
            <a:endParaRPr lang="en-GB" dirty="0"/>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 </a:t>
            </a:r>
          </a:p>
          <a:p>
            <a:pPr lvl="1"/>
            <a:r>
              <a:rPr lang="en-AU" dirty="0"/>
              <a:t>BRAN #114</a:t>
            </a:r>
          </a:p>
          <a:p>
            <a:pPr lvl="2"/>
            <a:r>
              <a:rPr lang="en-AU" dirty="0"/>
              <a:t>30 May 2022 until 3 Jun 2022; OR</a:t>
            </a:r>
          </a:p>
          <a:p>
            <a:pPr lvl="2"/>
            <a:r>
              <a:rPr lang="en-AU" dirty="0"/>
              <a:t>3 Jun 2022 (electronic) AND 7 Jun 2022 until 11 Jun 2022</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42356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July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Main focus on NB FH?</a:t>
            </a:r>
          </a:p>
          <a:p>
            <a:pPr lvl="1"/>
            <a:r>
              <a:rPr lang="en-AU" dirty="0"/>
              <a:t>Review 60 GHz</a:t>
            </a:r>
          </a:p>
          <a:p>
            <a:pPr lvl="2"/>
            <a:r>
              <a:rPr lang="en-AU" dirty="0"/>
              <a:t>ETSI BRAN</a:t>
            </a:r>
          </a:p>
          <a:p>
            <a:pPr lvl="2"/>
            <a:r>
              <a:rPr lang="en-AU" dirty="0"/>
              <a:t>Regulatory aspects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9054</Words>
  <Application>Microsoft Office PowerPoint</Application>
  <PresentationFormat>On-screen Show (4:3)</PresentationFormat>
  <Paragraphs>1093</Paragraphs>
  <Slides>80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802-11-Submission</vt:lpstr>
      <vt:lpstr>Agenda for IEEE 802.11 Coexistence SC virtual meeting in May 2021</vt:lpstr>
      <vt:lpstr>Welcome to the 6th virtual meeting of the Coex SC in May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twice during the virtual IEEE 802.11 WG interim meeting in May 2021</vt:lpstr>
      <vt:lpstr>The Coex SC will consider a proposed agenda for its virtual meeting in May 2021</vt:lpstr>
      <vt:lpstr>PowerPoint Presentation</vt:lpstr>
      <vt:lpstr>The Coex SC scope was revised in Sept 2020 </vt:lpstr>
      <vt:lpstr>The scope of the Coex SC was expanded during the March 2021 plenary to include 60 GHz</vt:lpstr>
      <vt:lpstr>PowerPoint Presentation</vt:lpstr>
      <vt:lpstr>The Coex SC will consider the approval of its virtual meeting minutes from March 2021</vt:lpstr>
      <vt:lpstr>PowerPoint Presentation</vt:lpstr>
      <vt:lpstr>There are few key message for the Coex SC that arise out of today’s session</vt:lpstr>
      <vt:lpstr>PowerPoint Presentation</vt:lpstr>
      <vt:lpstr>The Coex SC Chair requests assistance in putting together 60 GHz material for the May 2021 meeting </vt:lpstr>
      <vt:lpstr>The FCC TAC has highlighted questions related to 60 GHz of potential interest to Coex SC</vt:lpstr>
      <vt:lpstr>The Coex SC will discuss contributions related to 60 GHz coexistence</vt:lpstr>
      <vt:lpstr>PowerPoint Presentation</vt:lpstr>
      <vt:lpstr>The number planned/testing &amp; deployed LAA networks globally is currently steady</vt:lpstr>
      <vt:lpstr>The number of devices supporting LAA globally is more than 200</vt:lpstr>
      <vt:lpstr>The number planned/testing &amp; deployed LAA networks globally is currently steady</vt:lpstr>
      <vt:lpstr>In at least in Chicago, there was a significant LAA deployment in Jan 2020 …</vt:lpstr>
      <vt:lpstr>… suggesting that the need for coexistence between Wi-Fi &amp; LAA is real … not just theoretical</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was no progress on the question of synchronous access in EN 302 687 at BRAN#109</vt:lpstr>
      <vt:lpstr>There was no progress on the question of wideband LBT in EN 302 687 at BRAN#109</vt:lpstr>
      <vt:lpstr>There was no progress on the question of LBT changes in EN 302 687 at BRAN#109</vt:lpstr>
      <vt:lpstr>PowerPoint Presentation</vt:lpstr>
      <vt:lpstr>Many believe NB FH systems represent a potential threat to coexistence in the 6 GHz band in Europe</vt:lpstr>
      <vt:lpstr>The ECC decision that allows NB FH requires ETSI BRAN to agree on a spectrum sharing mechanism</vt:lpstr>
      <vt:lpstr>In BRAN#108 there were two proposals on how to implement the ECC decision related to NB FH </vt:lpstr>
      <vt:lpstr>There were many objections &amp; some support in BRAN#108 for the NB FH proposal from Apple</vt:lpstr>
      <vt:lpstr>There was agreement at BRAN#108 that there was an ECC decision but nothing more … </vt:lpstr>
      <vt:lpstr>There have been numerous submissions to ETSI BRAN on NB FH in 6 GHz since BRAN#108</vt:lpstr>
      <vt:lpstr>There have been numerous submissions to ETSI BRAN on NB FH in 6 GHz since BRAN#108</vt:lpstr>
      <vt:lpstr>The next steps to a resolution of the NB FH 6 GHz questions were unclear after BRAN #109</vt:lpstr>
      <vt:lpstr>In BRAN#109e, there was no consensus on how to incorporate NB FH in EN 303 687 (6 GHz)</vt:lpstr>
      <vt:lpstr>In BRAN#109e, Apple did not obtain agreement for NB FH in 6 GHz to be based 2.4 GHz rules</vt:lpstr>
      <vt:lpstr>In BRAN#109e, Facebook challenged the basis of Apple’s 6 GHz NB FH proposals </vt:lpstr>
      <vt:lpstr>In BRAN#109e, there was no consensus on Ericsson’s proposal for inclusion of refined FH NB in 6 GHz  </vt:lpstr>
      <vt:lpstr>In BRAN#109e, there was no consensus on Qualcomm’s evaluation of Wi-Fi/FH NB coex in 6 GHz  </vt:lpstr>
      <vt:lpstr>The Coex SC will probably consider multiple submissions on the NB FH in 6 GHz issue</vt:lpstr>
      <vt:lpstr>PowerPoint Presentation</vt:lpstr>
      <vt:lpstr>PowerPoint Presentation</vt:lpstr>
      <vt:lpstr>There is work required to enable good coexistence  &amp; operation in 6 GHz in the future</vt:lpstr>
      <vt:lpstr>PowerPoint Presentation</vt:lpstr>
      <vt:lpstr>The stable draft of EN 301 893 (5 GHz) includes the newly agreed adaptivity compromise</vt:lpstr>
      <vt:lpstr>PowerPoint Presentation</vt:lpstr>
      <vt:lpstr>ETSI BRAN agreed on 5 GHz compromises in ~2016 &amp; ~2018 that enabled 802.11ac/ax operation in Europe </vt:lpstr>
      <vt:lpstr>In 2020, some stakeholders wanted to revisit the previous 5 GHz compromise, esp. in context of 802.11be</vt:lpstr>
      <vt:lpstr>In BRAN#108, a compromise restricting 802.11be from using PD/ED @ -82/-62 dBm in 5 GHz was proposed</vt:lpstr>
      <vt:lpstr>In BRAN#108, not everyone agreed with restrictions on 802.11be using PD/ED @ -82/-62 dBm in 5 GHz</vt:lpstr>
      <vt:lpstr>There was only one submission to BRAN #109 in relation to adaptivity in 5 GHz …</vt:lpstr>
      <vt:lpstr>… with Nokia advocating adoption of the previously proposed compromise (with a refinement)</vt:lpstr>
      <vt:lpstr>Early discussions at BRAN#109 suggested there was no agreement on adaptivity in 5 GHz …</vt:lpstr>
      <vt:lpstr>… but ultimately there was a consensus based on Nokia’s proposal … phew! </vt:lpstr>
      <vt:lpstr>The 802.11 WG needs to start thinking about a 2nd step for 802.11be operation in 5 GHz …</vt:lpstr>
      <vt:lpstr>… but in the meantime we need to focus on coex between 802.11ax &amp; 802.11be in 5 GHz</vt:lpstr>
      <vt:lpstr>The 5 GHz discussion about the use of ED-only vs PD/ED could be applied to 6 GHz</vt:lpstr>
      <vt:lpstr>A couple of submissions about coexistence under ETSI BRAN-like rules will be discussed today</vt:lpstr>
      <vt:lpstr>PowerPoint Presentation</vt:lpstr>
      <vt:lpstr>ETSI BRAN will probably meet virtually for most of 2021 … or not</vt:lpstr>
      <vt:lpstr>ETSI BRAN has tentatively agreed its 2022 schedule</vt:lpstr>
      <vt:lpstr>PowerPoint Presentation</vt:lpstr>
      <vt:lpstr>The Coex SC will continue its normal business in July 2021</vt:lpstr>
      <vt:lpstr>The IEEE 802.11 Coexistence SC virtual meeting in May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2021-05-17T06:11:10Z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