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5"/>
  </p:notesMasterIdLst>
  <p:handoutMasterIdLst>
    <p:handoutMasterId r:id="rId86"/>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82" r:id="rId55"/>
    <p:sldId id="2083" r:id="rId56"/>
    <p:sldId id="2084" r:id="rId57"/>
    <p:sldId id="2085" r:id="rId58"/>
    <p:sldId id="2086" r:id="rId59"/>
    <p:sldId id="2079" r:id="rId60"/>
    <p:sldId id="2087" r:id="rId61"/>
    <p:sldId id="2038" r:id="rId62"/>
    <p:sldId id="2039" r:id="rId63"/>
    <p:sldId id="1936" r:id="rId64"/>
    <p:sldId id="2032" r:id="rId65"/>
    <p:sldId id="2033" r:id="rId66"/>
    <p:sldId id="2059" r:id="rId67"/>
    <p:sldId id="1985" r:id="rId68"/>
    <p:sldId id="268" r:id="rId69"/>
    <p:sldId id="2034" r:id="rId70"/>
    <p:sldId id="1984" r:id="rId71"/>
    <p:sldId id="2060" r:id="rId72"/>
    <p:sldId id="2073" r:id="rId73"/>
    <p:sldId id="2077" r:id="rId74"/>
    <p:sldId id="2062" r:id="rId75"/>
    <p:sldId id="2063" r:id="rId76"/>
    <p:sldId id="2065" r:id="rId77"/>
    <p:sldId id="2078" r:id="rId78"/>
    <p:sldId id="2064" r:id="rId79"/>
    <p:sldId id="1541" r:id="rId80"/>
    <p:sldId id="2075" r:id="rId81"/>
    <p:sldId id="2070" r:id="rId82"/>
    <p:sldId id="874" r:id="rId83"/>
    <p:sldId id="305" r:id="rId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704" autoAdjust="0"/>
  </p:normalViewPr>
  <p:slideViewPr>
    <p:cSldViewPr>
      <p:cViewPr varScale="1">
        <p:scale>
          <a:sx n="135" d="100"/>
          <a:sy n="135" d="100"/>
        </p:scale>
        <p:origin x="822" y="11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65</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29a15120e8f9b558996a8f7054300c1e" TargetMode="External"/><Relationship Id="rId2" Type="http://schemas.openxmlformats.org/officeDocument/2006/relationships/hyperlink" Target="https://ieeesa.webex.com/ieeesa/j.php?MTID=m4c08703523d6096ecea41deb1b4d8e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624-00-coex-march-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796-00-coex-coexistence-between-radars-and-communication-systems-in-the-60ghz-band.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14-00-coex-etsi-6ghz-narrow-band-status.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 Id="rId4" Type="http://schemas.openxmlformats.org/officeDocument/2006/relationships/hyperlink" Target="https://mentor.ieee.org/802.11/dcn/21/11-21-0832-00-coex-narrowband-coexistence-with-wi-fi-in-6-ghz.ppt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meet twice during the virtual</a:t>
            </a:r>
            <a:br>
              <a:rPr lang="en-AU" dirty="0"/>
            </a:br>
            <a:r>
              <a:rPr lang="en-AU" dirty="0"/>
              <a:t>IEEE 802.11 WG interim meeting in May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12 May 2021</a:t>
            </a:r>
            <a:br>
              <a:rPr lang="en-AU" dirty="0"/>
            </a:br>
            <a:r>
              <a:rPr lang="en-AU" dirty="0"/>
              <a:t>@ 4-6pm ET</a:t>
            </a:r>
          </a:p>
          <a:p>
            <a:pPr lvl="1"/>
            <a:r>
              <a:rPr lang="en-AU" dirty="0" err="1"/>
              <a:t>Webex</a:t>
            </a:r>
            <a:r>
              <a:rPr lang="en-AU" dirty="0"/>
              <a:t> details:</a:t>
            </a:r>
          </a:p>
          <a:p>
            <a:pPr lvl="2"/>
            <a:r>
              <a:rPr lang="en-AU" dirty="0">
                <a:hlinkClick r:id="rId2"/>
              </a:rPr>
              <a:t>https://ieeesa.webex.com/ieeesa/j.php?MTID=m4c08703523d6096ecea41deb1b4d8e27</a:t>
            </a:r>
            <a:endParaRPr lang="en-AU" dirty="0"/>
          </a:p>
          <a:p>
            <a:pPr lvl="2"/>
            <a:r>
              <a:rPr lang="en-AU" dirty="0"/>
              <a:t>Meeting number: 173 037 6074</a:t>
            </a:r>
          </a:p>
          <a:p>
            <a:pPr lvl="3"/>
            <a:endParaRPr lang="en-AU" dirty="0"/>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17 May 2021</a:t>
            </a:r>
            <a:br>
              <a:rPr lang="en-AU" dirty="0"/>
            </a:br>
            <a:r>
              <a:rPr lang="en-AU" dirty="0"/>
              <a:t>@ 4-6pm ET</a:t>
            </a:r>
          </a:p>
          <a:p>
            <a:pPr lvl="1"/>
            <a:r>
              <a:rPr lang="en-AU" dirty="0" err="1"/>
              <a:t>Webex</a:t>
            </a:r>
            <a:r>
              <a:rPr lang="en-AU" dirty="0"/>
              <a:t> details:</a:t>
            </a:r>
          </a:p>
          <a:p>
            <a:pPr lvl="2"/>
            <a:r>
              <a:rPr lang="en-AU" dirty="0">
                <a:hlinkClick r:id="rId3"/>
              </a:rPr>
              <a:t>https://ieeesa.webex.com/ieeesa/j.php?MTID=m29a15120e8f9b558996a8f7054300c1e</a:t>
            </a:r>
            <a:endParaRPr lang="en-AU" dirty="0"/>
          </a:p>
          <a:p>
            <a:pPr lvl="2"/>
            <a:r>
              <a:rPr lang="en-AU" dirty="0"/>
              <a:t>Meeting number: 173 492 9294</a:t>
            </a:r>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Discussion of 60 GHz coexistence issues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802.11ax/be could respond to adaptivity rules in Europe</a:t>
            </a:r>
          </a:p>
          <a:p>
            <a:pPr lvl="3"/>
            <a:r>
              <a:rPr lang="en-AU" i="1" dirty="0">
                <a:solidFill>
                  <a:srgbClr val="FF0000"/>
                </a:solidFill>
              </a:rPr>
              <a:t>Scheduled for Monday, 17 May 2021</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
        <p:nvSpPr>
          <p:cNvPr id="6" name="Right Brace 5">
            <a:extLst>
              <a:ext uri="{FF2B5EF4-FFF2-40B4-BE49-F238E27FC236}">
                <a16:creationId xmlns:a16="http://schemas.microsoft.com/office/drawing/2014/main" id="{E8DB6005-BA3A-4E3F-A6E5-974559AD0035}"/>
              </a:ext>
            </a:extLst>
          </p:cNvPr>
          <p:cNvSpPr/>
          <p:nvPr/>
        </p:nvSpPr>
        <p:spPr bwMode="auto">
          <a:xfrm>
            <a:off x="6172200" y="2438400"/>
            <a:ext cx="381000" cy="2819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F50A0C17-2AB0-4BF5-AC10-4F2B121FA0EB}"/>
              </a:ext>
            </a:extLst>
          </p:cNvPr>
          <p:cNvSpPr txBox="1"/>
          <p:nvPr/>
        </p:nvSpPr>
        <p:spPr>
          <a:xfrm>
            <a:off x="6553200" y="3429000"/>
            <a:ext cx="2286000" cy="954107"/>
          </a:xfrm>
          <a:prstGeom prst="rect">
            <a:avLst/>
          </a:prstGeom>
          <a:noFill/>
        </p:spPr>
        <p:txBody>
          <a:bodyPr wrap="square">
            <a:spAutoFit/>
          </a:bodyPr>
          <a:lstStyle/>
          <a:p>
            <a:r>
              <a:rPr lang="en-AU" sz="1400" i="1" dirty="0">
                <a:solidFill>
                  <a:srgbClr val="FF0000"/>
                </a:solidFill>
                <a:latin typeface="+mj-lt"/>
              </a:rPr>
              <a:t>Mostly scheduled for Wednesday, 12 May 2021 but may run into</a:t>
            </a:r>
            <a:br>
              <a:rPr lang="en-AU" sz="1400" i="1" dirty="0">
                <a:solidFill>
                  <a:srgbClr val="FF0000"/>
                </a:solidFill>
                <a:latin typeface="+mj-lt"/>
              </a:rPr>
            </a:br>
            <a:r>
              <a:rPr lang="en-AU" sz="1400" i="1" dirty="0">
                <a:solidFill>
                  <a:srgbClr val="FF0000"/>
                </a:solidFill>
                <a:latin typeface="+mj-lt"/>
              </a:rPr>
              <a:t>Monday, 17 May 2021</a:t>
            </a:r>
            <a:endParaRPr lang="en-AU" sz="1400" dirty="0">
              <a:latin typeface="+mj-lt"/>
            </a:endParaRPr>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dirty="0">
                <a:hlinkClick r:id="rId2"/>
              </a:rPr>
              <a:t>11-21-0624-00</a:t>
            </a:r>
            <a:endParaRPr lang="en-AU" dirty="0"/>
          </a:p>
          <a:p>
            <a:pPr lvl="1"/>
            <a:r>
              <a:rPr lang="en-AU" dirty="0"/>
              <a:t>Motion:</a:t>
            </a:r>
          </a:p>
          <a:p>
            <a:pPr lvl="2"/>
            <a:r>
              <a:rPr lang="en-AU" i="1" dirty="0"/>
              <a:t>The IEEE 802 Coex SC approves </a:t>
            </a:r>
            <a:r>
              <a:rPr lang="en-AU" i="1" dirty="0">
                <a:hlinkClick r:id="rId2"/>
              </a:rPr>
              <a:t>11-21-0624-00</a:t>
            </a:r>
            <a:r>
              <a:rPr lang="en-AU" i="1" dirty="0"/>
              <a:t> as the minutes of its virtual meeting in March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Discussion about 60 GHz coexistence is just starting in the Coex SC</a:t>
            </a:r>
          </a:p>
          <a:p>
            <a:pPr lvl="2"/>
            <a:r>
              <a:rPr lang="en-AU" dirty="0"/>
              <a:t>… so no news yet!</a:t>
            </a:r>
          </a:p>
          <a:p>
            <a:pPr lvl="1"/>
            <a:r>
              <a:rPr lang="en-AU" dirty="0"/>
              <a:t>The need for coexistence between Wi-Fi &amp; LAA is real</a:t>
            </a:r>
          </a:p>
          <a:p>
            <a:pPr lvl="2"/>
            <a:r>
              <a:rPr lang="en-AU" dirty="0"/>
              <a:t>… with more contributions required to help understand/resolve potential issues</a:t>
            </a:r>
          </a:p>
          <a:p>
            <a:pPr lvl="1"/>
            <a:r>
              <a:rPr lang="en-AU" dirty="0"/>
              <a:t>In Europe, a stable draft of EN 303 687 (6 GHz) includes the previously agreed compromise for </a:t>
            </a:r>
            <a:r>
              <a:rPr lang="en-AU" i="1" dirty="0"/>
              <a:t>EDT</a:t>
            </a:r>
            <a:r>
              <a:rPr lang="en-AU" dirty="0"/>
              <a:t> @ -72 dBm</a:t>
            </a:r>
          </a:p>
          <a:p>
            <a:pPr lvl="2"/>
            <a:r>
              <a:rPr lang="en-AU" dirty="0"/>
              <a:t>… but the NB FH issue is open and </a:t>
            </a:r>
            <a:r>
              <a:rPr lang="en-AU" i="1" dirty="0"/>
              <a:t>hot</a:t>
            </a:r>
            <a:r>
              <a:rPr lang="en-AU" dirty="0"/>
              <a:t>!</a:t>
            </a:r>
          </a:p>
          <a:p>
            <a:pPr lvl="2"/>
            <a:r>
              <a:rPr lang="en-AU" dirty="0"/>
              <a:t>… and work is needed to refine/enable 802.11ax/be operation</a:t>
            </a:r>
          </a:p>
          <a:p>
            <a:pPr lvl="1"/>
            <a:r>
              <a:rPr lang="en-AU" dirty="0"/>
              <a:t>In Europe, a stable draft of EN 301 893 (5 GHz) includes newly agreed compromise that requires 802.11be to use an </a:t>
            </a:r>
            <a:r>
              <a:rPr lang="en-AU" i="1" dirty="0"/>
              <a:t>EDT</a:t>
            </a:r>
            <a:r>
              <a:rPr lang="en-AU" dirty="0"/>
              <a:t> @ -72 dBm</a:t>
            </a:r>
          </a:p>
          <a:p>
            <a:pPr lvl="2"/>
            <a:r>
              <a:rPr lang="en-AU" dirty="0"/>
              <a:t>… which means we now need to worry about 802.11ax/be coexistence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214760379"/>
              </p:ext>
            </p:extLst>
          </p:nvPr>
        </p:nvGraphicFramePr>
        <p:xfrm>
          <a:off x="491490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583696750"/>
              </p:ext>
            </p:extLst>
          </p:nvPr>
        </p:nvGraphicFramePr>
        <p:xfrm>
          <a:off x="1676400" y="16002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523496318"/>
              </p:ext>
            </p:extLst>
          </p:nvPr>
        </p:nvGraphicFramePr>
        <p:xfrm>
          <a:off x="1698171" y="36576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The Coex SC Chair requested assistance in putting together material for this meeting</a:t>
            </a:r>
          </a:p>
          <a:p>
            <a:pPr lvl="1"/>
            <a:r>
              <a:rPr lang="en-AU" dirty="0"/>
              <a:t>The author (</a:t>
            </a:r>
            <a:r>
              <a:rPr lang="en-US" dirty="0"/>
              <a:t>Assaf Kasher)</a:t>
            </a:r>
            <a:r>
              <a:rPr lang="en-AU" dirty="0"/>
              <a:t> of </a:t>
            </a:r>
            <a:r>
              <a:rPr lang="en-AU" dirty="0">
                <a:hlinkClick r:id="rId2"/>
              </a:rPr>
              <a:t>11-21-0430-00</a:t>
            </a:r>
            <a:r>
              <a:rPr lang="en-AU" dirty="0"/>
              <a:t> was requested to assist …. and has responded </a:t>
            </a:r>
            <a:r>
              <a:rPr lang="en-AU" dirty="0">
                <a:sym typeface="Wingdings" panose="05000000000000000000" pitchFamily="2" charset="2"/>
              </a:rPr>
              <a:t></a:t>
            </a:r>
            <a:endParaRPr lang="en-AU" dirty="0"/>
          </a:p>
          <a:p>
            <a:pPr lvl="2"/>
            <a:r>
              <a:rPr lang="en-US" dirty="0"/>
              <a:t>Assaf comments, “</a:t>
            </a:r>
            <a:r>
              <a:rPr lang="en-US" i="1" dirty="0"/>
              <a:t>we are planning to have a presentation related to coexistence between radar and 60GHz communication devices</a:t>
            </a:r>
            <a:r>
              <a:rPr lang="en-US" dirty="0"/>
              <a:t>”</a:t>
            </a:r>
            <a:endParaRPr lang="en-AU" dirty="0"/>
          </a:p>
          <a:p>
            <a:pPr lvl="2"/>
            <a:endParaRPr lang="en-AU" dirty="0"/>
          </a:p>
          <a:p>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828800"/>
            <a:ext cx="7772400" cy="4114800"/>
          </a:xfrm>
        </p:spPr>
        <p:txBody>
          <a:bodyPr/>
          <a:lstStyle/>
          <a:p>
            <a:pPr lvl="1"/>
            <a:r>
              <a:rPr lang="en-AU" dirty="0"/>
              <a:t>In April 2021, the 802.11 WG Chair noted an </a:t>
            </a:r>
            <a:r>
              <a:rPr lang="en-AU" i="1" dirty="0"/>
              <a:t>FCC TAC Future of Unlicensed Operations Q4 2020 Report </a:t>
            </a:r>
            <a:r>
              <a:rPr lang="en-AU" dirty="0"/>
              <a:t>related to the topic of 60GHz coexistence between radars &amp; communication systems.</a:t>
            </a:r>
          </a:p>
          <a:p>
            <a:pPr lvl="2"/>
            <a:r>
              <a:rPr lang="en-AU" dirty="0"/>
              <a:t>See </a:t>
            </a:r>
            <a:r>
              <a:rPr lang="en-US" dirty="0">
                <a:hlinkClick r:id="rId2"/>
              </a:rPr>
              <a:t>https://www.fcc.gov/sites/default/files/tac-presentations-1-14-21.pdf</a:t>
            </a:r>
            <a:endParaRPr lang="en-AU" dirty="0"/>
          </a:p>
          <a:p>
            <a:pPr lvl="1"/>
            <a:r>
              <a:rPr lang="en-AU" dirty="0"/>
              <a:t>She particularly noted that slide 13 contains questions for potential discussion &amp; contributions in the Coex SC</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Coex SC will discuss contributions related to</a:t>
            </a:r>
            <a:br>
              <a:rPr lang="en-AU" dirty="0"/>
            </a:br>
            <a:r>
              <a:rPr lang="en-AU" dirty="0"/>
              <a:t>60 GHz coexistence</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r>
              <a:rPr lang="en-AU" dirty="0"/>
              <a:t>Contributions so far ...</a:t>
            </a:r>
          </a:p>
          <a:p>
            <a:pPr lvl="1"/>
            <a:r>
              <a:rPr lang="en-AU" dirty="0">
                <a:solidFill>
                  <a:schemeClr val="tx2"/>
                </a:solidFill>
                <a:hlinkClick r:id="rId2"/>
              </a:rPr>
              <a:t>11-21-0796-00</a:t>
            </a:r>
            <a:r>
              <a:rPr lang="en-AU" dirty="0">
                <a:solidFill>
                  <a:schemeClr val="tx2"/>
                </a:solidFill>
              </a:rPr>
              <a:t>: </a:t>
            </a:r>
            <a:r>
              <a:rPr lang="en-AU" i="1" dirty="0"/>
              <a:t>Coexistence between radars and communication systems in the 60 GHz band</a:t>
            </a:r>
          </a:p>
          <a:p>
            <a:pPr lvl="2"/>
            <a:r>
              <a:rPr lang="en-AU" dirty="0">
                <a:solidFill>
                  <a:schemeClr val="tx2"/>
                </a:solidFill>
              </a:rPr>
              <a:t>Authors: Alecsander Eitan (Qualcomm), </a:t>
            </a:r>
            <a:r>
              <a:rPr lang="en-US" sz="1600" dirty="0">
                <a:effectLst/>
              </a:rPr>
              <a:t>Assaf Kasher (Qualcomm), Bin Tian (Qualcomm), Alan Norman (Facebook), Claudio Da Silva (Intel)</a:t>
            </a:r>
            <a:endParaRPr lang="en-AU" dirty="0">
              <a:solidFill>
                <a:schemeClr val="tx2"/>
              </a:solidFill>
            </a:endParaRPr>
          </a:p>
          <a:p>
            <a:pPr lvl="2"/>
            <a:r>
              <a:rPr lang="en-AU" dirty="0">
                <a:solidFill>
                  <a:schemeClr val="tx2"/>
                </a:solidFill>
              </a:rPr>
              <a:t>Time requested: 30 min</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of devices supporting LAA globally is more than 200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a:t>
            </a:r>
          </a:p>
          <a:p>
            <a:pPr lvl="1"/>
            <a:r>
              <a:rPr lang="en-AU" dirty="0">
                <a:sym typeface="Wingdings" panose="05000000000000000000" pitchFamily="2" charset="2"/>
              </a:rPr>
              <a:t>Please remember to register you attendance using IMAT</a:t>
            </a:r>
          </a:p>
          <a:p>
            <a:pPr lvl="2"/>
            <a:r>
              <a:rPr lang="en-AU" dirty="0">
                <a:sym typeface="Wingdings" panose="05000000000000000000" pitchFamily="2" charset="2"/>
                <a:hlinkClick r:id="rId2"/>
              </a:rPr>
              <a:t>https://imat.ieee.org/attendance</a:t>
            </a:r>
            <a:endParaRPr lang="en-AU"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Jan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solidFill>
                  <a:srgbClr val="FF0000"/>
                </a:solidFill>
              </a:rPr>
              <a:t>In May 2021 …</a:t>
            </a:r>
          </a:p>
          <a:p>
            <a:pPr lvl="2"/>
            <a:r>
              <a:rPr lang="en-AU" dirty="0">
                <a:solidFill>
                  <a:srgbClr val="FF0000"/>
                </a:solidFill>
              </a:rPr>
              <a:t>Are there any further thoughts?</a:t>
            </a:r>
          </a:p>
          <a:p>
            <a:pPr lvl="2"/>
            <a:r>
              <a:rPr lang="en-AU" dirty="0">
                <a:solidFill>
                  <a:srgbClr val="FF0000"/>
                </a:solidFill>
              </a:rPr>
              <a:t>Volunteers for future submissions?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a:t>
            </a:r>
            <a:r>
              <a:rPr lang="en-AU" i="1" dirty="0"/>
              <a:t>ED-only</a:t>
            </a:r>
            <a:r>
              <a:rPr lang="en-AU" dirty="0"/>
              <a:t>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 – 12 Mar 2021</a:t>
            </a:r>
            <a:endParaRPr lang="en-GB" dirty="0"/>
          </a:p>
          <a:p>
            <a:r>
              <a:rPr lang="en-GB" dirty="0"/>
              <a:t>Discussion as of </a:t>
            </a:r>
            <a:r>
              <a:rPr lang="en-AU" dirty="0"/>
              <a:t>BRAN#109</a:t>
            </a:r>
          </a:p>
          <a:p>
            <a:pPr lvl="1"/>
            <a:r>
              <a:rPr lang="en-AU" dirty="0"/>
              <a:t> All agreements are included in EN 303 687 v0.0.12, including:</a:t>
            </a:r>
          </a:p>
          <a:p>
            <a:pPr lvl="2"/>
            <a:r>
              <a:rPr lang="en-AU" i="1" dirty="0"/>
              <a:t>ED-only</a:t>
            </a:r>
            <a:r>
              <a:rPr lang="en-AU" dirty="0"/>
              <a:t>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(other than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a:t>
            </a:r>
            <a:r>
              <a:rPr lang="en-AU" i="1" dirty="0"/>
              <a:t>EDT</a:t>
            </a:r>
            <a:r>
              <a:rPr lang="en-AU" dirty="0"/>
              <a: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CW</a:t>
            </a:r>
            <a:r>
              <a:rPr lang="en-AU" baseline="-25000" dirty="0"/>
              <a:t>max</a:t>
            </a:r>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4292659000"/>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 (Dec 2020)</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in BRAN#108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a:t>
            </a:r>
          </a:p>
          <a:p>
            <a:pPr lvl="2"/>
            <a:r>
              <a:rPr lang="en-AU" dirty="0"/>
              <a:t>This NB FH proposal by Apple seemed to come from nowhere …</a:t>
            </a:r>
          </a:p>
          <a:p>
            <a:pPr lvl="2"/>
            <a:r>
              <a:rPr lang="en-AU" dirty="0"/>
              <a:t>…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#109</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probably needs to enable NB FH in 6 GHz in some form … eventually</a:t>
            </a:r>
          </a:p>
          <a:p>
            <a:pPr lvl="2"/>
            <a:r>
              <a:rPr lang="en-AU" dirty="0"/>
              <a:t>Because of the ECC Decision</a:t>
            </a:r>
          </a:p>
          <a:p>
            <a:pPr lvl="1"/>
            <a:r>
              <a:rPr lang="en-AU" dirty="0"/>
              <a:t>However, the lack of consensus before BRAN#109 meant:</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there was no consensus on how to incorporate NB FH in EN 303 687 (6 GHz)</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BRAN#109e (Apr 2021)</a:t>
            </a:r>
          </a:p>
          <a:p>
            <a:pPr lvl="1"/>
            <a:r>
              <a:rPr lang="en-US" dirty="0"/>
              <a:t>BRAN (21)109e003r1: EN 303 687 NB Inputs (Apple)</a:t>
            </a:r>
          </a:p>
          <a:p>
            <a:pPr lvl="2"/>
            <a:r>
              <a:rPr lang="en-AU" dirty="0">
                <a:solidFill>
                  <a:srgbClr val="FF0000"/>
                </a:solidFill>
              </a:rPr>
              <a:t>No agreement for NB FH in 6 GHz to be based 2.4 GHz rules</a:t>
            </a:r>
            <a:endParaRPr lang="en-US" dirty="0">
              <a:solidFill>
                <a:srgbClr val="FF0000"/>
              </a:solidFill>
            </a:endParaRPr>
          </a:p>
          <a:p>
            <a:pPr lvl="1"/>
            <a:r>
              <a:rPr lang="en-US" dirty="0"/>
              <a:t>BRAN(21)109e007:</a:t>
            </a:r>
            <a:r>
              <a:rPr lang="en-US" i="1" dirty="0"/>
              <a:t> Comments on EN 303687 NB Inputs document BRAN(21)109e003</a:t>
            </a:r>
            <a:r>
              <a:rPr lang="en-US" dirty="0"/>
              <a:t> (Facebook)</a:t>
            </a:r>
          </a:p>
          <a:p>
            <a:pPr lvl="2"/>
            <a:r>
              <a:rPr lang="en-AU" dirty="0">
                <a:solidFill>
                  <a:srgbClr val="FF0000"/>
                </a:solidFill>
              </a:rPr>
              <a:t>Challenged the basis of Apple’s </a:t>
            </a:r>
            <a:r>
              <a:rPr lang="en-GB" dirty="0">
                <a:solidFill>
                  <a:srgbClr val="FF0000"/>
                </a:solidFill>
              </a:rPr>
              <a:t>6 GHz NB FH proposals</a:t>
            </a:r>
            <a:endParaRPr lang="en-US" dirty="0">
              <a:solidFill>
                <a:srgbClr val="FF0000"/>
              </a:solidFill>
            </a:endParaRPr>
          </a:p>
          <a:p>
            <a:pPr lvl="1"/>
            <a:r>
              <a:rPr lang="en-US" dirty="0"/>
              <a:t>BRAN(21)109e004: </a:t>
            </a:r>
            <a:r>
              <a:rPr lang="en-US" i="1" dirty="0"/>
              <a:t>Frequency Hopping in 6 GHz </a:t>
            </a:r>
            <a:r>
              <a:rPr lang="en-US" dirty="0"/>
              <a:t>(Ericsson)</a:t>
            </a:r>
          </a:p>
          <a:p>
            <a:pPr lvl="2"/>
            <a:r>
              <a:rPr lang="en-AU" dirty="0">
                <a:solidFill>
                  <a:srgbClr val="FF0000"/>
                </a:solidFill>
              </a:rPr>
              <a:t>No consensus on Ericsson’s proposal for inclusion of refined FH NB in 6 GHz</a:t>
            </a:r>
          </a:p>
          <a:p>
            <a:pPr lvl="1"/>
            <a:r>
              <a:rPr lang="en-US" dirty="0"/>
              <a:t>BRAN(21)109e008: </a:t>
            </a:r>
            <a:r>
              <a:rPr lang="en-US" i="1" dirty="0"/>
              <a:t>Wi-Fi - BT Test Setup Simulations </a:t>
            </a:r>
            <a:r>
              <a:rPr lang="en-US" dirty="0"/>
              <a:t>(Qualcomm)</a:t>
            </a:r>
          </a:p>
          <a:p>
            <a:pPr lvl="2"/>
            <a:r>
              <a:rPr lang="en-AU" dirty="0">
                <a:solidFill>
                  <a:srgbClr val="FF0000"/>
                </a:solidFill>
              </a:rPr>
              <a:t>No consensus on Qualcomm’s evaluation of Wi-Fi/FH NB </a:t>
            </a:r>
            <a:r>
              <a:rPr lang="en-AU" dirty="0" err="1">
                <a:solidFill>
                  <a:srgbClr val="FF0000"/>
                </a:solidFill>
              </a:rPr>
              <a:t>coex</a:t>
            </a:r>
            <a:r>
              <a:rPr lang="en-AU" dirty="0">
                <a:solidFill>
                  <a:srgbClr val="FF0000"/>
                </a:solidFill>
              </a:rPr>
              <a:t> in 6 GHz</a:t>
            </a:r>
            <a:endParaRPr lang="en-US" dirty="0">
              <a:solidFill>
                <a:srgbClr val="FF0000"/>
              </a:solidFill>
            </a:endParaRPr>
          </a:p>
          <a:p>
            <a:pPr lvl="2"/>
            <a:endParaRPr lang="en-US" dirty="0">
              <a:solidFill>
                <a:srgbClr val="FF0000"/>
              </a:solidFill>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193689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Apple did not obtain agreement for NB FH in 6 GHz to be based 2.4 GHz rules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(21)109e003r1 </a:t>
            </a:r>
            <a:r>
              <a:rPr lang="en-GB" dirty="0"/>
              <a:t>from Apple </a:t>
            </a:r>
            <a:endParaRPr lang="en-AU" dirty="0"/>
          </a:p>
          <a:p>
            <a:pPr lvl="1"/>
            <a:r>
              <a:rPr lang="en-US" dirty="0"/>
              <a:t>BRAN (21)109e003r1 </a:t>
            </a:r>
            <a:r>
              <a:rPr lang="en-GB" dirty="0"/>
              <a:t>from Apple proposed that NB FH in EN 303 687 be based on NB FH rules in EN 303 328 (2.4 GHz)</a:t>
            </a:r>
          </a:p>
          <a:p>
            <a:pPr lvl="2"/>
            <a:r>
              <a:rPr lang="en-GB" dirty="0"/>
              <a:t>Investigated, using simulation, </a:t>
            </a:r>
            <a:r>
              <a:rPr lang="en-GB" dirty="0" err="1"/>
              <a:t>coex</a:t>
            </a:r>
            <a:r>
              <a:rPr lang="en-GB" dirty="0"/>
              <a:t> between Wi-Fi &amp;  Bluetooth-like systems in 5 GHz (with AFH disabled), and concluded:</a:t>
            </a:r>
          </a:p>
          <a:p>
            <a:pPr lvl="3"/>
            <a:r>
              <a:rPr lang="en-GB" dirty="0"/>
              <a:t>At moderate load, BT has no effect on Wi-Fi</a:t>
            </a:r>
          </a:p>
          <a:p>
            <a:pPr lvl="3"/>
            <a:r>
              <a:rPr lang="en-GB" dirty="0"/>
              <a:t>At higher loads, there is some effect but only when systems are close</a:t>
            </a:r>
          </a:p>
          <a:p>
            <a:pPr lvl="3"/>
            <a:r>
              <a:rPr lang="en-GB" dirty="0"/>
              <a:t>With AFH enabled, the adverse effect disappears</a:t>
            </a:r>
          </a:p>
          <a:p>
            <a:pPr lvl="2"/>
            <a:r>
              <a:rPr lang="en-GB" dirty="0"/>
              <a:t>Noted that the use of AFH and the many spare channels in 6 GHz means NB FH will practically have no adverse affect on Wi-Fi </a:t>
            </a:r>
          </a:p>
          <a:p>
            <a:pPr lvl="1"/>
            <a:r>
              <a:rPr lang="en-GB" dirty="0"/>
              <a:t>There was no agreement on Apple’s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16177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Facebook challenged the basis of Apple’s </a:t>
            </a:r>
            <a:r>
              <a:rPr lang="en-GB" dirty="0"/>
              <a:t>6 GHz NB FH proposals</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(21)109e007 </a:t>
            </a:r>
            <a:r>
              <a:rPr lang="en-GB" dirty="0"/>
              <a:t>from Facebook </a:t>
            </a:r>
            <a:endParaRPr lang="en-AU" dirty="0"/>
          </a:p>
          <a:p>
            <a:pPr lvl="1"/>
            <a:r>
              <a:rPr lang="en-US" dirty="0"/>
              <a:t>BRAN (21)109e007 </a:t>
            </a:r>
            <a:r>
              <a:rPr lang="en-GB" dirty="0"/>
              <a:t>from Facebook challenged Apple’s investigation as the basis of their 6 GHz NB FH proposals</a:t>
            </a:r>
          </a:p>
          <a:p>
            <a:pPr lvl="2"/>
            <a:r>
              <a:rPr lang="en-GB" dirty="0">
                <a:latin typeface="Arial" panose="020B0604020202020204" pitchFamily="34" charset="0"/>
                <a:ea typeface="Arial" panose="020B0604020202020204" pitchFamily="34" charset="0"/>
              </a:rPr>
              <a:t>Asserted c</a:t>
            </a:r>
            <a:r>
              <a:rPr lang="en-GB" dirty="0">
                <a:effectLst/>
                <a:latin typeface="Arial" panose="020B0604020202020204" pitchFamily="34" charset="0"/>
                <a:ea typeface="Arial" panose="020B0604020202020204" pitchFamily="34" charset="0"/>
              </a:rPr>
              <a:t>oexistence betwee</a:t>
            </a:r>
            <a:r>
              <a:rPr lang="en-GB" dirty="0">
                <a:latin typeface="Arial" panose="020B0604020202020204" pitchFamily="34" charset="0"/>
                <a:ea typeface="Arial" panose="020B0604020202020204" pitchFamily="34" charset="0"/>
              </a:rPr>
              <a:t>n </a:t>
            </a:r>
            <a:r>
              <a:rPr lang="en-GB" dirty="0">
                <a:effectLst/>
                <a:latin typeface="Arial" panose="020B0604020202020204" pitchFamily="34" charset="0"/>
                <a:ea typeface="Arial" panose="020B0604020202020204" pitchFamily="34" charset="0"/>
              </a:rPr>
              <a:t>BT and Wi-Fi in 2.4 GHz is not equivalent to the NB interference to Wi-Fi in 6 GHz</a:t>
            </a:r>
          </a:p>
          <a:p>
            <a:pPr lvl="2"/>
            <a:r>
              <a:rPr lang="en-GB" dirty="0">
                <a:effectLst/>
                <a:latin typeface="Arial" panose="020B0604020202020204" pitchFamily="34" charset="0"/>
                <a:ea typeface="Arial" panose="020B0604020202020204" pitchFamily="34" charset="0"/>
              </a:rPr>
              <a:t>Claimed a proper study </a:t>
            </a:r>
            <a:r>
              <a:rPr lang="en-GB" sz="1800" dirty="0">
                <a:effectLst/>
                <a:latin typeface="Arial" panose="020B0604020202020204" pitchFamily="34" charset="0"/>
                <a:ea typeface="Arial" panose="020B0604020202020204" pitchFamily="34" charset="0"/>
              </a:rPr>
              <a:t>needs to </a:t>
            </a:r>
            <a:r>
              <a:rPr lang="en-GB" sz="1800" i="1" dirty="0">
                <a:effectLst/>
                <a:latin typeface="Arial" panose="020B0604020202020204" pitchFamily="34" charset="0"/>
                <a:ea typeface="Arial" panose="020B0604020202020204" pitchFamily="34" charset="0"/>
              </a:rPr>
              <a:t>include the NB scenarios for both adaptive &amp; non-adaptive FHSS equipment with variety of the NB bandwidths with the Wi-Fi equipment(s) using at a minimum all MCSs &amp; all Wi-Fi bandwidths</a:t>
            </a:r>
            <a:endParaRPr lang="en-AU" sz="1800" dirty="0">
              <a:effectLst/>
              <a:latin typeface="Times New Roman" panose="02020603050405020304" pitchFamily="18" charset="0"/>
              <a:ea typeface="Times New Roman" panose="02020603050405020304" pitchFamily="18" charset="0"/>
            </a:endParaRPr>
          </a:p>
          <a:p>
            <a:pPr lvl="2"/>
            <a:r>
              <a:rPr lang="en-GB" dirty="0">
                <a:effectLst/>
                <a:latin typeface="Arial" panose="020B0604020202020204" pitchFamily="34" charset="0"/>
                <a:ea typeface="Arial" panose="020B0604020202020204" pitchFamily="34" charset="0"/>
              </a:rPr>
              <a:t>Claimed </a:t>
            </a:r>
            <a:r>
              <a:rPr lang="en-GB" i="1" dirty="0">
                <a:effectLst/>
                <a:latin typeface="Arial" panose="020B0604020202020204" pitchFamily="34" charset="0"/>
                <a:ea typeface="Arial" panose="020B0604020202020204" pitchFamily="34" charset="0"/>
              </a:rPr>
              <a:t>the NB Draft text in EN 303687 is incomplete and needs further technical details substantiated by the study on coexistence with wideband WAS/RLAN devices</a:t>
            </a:r>
            <a:endParaRPr lang="en-AU" i="1" dirty="0">
              <a:effectLst/>
              <a:latin typeface="Times New Roman" panose="02020603050405020304" pitchFamily="18" charset="0"/>
              <a:ea typeface="Times New Roman" panose="02020603050405020304" pitchFamily="18" charset="0"/>
            </a:endParaRPr>
          </a:p>
          <a:p>
            <a:pPr lvl="1"/>
            <a:r>
              <a:rPr lang="en-GB" dirty="0">
                <a:effectLst/>
                <a:latin typeface="Arial" panose="020B0604020202020204" pitchFamily="34" charset="0"/>
                <a:ea typeface="Arial" panose="020B0604020202020204" pitchFamily="34" charset="0"/>
              </a:rPr>
              <a:t> </a:t>
            </a:r>
            <a:r>
              <a:rPr lang="en-GB" dirty="0"/>
              <a:t>There was not consensus on Facebook’s submission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86151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153400" cy="1066800"/>
          </a:xfrm>
        </p:spPr>
        <p:txBody>
          <a:bodyPr/>
          <a:lstStyle/>
          <a:p>
            <a:r>
              <a:rPr lang="en-AU" dirty="0"/>
              <a:t>In BRAN#109e, there was no consensus on Ericsson’s proposal for inclusion of refined FH NB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(21)109e004r1 </a:t>
            </a:r>
            <a:r>
              <a:rPr lang="en-GB" dirty="0"/>
              <a:t>from Ericsson </a:t>
            </a:r>
            <a:endParaRPr lang="en-AU" dirty="0"/>
          </a:p>
          <a:p>
            <a:pPr lvl="1"/>
            <a:r>
              <a:rPr lang="en-US" dirty="0"/>
              <a:t>BRAN (21)109e004r1 </a:t>
            </a:r>
            <a:r>
              <a:rPr lang="en-GB" dirty="0"/>
              <a:t>from Ericsson </a:t>
            </a:r>
            <a:r>
              <a:rPr lang="en-AU" dirty="0"/>
              <a:t>generally supported the inclusion of NB FH mechanisms in EN 303 687 (6 GHz)</a:t>
            </a:r>
            <a:endParaRPr lang="en-GB" dirty="0"/>
          </a:p>
          <a:p>
            <a:pPr lvl="2"/>
            <a:r>
              <a:rPr lang="en-AU" dirty="0">
                <a:effectLst/>
                <a:latin typeface="Arial" panose="020B0604020202020204" pitchFamily="34" charset="0"/>
                <a:ea typeface="Arial" panose="020B0604020202020204" pitchFamily="34" charset="0"/>
              </a:rPr>
              <a:t>Suggested adoption of NB FH mechanisms from EN 303 328 (2.4 GHz), but  refined parameters more suitable for NB FH in 6 GHz</a:t>
            </a:r>
          </a:p>
          <a:p>
            <a:pPr lvl="2"/>
            <a:r>
              <a:rPr lang="en-AU" dirty="0">
                <a:latin typeface="Arial" panose="020B0604020202020204" pitchFamily="34" charset="0"/>
                <a:ea typeface="Times New Roman" panose="02020603050405020304" pitchFamily="18" charset="0"/>
              </a:rPr>
              <a:t>Noted that a vendor can introduce NB FH to market by relying on a Notified Body, rather than anything in EN 303 687</a:t>
            </a:r>
            <a:endParaRPr lang="en-AU" dirty="0">
              <a:effectLst/>
              <a:latin typeface="Times New Roman" panose="02020603050405020304" pitchFamily="18" charset="0"/>
              <a:ea typeface="Times New Roman" panose="02020603050405020304" pitchFamily="18" charset="0"/>
            </a:endParaRPr>
          </a:p>
          <a:p>
            <a:pPr lvl="1"/>
            <a:r>
              <a:rPr lang="en-GB" dirty="0"/>
              <a:t>There was no consensus on Ericsson’s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5800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001000" cy="1066800"/>
          </a:xfrm>
        </p:spPr>
        <p:txBody>
          <a:bodyPr/>
          <a:lstStyle/>
          <a:p>
            <a:r>
              <a:rPr lang="en-AU" dirty="0"/>
              <a:t>In BRAN#109e, there was no consensus on Qualcomm’s evaluation of Wi-Fi/FH NB </a:t>
            </a:r>
            <a:r>
              <a:rPr lang="en-AU" dirty="0" err="1"/>
              <a:t>coex</a:t>
            </a:r>
            <a:r>
              <a:rPr lang="en-AU" dirty="0"/>
              <a:t>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(21)109e008 </a:t>
            </a:r>
            <a:r>
              <a:rPr lang="en-GB" dirty="0"/>
              <a:t>from Qualcomm </a:t>
            </a:r>
            <a:endParaRPr lang="en-AU" dirty="0"/>
          </a:p>
          <a:p>
            <a:pPr lvl="1"/>
            <a:r>
              <a:rPr lang="en-US" dirty="0"/>
              <a:t>BRAN (21)109e008 </a:t>
            </a:r>
            <a:r>
              <a:rPr lang="en-GB" dirty="0"/>
              <a:t>from Qualcomm </a:t>
            </a:r>
            <a:r>
              <a:rPr lang="en-AU" dirty="0"/>
              <a:t>concluded NB FH is not an adequate sharing mechanism, as required by ECC DEC(20)01 </a:t>
            </a:r>
            <a:endParaRPr lang="en-GB" dirty="0"/>
          </a:p>
          <a:p>
            <a:pPr lvl="2"/>
            <a:r>
              <a:rPr lang="en-AU" dirty="0"/>
              <a:t>Simulated BT/Wi-Fi </a:t>
            </a:r>
            <a:r>
              <a:rPr lang="en-AU" dirty="0" err="1"/>
              <a:t>coex</a:t>
            </a:r>
            <a:r>
              <a:rPr lang="en-AU" dirty="0"/>
              <a:t> in various load/interference scenarios, without AFH</a:t>
            </a:r>
          </a:p>
          <a:p>
            <a:pPr lvl="2"/>
            <a:r>
              <a:rPr lang="en-AU" dirty="0"/>
              <a:t>Asserted NB FH can cause major throughput &amp; latency degradation to a wideband Wi-Fi link, mainly due to a lack of LBT</a:t>
            </a:r>
          </a:p>
          <a:p>
            <a:pPr lvl="1"/>
            <a:r>
              <a:rPr lang="en-GB" dirty="0"/>
              <a:t>There was no consensus on Qualcomm’s conclusions … after lots of discussion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4057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will probably consider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some form of it is inevitable …</a:t>
            </a:r>
          </a:p>
          <a:p>
            <a:pPr lvl="2"/>
            <a:r>
              <a:rPr lang="en-AU" dirty="0">
                <a:latin typeface="+mj-lt"/>
                <a:hlinkClick r:id="rId2"/>
              </a:rPr>
              <a:t>ECC Decision (20)01</a:t>
            </a:r>
            <a:r>
              <a:rPr lang="en-AU" dirty="0">
                <a:latin typeface="+mj-lt"/>
              </a:rPr>
              <a:t> already allows it</a:t>
            </a:r>
            <a:endParaRPr lang="en-AU" dirty="0"/>
          </a:p>
          <a:p>
            <a:pPr lvl="1"/>
            <a:r>
              <a:rPr lang="en-AU" dirty="0"/>
              <a:t>… and it may have a significant impact on Wi-Fi operation in at least some circumstances</a:t>
            </a:r>
          </a:p>
          <a:p>
            <a:pPr lvl="1"/>
            <a:r>
              <a:rPr lang="en-AU" dirty="0"/>
              <a:t>However, this is a relatively new issue and so more investigation and education is probably required</a:t>
            </a:r>
          </a:p>
          <a:p>
            <a:pPr lvl="1"/>
            <a:r>
              <a:rPr lang="en-AU" dirty="0"/>
              <a:t>Several WG members interested in the coexistence issues between Wi-Fi and NB FH in 6 GHz have volunteered to assist, with contributions:</a:t>
            </a:r>
          </a:p>
          <a:p>
            <a:pPr lvl="2"/>
            <a:r>
              <a:rPr lang="en-AU" dirty="0">
                <a:hlinkClick r:id="rId3"/>
              </a:rPr>
              <a:t>11-21-0814-00</a:t>
            </a:r>
            <a:r>
              <a:rPr lang="en-AU" dirty="0"/>
              <a:t> – </a:t>
            </a:r>
            <a:r>
              <a:rPr lang="en-GB" i="1" dirty="0"/>
              <a:t>ETSI 6GHz Narrow Band Status </a:t>
            </a:r>
            <a:r>
              <a:rPr lang="en-AU" dirty="0"/>
              <a:t>- Stuart Thomas (Apple)</a:t>
            </a:r>
          </a:p>
          <a:p>
            <a:pPr lvl="2"/>
            <a:r>
              <a:rPr lang="en-AU" dirty="0">
                <a:hlinkClick r:id="rId4"/>
              </a:rPr>
              <a:t>11-21-0832-00</a:t>
            </a:r>
            <a:r>
              <a:rPr lang="en-AU" dirty="0"/>
              <a:t> – </a:t>
            </a:r>
            <a:r>
              <a:rPr lang="en-AU" i="1" dirty="0"/>
              <a:t>Narrowband in 6 GHz </a:t>
            </a:r>
            <a:r>
              <a:rPr lang="en-AU" dirty="0"/>
              <a:t>- Menzo Wentink (Qualcomm)</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5DEA3-ED76-477E-B2F2-6D4DB57E85F9}"/>
              </a:ext>
            </a:extLst>
          </p:cNvPr>
          <p:cNvSpPr>
            <a:spLocks noGrp="1"/>
          </p:cNvSpPr>
          <p:nvPr>
            <p:ph idx="1"/>
          </p:nvPr>
        </p:nvSpPr>
        <p:spPr/>
        <p:txBody>
          <a:bodyPr/>
          <a:lstStyle/>
          <a:p>
            <a:r>
              <a:rPr lang="en-AU" dirty="0"/>
              <a:t>Restart here on Monday, 17 May 2021</a:t>
            </a:r>
          </a:p>
        </p:txBody>
      </p:sp>
      <p:sp>
        <p:nvSpPr>
          <p:cNvPr id="3" name="Footer Placeholder 2">
            <a:extLst>
              <a:ext uri="{FF2B5EF4-FFF2-40B4-BE49-F238E27FC236}">
                <a16:creationId xmlns:a16="http://schemas.microsoft.com/office/drawing/2014/main" id="{197633E3-FB8A-4E87-8A25-2AF0EF4C0572}"/>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48AAB02-6DAB-4DF7-BB06-A4CBED7170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613214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74383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a:xfrm>
            <a:off x="685799" y="685800"/>
            <a:ext cx="7858125" cy="1066800"/>
          </a:xfrm>
        </p:spPr>
        <p:txBody>
          <a:bodyPr/>
          <a:lstStyle/>
          <a:p>
            <a:r>
              <a:rPr lang="en-AU" dirty="0"/>
              <a:t>There is work required to enable good coexistence &amp; operation in 6 GHz in the future</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specify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 using </a:t>
            </a:r>
            <a:r>
              <a:rPr lang="en-AU" i="1" dirty="0"/>
              <a:t>ED-only</a:t>
            </a:r>
            <a:r>
              <a:rPr lang="en-AU" dirty="0"/>
              <a:t> at -72 dBm </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5 GHz operation under EN 301 893 </a:t>
            </a:r>
          </a:p>
          <a:p>
            <a:pPr lvl="1"/>
            <a:r>
              <a:rPr lang="en-AU" dirty="0" err="1"/>
              <a:t>TGbe</a:t>
            </a:r>
            <a:r>
              <a:rPr lang="en-AU" dirty="0"/>
              <a:t> may also need to propose revisions to for 6 GHz to enable new 802.11be features not envisaged when EN 303 687 was developed</a:t>
            </a:r>
          </a:p>
          <a:p>
            <a:pPr lvl="2"/>
            <a:r>
              <a:rPr lang="en-AU" dirty="0"/>
              <a:t>Similar revisions will be required for 5 GHz operation under EN 301 893</a:t>
            </a:r>
          </a:p>
          <a:p>
            <a:pPr lvl="1"/>
            <a:r>
              <a:rPr lang="en-AU" dirty="0"/>
              <a:t>Submissions are welcome …</a:t>
            </a:r>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4035937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 (post Feb 2021)</a:t>
            </a:r>
          </a:p>
          <a:p>
            <a:pPr lvl="1"/>
            <a:r>
              <a:rPr lang="en-US" dirty="0"/>
              <a:t>Draft EN 301 893 </a:t>
            </a:r>
            <a:r>
              <a:rPr lang="en-AU" dirty="0"/>
              <a:t>v.2.1.43 (stable draft) – 30 Apr 2021</a:t>
            </a:r>
            <a:endParaRPr lang="en-GB" dirty="0"/>
          </a:p>
          <a:p>
            <a:r>
              <a:rPr lang="en-GB" dirty="0"/>
              <a:t>Discussion after </a:t>
            </a:r>
            <a:r>
              <a:rPr lang="en-AU" dirty="0"/>
              <a:t>BRAN#109</a:t>
            </a:r>
          </a:p>
          <a:p>
            <a:pPr lvl="1"/>
            <a:r>
              <a:rPr lang="en-AU" dirty="0"/>
              <a:t>Most/all ETSI BRAN agreements are included in EN 301 893 v2.1.43, including:</a:t>
            </a:r>
          </a:p>
          <a:p>
            <a:pPr lvl="2"/>
            <a:r>
              <a:rPr lang="en-AU" dirty="0"/>
              <a:t>Variety of editorial issues &amp; issues with less relevance to coexistence</a:t>
            </a:r>
          </a:p>
          <a:p>
            <a:pPr lvl="2"/>
            <a:r>
              <a:rPr lang="en-AU" dirty="0"/>
              <a:t>Compromise for adaptivity (and associated testing), as agreed at BRAN#109</a:t>
            </a:r>
          </a:p>
          <a:p>
            <a:pPr lvl="3"/>
            <a:r>
              <a:rPr lang="en-AU" dirty="0"/>
              <a:t>802.11be (and other technologies) will need to use an </a:t>
            </a:r>
            <a:r>
              <a:rPr lang="en-AU" i="1" dirty="0"/>
              <a:t>EDT</a:t>
            </a:r>
            <a:r>
              <a:rPr lang="en-AU" dirty="0"/>
              <a:t> of -72 dBm (scaled with </a:t>
            </a:r>
            <a:r>
              <a:rPr lang="en-AU" dirty="0" err="1"/>
              <a:t>tx</a:t>
            </a:r>
            <a:r>
              <a:rPr lang="en-AU" dirty="0"/>
              <a:t> power), whereas 802.11a/n/ac/</a:t>
            </a:r>
            <a:r>
              <a:rPr lang="en-AU" dirty="0" err="1"/>
              <a:t>ax</a:t>
            </a:r>
            <a:r>
              <a:rPr lang="en-AU" dirty="0"/>
              <a:t> conformant devices will be allowed to use an </a:t>
            </a:r>
            <a:r>
              <a:rPr lang="en-AU" i="1" dirty="0"/>
              <a:t>EDT</a:t>
            </a:r>
            <a:r>
              <a:rPr lang="en-AU" dirty="0"/>
              <a:t> of -62 dBm </a:t>
            </a:r>
          </a:p>
          <a:p>
            <a:pPr lvl="3"/>
            <a:r>
              <a:rPr lang="en-AU" dirty="0"/>
              <a:t>Simple testing is used to show conformance with 802.11a/n/ac/</a:t>
            </a:r>
            <a:r>
              <a:rPr lang="en-AU" dirty="0" err="1"/>
              <a:t>ax</a:t>
            </a:r>
            <a:r>
              <a:rPr lang="en-AU" dirty="0"/>
              <a:t>, and thus allow the use of an </a:t>
            </a:r>
            <a:r>
              <a:rPr lang="en-AU" i="1" dirty="0"/>
              <a:t>EDT</a:t>
            </a:r>
            <a:r>
              <a:rPr lang="en-AU" dirty="0"/>
              <a:t> of -62 dBm</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2192412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491096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8001000" cy="1066800"/>
          </a:xfrm>
        </p:spPr>
        <p:txBody>
          <a:bodyPr/>
          <a:lstStyle/>
          <a:p>
            <a:r>
              <a:rPr lang="en-AU" dirty="0"/>
              <a:t>ETSI BRAN agreed on 5 GHz compromises in ~2016 &amp; ~2018 that enabled 802.11ac/</a:t>
            </a:r>
            <a:r>
              <a:rPr lang="en-AU" dirty="0" err="1"/>
              <a:t>ax</a:t>
            </a:r>
            <a:r>
              <a:rPr lang="en-AU" dirty="0"/>
              <a:t> operation in Europe</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8503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a:xfrm>
            <a:off x="685800" y="685800"/>
            <a:ext cx="8382000" cy="1066800"/>
          </a:xfrm>
        </p:spPr>
        <p:txBody>
          <a:bodyPr/>
          <a:lstStyle/>
          <a:p>
            <a:r>
              <a:rPr lang="en-AU" dirty="0"/>
              <a:t>In 2020, some stakeholders wanted to revisit the previous 5 GHz compromise, esp. in context of 802.11be</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 at the time</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5179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a:xfrm>
            <a:off x="685800" y="685800"/>
            <a:ext cx="8458200" cy="1066800"/>
          </a:xfrm>
        </p:spPr>
        <p:txBody>
          <a:bodyPr>
            <a:normAutofit/>
          </a:bodyPr>
          <a:lstStyle/>
          <a:p>
            <a:r>
              <a:rPr lang="en-AU" dirty="0"/>
              <a:t>In BRAN#108, a </a:t>
            </a:r>
            <a:r>
              <a:rPr lang="en-AU" i="1" dirty="0"/>
              <a:t>compromise</a:t>
            </a:r>
            <a:r>
              <a:rPr lang="en-AU" dirty="0"/>
              <a:t> restricting 802.11be from using </a:t>
            </a:r>
            <a:r>
              <a:rPr lang="en-AU" i="1" dirty="0"/>
              <a:t>PD/ED </a:t>
            </a:r>
            <a:r>
              <a:rPr lang="en-AU" dirty="0"/>
              <a:t>@ -82/-62 dBm in 5 GHz was proposed</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 (Dec 2020)</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11551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a:xfrm>
            <a:off x="685800" y="685800"/>
            <a:ext cx="8077200" cy="1066800"/>
          </a:xfrm>
        </p:spPr>
        <p:txBody>
          <a:bodyPr/>
          <a:lstStyle/>
          <a:p>
            <a:r>
              <a:rPr lang="en-AU" dirty="0"/>
              <a:t>In BRAN#108, not everyone agreed with restrictions on 802.11be using </a:t>
            </a:r>
            <a:r>
              <a:rPr lang="en-AU" i="1" dirty="0"/>
              <a:t>PD/ED </a:t>
            </a:r>
            <a:r>
              <a:rPr lang="en-AU" dirty="0"/>
              <a:t>@ -82/-62 dBm in 5 GHz</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 (Feb 2021)</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 (and PD if desired)</a:t>
            </a:r>
          </a:p>
          <a:p>
            <a:pPr lvl="2"/>
            <a:r>
              <a:rPr lang="en-AU" dirty="0"/>
              <a:t>… but no exception for IEEE 802.11be conformant devices</a:t>
            </a:r>
          </a:p>
          <a:p>
            <a:pPr lvl="1"/>
            <a:r>
              <a:rPr lang="en-AU" dirty="0"/>
              <a:t>However, Nokia also advocated a second step that allows other choices to be considered in a future </a:t>
            </a:r>
            <a:r>
              <a:rPr lang="en-AU" i="1" dirty="0"/>
              <a:t>Work Item </a:t>
            </a:r>
            <a:r>
              <a:rPr lang="en-AU" dirty="0"/>
              <a:t>in ETSI BRAN</a:t>
            </a:r>
          </a:p>
          <a:p>
            <a:pPr lvl="2"/>
            <a:r>
              <a:rPr lang="en-AU" dirty="0"/>
              <a:t>Nokia particularly suggested consideration of the </a:t>
            </a:r>
            <a:r>
              <a:rPr lang="en-AU" i="1" dirty="0"/>
              <a:t>ED-only</a:t>
            </a:r>
            <a:r>
              <a:rPr lang="en-AU" dirty="0"/>
              <a:t> @ -72 dBm &amp;</a:t>
            </a:r>
            <a:br>
              <a:rPr lang="en-AU" dirty="0"/>
            </a:br>
            <a:r>
              <a:rPr lang="en-AU" i="1" dirty="0"/>
              <a:t>ED-only </a:t>
            </a: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546105" y="4639260"/>
            <a:ext cx="1752600"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a:t>
            </a:r>
          </a:p>
        </p:txBody>
      </p:sp>
    </p:spTree>
    <p:extLst>
      <p:ext uri="{BB962C8B-B14F-4D97-AF65-F5344CB8AC3E}">
        <p14:creationId xmlns:p14="http://schemas.microsoft.com/office/powerpoint/2010/main" val="2125326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5 GHz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055591874"/>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EDT</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EDT</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EDT</a:t>
                      </a:r>
                      <a:r>
                        <a:rPr lang="en-AU" sz="1400" dirty="0"/>
                        <a:t> @ -72 dBm OR</a:t>
                      </a:r>
                      <a:br>
                        <a:rPr lang="en-AU" sz="1400" dirty="0"/>
                      </a:br>
                      <a:r>
                        <a:rPr lang="en-AU" sz="1400" i="1" dirty="0"/>
                        <a:t>PD/ED </a:t>
                      </a:r>
                      <a:r>
                        <a:rPr lang="en-AU" sz="1400" dirty="0"/>
                        <a:t>@ -82/-62 dBm … </a:t>
                      </a:r>
                    </a:p>
                    <a:p>
                      <a:r>
                        <a:rPr lang="en-AU" sz="1400" dirty="0"/>
                        <a:t>with common 802.11a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EDT</a:t>
                      </a:r>
                      <a:r>
                        <a:rPr lang="en-AU" sz="1400" dirty="0"/>
                        <a:t> @ -72 dBm OR </a:t>
                      </a:r>
                      <a:br>
                        <a:rPr lang="en-AU" sz="1400" dirty="0"/>
                      </a:b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a:t>
            </a:r>
            <a:r>
              <a:rPr lang="en-AU" dirty="0" err="1"/>
              <a:t>comdensus</a:t>
            </a:r>
            <a:r>
              <a:rPr lang="en-AU" dirty="0"/>
              <a:t> based on Nokia’s proposal</a:t>
            </a:r>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(as documented in </a:t>
            </a:r>
            <a:r>
              <a:rPr lang="en-GB" sz="1800" dirty="0">
                <a:solidFill>
                  <a:srgbClr val="000000"/>
                </a:solidFill>
                <a:effectLst/>
                <a:latin typeface="Arial" panose="020B0604020202020204" pitchFamily="34" charset="0"/>
                <a:ea typeface="Times New Roman" panose="02020603050405020304" pitchFamily="18" charset="0"/>
              </a:rPr>
              <a:t>BRAN(</a:t>
            </a:r>
            <a:r>
              <a:rPr lang="en-GB" sz="1800" dirty="0">
                <a:effectLst/>
                <a:latin typeface="+mj-lt"/>
                <a:ea typeface="Times New Roman" panose="02020603050405020304" pitchFamily="18" charset="0"/>
              </a:rPr>
              <a:t>21)109059</a:t>
            </a:r>
            <a:r>
              <a:rPr lang="en-GB" dirty="0">
                <a:latin typeface="+mj-lt"/>
                <a:ea typeface="Times New Roman" panose="02020603050405020304" pitchFamily="18" charset="0"/>
              </a:rPr>
              <a:t>)</a:t>
            </a:r>
            <a:r>
              <a:rPr lang="en-AU" dirty="0">
                <a:latin typeface="+mj-lt"/>
              </a:rPr>
              <a:t> to </a:t>
            </a:r>
            <a:r>
              <a:rPr lang="en-AU" dirty="0"/>
              <a:t>adopt Nokia’s proposal in </a:t>
            </a:r>
            <a:r>
              <a:rPr lang="en-AU" dirty="0">
                <a:latin typeface="+mj-lt"/>
              </a:rPr>
              <a:t>BRAN(21)109027</a:t>
            </a:r>
          </a:p>
          <a:p>
            <a:pPr lvl="2"/>
            <a:r>
              <a:rPr lang="en-AU" dirty="0"/>
              <a:t>Step 1:</a:t>
            </a:r>
          </a:p>
          <a:p>
            <a:pPr lvl="3"/>
            <a:r>
              <a:rPr lang="en-AU" i="1" dirty="0"/>
              <a:t>EDT</a:t>
            </a:r>
            <a:r>
              <a:rPr lang="en-AU" dirty="0"/>
              <a:t> @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3"/>
            <a:r>
              <a:rPr lang="en-AU" dirty="0"/>
              <a:t>Note: the other choices are unlikely to include 802.11 based </a:t>
            </a:r>
            <a:r>
              <a:rPr lang="en-AU" i="1" dirty="0"/>
              <a:t>PD</a:t>
            </a:r>
          </a:p>
          <a:p>
            <a:pPr lvl="1"/>
            <a:r>
              <a:rPr lang="en-AU" dirty="0"/>
              <a:t>This agreement has now been incorporated into the EN 301 893 draft</a:t>
            </a:r>
          </a:p>
          <a:p>
            <a:pPr lvl="2"/>
            <a:r>
              <a:rPr lang="en-AU" dirty="0"/>
              <a:t>See </a:t>
            </a:r>
            <a:r>
              <a:rPr lang="en-US" dirty="0"/>
              <a:t>EN 301 893 </a:t>
            </a:r>
            <a:r>
              <a:rPr lang="en-AU" dirty="0"/>
              <a:t>v.2.1.43 (stable draft) dated 30 Apr 2021</a:t>
            </a:r>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958527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desirable/acceptable</a:t>
            </a:r>
            <a:r>
              <a:rPr lang="en-AU" dirty="0"/>
              <a:t> 2</a:t>
            </a:r>
            <a:r>
              <a:rPr lang="en-AU" baseline="30000" dirty="0"/>
              <a:t>nd</a:t>
            </a:r>
            <a:r>
              <a:rPr lang="en-AU" dirty="0"/>
              <a:t> step?</a:t>
            </a:r>
          </a:p>
          <a:p>
            <a:pPr lvl="3"/>
            <a:r>
              <a:rPr lang="en-AU" dirty="0"/>
              <a:t>Traditional PD/ED? (unlikely)</a:t>
            </a:r>
          </a:p>
          <a:p>
            <a:pPr lvl="3"/>
            <a:r>
              <a:rPr lang="en-US" b="0" i="0" u="none" strike="noStrike" kern="1200" dirty="0">
                <a:solidFill>
                  <a:srgbClr val="000000"/>
                </a:solidFill>
                <a:effectLst/>
                <a:latin typeface="Arial" panose="020B0604020202020204" pitchFamily="34" charset="0"/>
              </a:rPr>
              <a:t>Technology specific deferral?</a:t>
            </a:r>
          </a:p>
          <a:p>
            <a:pPr lvl="3"/>
            <a:r>
              <a:rPr lang="en-AU" i="1" dirty="0"/>
              <a:t>EDT</a:t>
            </a:r>
            <a:r>
              <a:rPr lang="en-AU" dirty="0"/>
              <a:t> @ -62 dBm?</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a:t>
            </a:r>
            <a:r>
              <a:rPr lang="en-AU" i="1" dirty="0"/>
              <a:t>EDT</a:t>
            </a:r>
            <a:r>
              <a:rPr lang="en-AU" dirty="0"/>
              <a:t> @ -72 dBm?</a:t>
            </a:r>
          </a:p>
          <a:p>
            <a:pPr lvl="1"/>
            <a:r>
              <a:rPr lang="en-AU" dirty="0"/>
              <a:t>The </a:t>
            </a:r>
            <a:r>
              <a:rPr lang="en-AU" i="1" dirty="0"/>
              <a:t>answer</a:t>
            </a:r>
            <a:r>
              <a:rPr lang="en-AU" dirty="0"/>
              <a:t> probably needs to be agreed by the whole 802.11 WG …</a:t>
            </a:r>
          </a:p>
          <a:p>
            <a:pPr lvl="2"/>
            <a:r>
              <a:rPr lang="en-AU" dirty="0"/>
              <a:t>Focused on Coex SC, </a:t>
            </a:r>
            <a:r>
              <a:rPr lang="en-AU" dirty="0" err="1"/>
              <a:t>TGbe</a:t>
            </a:r>
            <a:r>
              <a:rPr lang="en-AU" dirty="0"/>
              <a:t>, </a:t>
            </a:r>
            <a:r>
              <a:rPr lang="en-AU" dirty="0" err="1"/>
              <a:t>TGme</a:t>
            </a:r>
            <a:r>
              <a:rPr lang="en-AU" dirty="0"/>
              <a:t>, ...</a:t>
            </a:r>
          </a:p>
          <a:p>
            <a:pPr lvl="1"/>
            <a:r>
              <a:rPr lang="en-AU" dirty="0"/>
              <a:t>… and will also need to be agreed by 3GPP and other stakeholders too</a:t>
            </a:r>
          </a:p>
          <a:p>
            <a:pPr lvl="2"/>
            <a:r>
              <a:rPr lang="en-AU" dirty="0"/>
              <a:t>Real evidence will be required to persuade the various parties to change the new </a:t>
            </a:r>
            <a:r>
              <a:rPr lang="en-AU" i="1" dirty="0"/>
              <a:t>status quo</a:t>
            </a:r>
            <a:r>
              <a:rPr lang="en-AU" dirty="0"/>
              <a:t> and not just the usual </a:t>
            </a:r>
            <a:r>
              <a:rPr lang="en-AU" i="1" dirty="0"/>
              <a:t>hand waving</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but in the meantime the 802.11 WG needs to focus on coexistence between 802.11ax &amp;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752600"/>
            <a:ext cx="7772400" cy="4343400"/>
          </a:xfrm>
        </p:spPr>
        <p:txBody>
          <a:bodyPr/>
          <a:lstStyle/>
          <a:p>
            <a:pPr lvl="1"/>
            <a:r>
              <a:rPr lang="en-AU" dirty="0"/>
              <a:t>Additional data is probably required to determine the optimal 2</a:t>
            </a:r>
            <a:r>
              <a:rPr lang="en-AU" baseline="30000" dirty="0"/>
              <a:t>nd</a:t>
            </a:r>
            <a:r>
              <a:rPr lang="en-AU" dirty="0"/>
              <a:t> step in the short term from a Wi-Fi-only coexistence perspective, </a:t>
            </a:r>
            <a:r>
              <a:rPr lang="en-AU" dirty="0" err="1"/>
              <a:t>ie</a:t>
            </a:r>
            <a:r>
              <a:rPr lang="en-AU" dirty="0"/>
              <a:t> 802.11ax &amp; 802.11be</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2983335194"/>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a:t>
                      </a:r>
                      <a:r>
                        <a:rPr lang="en-AU" sz="1400" i="1" dirty="0"/>
                        <a:t>PD/ED </a:t>
                      </a:r>
                      <a:r>
                        <a:rPr lang="en-AU" sz="1400" dirty="0"/>
                        <a:t>@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 but there is a similar question applicable to 6 GHz operation</a:t>
            </a:r>
          </a:p>
          <a:p>
            <a:pPr lvl="2"/>
            <a:r>
              <a:rPr lang="en-AU" dirty="0"/>
              <a:t>At least for operation in countries using the ETSI BRAN rules</a:t>
            </a:r>
          </a:p>
          <a:p>
            <a:pPr lvl="1"/>
            <a:r>
              <a:rPr lang="en-AU" dirty="0"/>
              <a:t>Given 6 GHz operation defined by EN 303 687 is </a:t>
            </a:r>
            <a:r>
              <a:rPr lang="en-AU" i="1" dirty="0"/>
              <a:t>EDT</a:t>
            </a:r>
            <a:r>
              <a:rPr lang="en-AU" dirty="0"/>
              <a:t> @ -72 dBm, should 802.11ax/be use:</a:t>
            </a:r>
          </a:p>
          <a:p>
            <a:pPr lvl="2"/>
            <a:r>
              <a:rPr lang="en-AU" i="1" dirty="0"/>
              <a:t>ED-only</a:t>
            </a:r>
            <a:r>
              <a:rPr lang="en-AU" dirty="0"/>
              <a:t> @ -72 dBm; OR</a:t>
            </a:r>
          </a:p>
          <a:p>
            <a:pPr lvl="2"/>
            <a:r>
              <a:rPr lang="en-AU" i="1" dirty="0"/>
              <a:t>PD/ED </a:t>
            </a:r>
            <a:r>
              <a:rPr lang="en-AU" dirty="0"/>
              <a:t>@ -82/-72 dBm?</a:t>
            </a:r>
          </a:p>
          <a:p>
            <a:pPr lvl="1"/>
            <a:r>
              <a:rPr lang="en-AU" dirty="0"/>
              <a:t>Either choice </a:t>
            </a:r>
            <a:r>
              <a:rPr lang="en-AU" i="1" dirty="0"/>
              <a:t>may</a:t>
            </a:r>
            <a:r>
              <a:rPr lang="en-AU" dirty="0"/>
              <a:t> require changes to the 802.11 standards in</a:t>
            </a:r>
          </a:p>
          <a:p>
            <a:pPr lvl="2"/>
            <a:r>
              <a:rPr lang="en-AU" dirty="0" err="1"/>
              <a:t>TGme</a:t>
            </a:r>
            <a:r>
              <a:rPr lang="en-AU" dirty="0"/>
              <a:t> for 802.11ax operation</a:t>
            </a:r>
          </a:p>
          <a:p>
            <a:pPr lvl="2"/>
            <a:r>
              <a:rPr lang="en-AU" dirty="0" err="1"/>
              <a:t>TGbe</a:t>
            </a:r>
            <a:r>
              <a:rPr lang="en-AU" dirty="0"/>
              <a:t> for 802.11be operation</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A number of submissions are expected discussing</a:t>
            </a:r>
            <a:br>
              <a:rPr lang="en-AU" dirty="0"/>
            </a:br>
            <a:r>
              <a:rPr lang="en-AU" dirty="0"/>
              <a:t>802.11ax/be coexistence under ETSI BRAN rules</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Two members have promised submissions that examine 802.11be coexistence with 802.11ax under the BRAN rules …</a:t>
            </a:r>
          </a:p>
          <a:p>
            <a:pPr lvl="2"/>
            <a:r>
              <a:rPr lang="en-US" dirty="0">
                <a:solidFill>
                  <a:srgbClr val="FF0000"/>
                </a:solidFill>
              </a:rPr>
              <a:t>11-21-0705-00</a:t>
            </a:r>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2"/>
            <a:r>
              <a:rPr lang="en-AU" dirty="0">
                <a:solidFill>
                  <a:srgbClr val="FF0000"/>
                </a:solidFill>
              </a:rPr>
              <a:t>11-21-0xxx-00</a:t>
            </a:r>
          </a:p>
          <a:p>
            <a:pPr lvl="3"/>
            <a:r>
              <a:rPr lang="en-AU" i="1" dirty="0"/>
              <a:t>5 GHz ED Analysis</a:t>
            </a:r>
          </a:p>
          <a:p>
            <a:pPr lvl="3"/>
            <a:r>
              <a:rPr lang="en-AU" dirty="0"/>
              <a:t>Menzo Wentink (Qualcomm)</a:t>
            </a:r>
          </a:p>
          <a:p>
            <a:pPr lvl="1"/>
            <a:r>
              <a:rPr lang="en-AU" dirty="0"/>
              <a:t>These presentations will be considered by the Coex SC on Monday,</a:t>
            </a:r>
            <a:br>
              <a:rPr lang="en-AU" dirty="0"/>
            </a:br>
            <a:r>
              <a:rPr lang="en-AU" dirty="0"/>
              <a:t>17 May 2021</a:t>
            </a:r>
          </a:p>
          <a:p>
            <a:pPr lvl="1"/>
            <a:r>
              <a:rPr lang="en-AU" dirty="0"/>
              <a:t>It unlikely anything will be agreed on Monday, but we need to start the conversation …</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6647562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078604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Schedule for 2021</a:t>
            </a:r>
          </a:p>
          <a:p>
            <a:pPr lvl="1"/>
            <a:r>
              <a:rPr lang="en-GB" dirty="0"/>
              <a:t>BRAN#110</a:t>
            </a:r>
          </a:p>
          <a:p>
            <a:pPr lvl="2"/>
            <a:r>
              <a:rPr lang="en-GB" dirty="0"/>
              <a:t>18 Jun 2021 – 25 Jun 2021</a:t>
            </a:r>
          </a:p>
          <a:p>
            <a:pPr lvl="2"/>
            <a:r>
              <a:rPr lang="en-GB" dirty="0"/>
              <a:t>Virtual</a:t>
            </a:r>
          </a:p>
          <a:p>
            <a:pPr lvl="1"/>
            <a:r>
              <a:rPr lang="en-GB" dirty="0"/>
              <a:t>BRAN #111</a:t>
            </a:r>
          </a:p>
          <a:p>
            <a:pPr lvl="2"/>
            <a:r>
              <a:rPr lang="en-GB" dirty="0"/>
              <a:t>27 Sep 2021 – 1 Oct 2021</a:t>
            </a:r>
          </a:p>
          <a:p>
            <a:pPr lvl="2"/>
            <a:r>
              <a:rPr lang="en-AU" b="0" i="0" dirty="0">
                <a:effectLst/>
                <a:latin typeface="Arial" panose="020B0604020202020204" pitchFamily="34" charset="0"/>
              </a:rPr>
              <a:t>Sophia-Antipolis?</a:t>
            </a:r>
          </a:p>
          <a:p>
            <a:pPr lvl="1"/>
            <a:r>
              <a:rPr lang="en-GB" dirty="0"/>
              <a:t>BRAN #112</a:t>
            </a:r>
          </a:p>
          <a:p>
            <a:pPr lvl="2"/>
            <a:r>
              <a:rPr lang="en-GB" dirty="0"/>
              <a:t>13 Dec 2021 – 17 Dec 2021</a:t>
            </a:r>
          </a:p>
          <a:p>
            <a:pPr lvl="2"/>
            <a:r>
              <a:rPr lang="en-AU" b="0" i="0" dirty="0">
                <a:effectLst/>
                <a:latin typeface="Arial" panose="020B0604020202020204" pitchFamily="34" charset="0"/>
              </a:rPr>
              <a:t>Sophia-Antipolis? </a:t>
            </a:r>
            <a:endParaRPr lang="en-GB" dirty="0"/>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4235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July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a:t>
            </a:r>
          </a:p>
          <a:p>
            <a:pPr lvl="2"/>
            <a:r>
              <a:rPr lang="en-AU" dirty="0"/>
              <a:t>ETSI BRAN</a:t>
            </a:r>
          </a:p>
          <a:p>
            <a:pPr lvl="2"/>
            <a:r>
              <a:rPr lang="en-AU" dirty="0"/>
              <a:t>Regulatory aspects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8965</Words>
  <Application>Microsoft Office PowerPoint</Application>
  <PresentationFormat>On-screen Show (4:3)</PresentationFormat>
  <Paragraphs>1083</Paragraphs>
  <Slides>80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802-11-Submission</vt:lpstr>
      <vt:lpstr>Agenda for IEEE 802.11 Coexistence SC virtual meeting in May 2021</vt:lpstr>
      <vt:lpstr>Welcome to the 6th virtual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Coex SC will discuss contributions related to 60 GHz coexistence</vt:lpstr>
      <vt:lpstr>PowerPoint Presentation</vt:lpstr>
      <vt:lpstr>The number planned/testing &amp; deployed LAA networks globally is currently steady</vt:lpstr>
      <vt:lpstr>The number of devices supporting LAA globally is more than 200</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represent a potential threat to coexistence in the 6 GHz band in Europe</vt:lpstr>
      <vt:lpstr>The ECC decision that allows NB FH requires ETSI BRAN to agree on a spectrum sharing mechanism</vt:lpstr>
      <vt:lpstr>In BRAN#108 there were two proposals on how to implement the ECC decision related to NB FH </vt:lpstr>
      <vt:lpstr>There were many objections &amp; some support in BRAN#108 for the NB FH proposal from Apple</vt:lpstr>
      <vt:lpstr>There was agreement at BRAN#108  that there was an ECC decision but nothing more … </vt:lpstr>
      <vt:lpstr>There have been numerous submissions to ETSI BRAN on NB FH in 6 GHz since BRAN#108</vt:lpstr>
      <vt:lpstr>There have been numerous submissions to ETSI BRAN on NB FH in 6 GHz since BRAN#108</vt:lpstr>
      <vt:lpstr>The next steps to a resolution of the NB FH 6 GHz questions were unclear after BRAN #109</vt:lpstr>
      <vt:lpstr>In BRAN#109e, there was no consensus on how to incorporate NB FH in EN 303 687 (6 GHz)</vt:lpstr>
      <vt:lpstr>In BRAN#109e, Apple did not obtain agreement for NB FH in 6 GHz to be based 2.4 GHz rules</vt:lpstr>
      <vt:lpstr>In BRAN#109e, Facebook challenged the basis of Apple’s 6 GHz NB FH proposals </vt:lpstr>
      <vt:lpstr>In BRAN#109e, there was no consensus on Ericsson’s proposal for inclusion of refined FH NB in 6 GHz  </vt:lpstr>
      <vt:lpstr>In BRAN#109e, there was no consensus on Qualcomm’s evaluation of Wi-Fi/FH NB coex in 6 GHz  </vt:lpstr>
      <vt:lpstr>The Coex SC will probably consider multiple submissions on the NB FH in 6 GHz issue</vt:lpstr>
      <vt:lpstr>PowerPoint Presentation</vt:lpstr>
      <vt:lpstr>PowerPoint Presentation</vt:lpstr>
      <vt:lpstr>There is work required to enable good coexistence &amp; operation in 6 GHz in the future</vt:lpstr>
      <vt:lpstr>PowerPoint Presentation</vt:lpstr>
      <vt:lpstr>The stable draft of EN 301 893 (5 GHz) includes the newly agreed adaptivity compromise</vt:lpstr>
      <vt:lpstr>PowerPoint Presentation</vt:lpstr>
      <vt:lpstr>ETSI BRAN agreed on 5 GHz compromises in ~2016 &amp; ~2018 that enabled 802.11ac/ax operation in Europe </vt:lpstr>
      <vt:lpstr>In 2020, some stakeholders wanted to revisit the previous 5 GHz compromise, esp. in context of 802.11be</vt:lpstr>
      <vt:lpstr>In BRAN#108, a compromise restricting 802.11be from using PD/ED @ -82/-62 dBm in 5 GHz was proposed</vt:lpstr>
      <vt:lpstr>In BRAN#108, not everyone agreed with restrictions on 802.11be using PD/ED @ -82/-62 dBm in 5 GHz</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5 GHz …</vt:lpstr>
      <vt:lpstr>… but ultimately there was a comdensus based on Nokia’s proposal</vt:lpstr>
      <vt:lpstr>The 802.11 WG needs to start thinking about a 2nd step for 802.11be operation in 5 GHz …</vt:lpstr>
      <vt:lpstr>… but in the meantime the 802.11 WG needs to focus on coexistence between 802.11ax &amp; 802.11be</vt:lpstr>
      <vt:lpstr>The 5 GHz discussion about the use of ED-only vs PD/ED could be applied to 6 GHz</vt:lpstr>
      <vt:lpstr>A number of submissions are expected discussing 802.11ax/be coexistence under ETSI BRAN rules</vt:lpstr>
      <vt:lpstr>PowerPoint Presentation</vt:lpstr>
      <vt:lpstr>ETSI BRAN will probably meet virtually for most of 2021 … or not</vt:lpstr>
      <vt:lpstr>ETSI BRAN has tentatively agreed its 2022 schedule</vt:lpstr>
      <vt:lpstr>PowerPoint Presentation</vt:lpstr>
      <vt:lpstr>The Coex SC will continue its normal business in July 2021</vt:lpstr>
      <vt:lpstr>The IEEE 802.11 Coexistence SC virtual meeting in May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2021-05-13T03:56:27Z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