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2"/>
  </p:notesMasterIdLst>
  <p:handoutMasterIdLst>
    <p:handoutMasterId r:id="rId83"/>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79" r:id="rId55"/>
    <p:sldId id="2038" r:id="rId56"/>
    <p:sldId id="2039" r:id="rId57"/>
    <p:sldId id="1936" r:id="rId58"/>
    <p:sldId id="2032" r:id="rId59"/>
    <p:sldId id="2033" r:id="rId60"/>
    <p:sldId id="2059" r:id="rId61"/>
    <p:sldId id="1985" r:id="rId62"/>
    <p:sldId id="268" r:id="rId63"/>
    <p:sldId id="2034" r:id="rId64"/>
    <p:sldId id="1984" r:id="rId65"/>
    <p:sldId id="2060" r:id="rId66"/>
    <p:sldId id="2073" r:id="rId67"/>
    <p:sldId id="2077" r:id="rId68"/>
    <p:sldId id="2062" r:id="rId69"/>
    <p:sldId id="2063" r:id="rId70"/>
    <p:sldId id="2065" r:id="rId71"/>
    <p:sldId id="2078" r:id="rId72"/>
    <p:sldId id="2064" r:id="rId73"/>
    <p:sldId id="1541" r:id="rId74"/>
    <p:sldId id="2075" r:id="rId75"/>
    <p:sldId id="1932" r:id="rId76"/>
    <p:sldId id="2071" r:id="rId77"/>
    <p:sldId id="2074" r:id="rId78"/>
    <p:sldId id="2070" r:id="rId79"/>
    <p:sldId id="874" r:id="rId80"/>
    <p:sldId id="305"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27" autoAdjust="0"/>
  </p:normalViewPr>
  <p:slideViewPr>
    <p:cSldViewPr>
      <p:cViewPr varScale="1">
        <p:scale>
          <a:sx n="126" d="100"/>
          <a:sy n="126" d="100"/>
        </p:scale>
        <p:origin x="1092" y="13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59</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7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May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12 May 2021 @ 4-6pm ET</a:t>
            </a:r>
          </a:p>
          <a:p>
            <a:pPr lvl="1"/>
            <a:r>
              <a:rPr lang="en-AU" dirty="0" err="1">
                <a:latin typeface="+mj-lt"/>
              </a:rPr>
              <a:t>Webex</a:t>
            </a:r>
            <a:r>
              <a:rPr lang="en-AU" dirty="0">
                <a:latin typeface="+mj-lt"/>
              </a:rPr>
              <a:t> details:</a:t>
            </a:r>
          </a:p>
          <a:p>
            <a:pPr lvl="2"/>
            <a:r>
              <a:rPr lang="en-AU" dirty="0">
                <a:solidFill>
                  <a:srgbClr val="FF0000"/>
                </a:solidFill>
                <a:latin typeface="+mj-lt"/>
              </a:rPr>
              <a:t>tbd</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could 802.11ax/be respond to adaptivity rules in Europe</a:t>
            </a:r>
          </a:p>
          <a:p>
            <a:pPr lvl="2"/>
            <a:r>
              <a:rPr lang="en-AU" dirty="0"/>
              <a:t>Discussion of 60 GHz coexistence issues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t>It was noted during the March 2021 plenary that ETSI BRAN is working on 60 GHz Harmonised Standards that may impact IEEE 802.11ay coexistence</a:t>
            </a:r>
          </a:p>
          <a:p>
            <a:pPr lvl="1"/>
            <a:r>
              <a:rPr lang="en-AU" dirty="0"/>
              <a:t>Subsequently, the 802.11 Chair directed the Coex SC to consider 60GHz coexistence within scope</a:t>
            </a:r>
          </a:p>
          <a:p>
            <a:pPr lvl="2"/>
            <a:r>
              <a:rPr lang="en-AU" i="1" dirty="0">
                <a:effectLst/>
                <a:latin typeface="Calibri" panose="020F0502020204030204" pitchFamily="34" charset="0"/>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Calibri" panose="020F0502020204030204" pitchFamily="34" charset="0"/>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Calibri" panose="020F0502020204030204" pitchFamily="34" charset="0"/>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i="1" dirty="0">
                <a:solidFill>
                  <a:srgbClr val="FF0000"/>
                </a:solidFill>
              </a:rPr>
              <a:t>11-21-xxxx-00</a:t>
            </a:r>
            <a:r>
              <a:rPr lang="en-AU" i="1" dirty="0"/>
              <a:t> </a:t>
            </a:r>
            <a:endParaRPr lang="en-AU" dirty="0"/>
          </a:p>
          <a:p>
            <a:pPr lvl="1"/>
            <a:r>
              <a:rPr lang="en-AU" dirty="0"/>
              <a:t>Motion:</a:t>
            </a:r>
          </a:p>
          <a:p>
            <a:pPr lvl="2"/>
            <a:r>
              <a:rPr lang="en-AU" i="1" dirty="0"/>
              <a:t>The IEEE 802 Coex SC approves </a:t>
            </a:r>
            <a:r>
              <a:rPr lang="en-AU" i="1" dirty="0">
                <a:solidFill>
                  <a:srgbClr val="FF0000"/>
                </a:solidFill>
              </a:rPr>
              <a:t>11-21-xxxx-00</a:t>
            </a:r>
            <a:r>
              <a:rPr lang="en-AU" i="1" dirty="0"/>
              <a:t> as the minutes of its virtual meeting in March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828800"/>
            <a:ext cx="7772400" cy="4114800"/>
          </a:xfrm>
        </p:spPr>
        <p:txBody>
          <a:bodyPr/>
          <a:lstStyle/>
          <a:p>
            <a:r>
              <a:rPr lang="en-AU" dirty="0"/>
              <a:t>Key messages from today’s session …</a:t>
            </a:r>
          </a:p>
          <a:p>
            <a:pPr lvl="1"/>
            <a:r>
              <a:rPr lang="en-AU" dirty="0">
                <a:solidFill>
                  <a:srgbClr val="FF0000"/>
                </a:solidFill>
              </a:rPr>
              <a:t>tbd</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plenary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3340998715"/>
              </p:ext>
            </p:extLst>
          </p:nvPr>
        </p:nvGraphicFramePr>
        <p:xfrm>
          <a:off x="4914900" y="14478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2020</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4190657818"/>
              </p:ext>
            </p:extLst>
          </p:nvPr>
        </p:nvGraphicFramePr>
        <p:xfrm>
          <a:off x="1698171" y="35052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No 60 GHz material has been included in this agenda yet because:</a:t>
            </a:r>
          </a:p>
          <a:p>
            <a:pPr lvl="2"/>
            <a:r>
              <a:rPr lang="en-AU" dirty="0"/>
              <a:t>None has been provided</a:t>
            </a:r>
          </a:p>
          <a:p>
            <a:pPr lvl="2"/>
            <a:r>
              <a:rPr lang="en-AU" dirty="0"/>
              <a:t>The Coex SC Chair is still learning</a:t>
            </a:r>
          </a:p>
          <a:p>
            <a:pPr lvl="1"/>
            <a:r>
              <a:rPr lang="en-AU" dirty="0"/>
              <a:t>The Coex SC Chair requests assistance in putting together material for this meeting</a:t>
            </a:r>
          </a:p>
          <a:p>
            <a:pPr lvl="2"/>
            <a:r>
              <a:rPr lang="en-AU" dirty="0">
                <a:effectLst/>
                <a:latin typeface="Arial" panose="020B0604020202020204" pitchFamily="34" charset="0"/>
              </a:rPr>
              <a:t>The author </a:t>
            </a:r>
            <a:r>
              <a:rPr lang="en-AU" dirty="0">
                <a:latin typeface="Arial" panose="020B0604020202020204" pitchFamily="34" charset="0"/>
              </a:rPr>
              <a:t>of </a:t>
            </a:r>
            <a:r>
              <a:rPr lang="en-AU" dirty="0">
                <a:hlinkClick r:id="rId2"/>
              </a:rPr>
              <a:t>11-21-0430-00</a:t>
            </a:r>
            <a:r>
              <a:rPr lang="en-AU" dirty="0"/>
              <a:t> has been requested to assist</a:t>
            </a:r>
            <a:endParaRPr lang="en-AU" dirty="0">
              <a:effectLst/>
              <a:latin typeface="Arial" panose="020B0604020202020204" pitchFamily="34" charset="0"/>
            </a:endParaRPr>
          </a:p>
          <a:p>
            <a:endParaRPr lang="en-AU" sz="1800" dirty="0">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981200"/>
            <a:ext cx="7772400" cy="4114800"/>
          </a:xfrm>
        </p:spPr>
        <p:txBody>
          <a:bodyPr/>
          <a:lstStyle/>
          <a:p>
            <a:pPr lvl="1"/>
            <a:r>
              <a:rPr lang="en-AU" dirty="0"/>
              <a:t>The 802.11 WG Chair noted an </a:t>
            </a:r>
            <a:r>
              <a:rPr lang="en-AU" i="1" dirty="0"/>
              <a:t>FCC TAC Future of Unlicensed Operations Q4 2020 Report </a:t>
            </a:r>
            <a:r>
              <a:rPr lang="en-AU" dirty="0"/>
              <a:t>related to 60 GHz</a:t>
            </a:r>
          </a:p>
          <a:p>
            <a:pPr lvl="2"/>
            <a:r>
              <a:rPr lang="en-AU" dirty="0"/>
              <a:t>See </a:t>
            </a:r>
            <a:r>
              <a:rPr lang="en-US" dirty="0">
                <a:hlinkClick r:id="rId2"/>
              </a:rPr>
              <a:t>https://www.fcc.gov/sites/default/files/tac-presentations-1-14-21.pdf</a:t>
            </a:r>
            <a:endParaRPr lang="en-AU" dirty="0"/>
          </a:p>
          <a:p>
            <a:pPr lvl="2"/>
            <a:r>
              <a:rPr lang="en-AU" dirty="0"/>
              <a:t>Especially slides 10-14</a:t>
            </a:r>
          </a:p>
          <a:p>
            <a:pPr lvl="1"/>
            <a:r>
              <a:rPr lang="en-AU" dirty="0"/>
              <a:t>Slide 13 contains questions for potential  discussion &amp; contribution</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pPr lvl="1"/>
            <a:r>
              <a:rPr lang="en-AU" dirty="0"/>
              <a:t>Contributions are welcome!</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briefly discuss the LAA/Wi-Fi coexistence study in Chicago reported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t>In May 2021 …</a:t>
            </a:r>
          </a:p>
          <a:p>
            <a:pPr lvl="2"/>
            <a:r>
              <a:rPr lang="en-AU" dirty="0"/>
              <a:t>Are there any further thoughts?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
        <p:nvSpPr>
          <p:cNvPr id="6" name="Rectangle 5">
            <a:extLst>
              <a:ext uri="{FF2B5EF4-FFF2-40B4-BE49-F238E27FC236}">
                <a16:creationId xmlns:a16="http://schemas.microsoft.com/office/drawing/2014/main" id="{5557EFC7-20FC-4339-B22C-A68B68D6987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a:t>
            </a:r>
            <a:endParaRPr lang="en-GB" dirty="0"/>
          </a:p>
          <a:p>
            <a:r>
              <a:rPr lang="en-GB" dirty="0"/>
              <a:t>Discussion as of </a:t>
            </a:r>
            <a:r>
              <a:rPr lang="en-AU" dirty="0"/>
              <a:t>BRAN#109</a:t>
            </a:r>
          </a:p>
          <a:p>
            <a:pPr lvl="1"/>
            <a:r>
              <a:rPr lang="en-AU" dirty="0"/>
              <a:t> All agreements are included in EN 303 687 v0.0.12,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not any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not any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were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were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may consider a submission on the NB FH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A</a:t>
            </a:r>
            <a:r>
              <a:rPr lang="en-US" dirty="0"/>
              <a:t> proponent of NB FH has been invited to present to the Coex SC, hopefully explaining why NB FH is not a threat to Wi-Fi </a:t>
            </a:r>
            <a:r>
              <a:rPr lang="en-US" dirty="0" err="1"/>
              <a:t>coex</a:t>
            </a:r>
            <a:endParaRPr lang="en-US" dirty="0"/>
          </a:p>
          <a:p>
            <a:pPr lvl="1"/>
            <a:r>
              <a:rPr lang="en-US" dirty="0">
                <a:solidFill>
                  <a:srgbClr val="FF0000"/>
                </a:solidFill>
              </a:rPr>
              <a:t>Others are also encouraged to make contributions</a:t>
            </a:r>
            <a:endParaRPr lang="en-AU" dirty="0">
              <a:solidFill>
                <a:srgbClr val="FF0000"/>
              </a:solidFill>
            </a:endParaRP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481559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43837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035937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a:t>
            </a:r>
          </a:p>
          <a:p>
            <a:pPr lvl="1"/>
            <a:r>
              <a:rPr lang="en-US" dirty="0"/>
              <a:t>Draft EN 301 893 </a:t>
            </a:r>
            <a:r>
              <a:rPr lang="en-AU" dirty="0"/>
              <a:t>v.2.1.42 (stable draft)</a:t>
            </a:r>
            <a:endParaRPr lang="en-GB" dirty="0"/>
          </a:p>
          <a:p>
            <a:r>
              <a:rPr lang="en-GB" dirty="0"/>
              <a:t>Discussion after </a:t>
            </a:r>
            <a:r>
              <a:rPr lang="en-AU" dirty="0"/>
              <a:t>BRAN#109</a:t>
            </a:r>
          </a:p>
          <a:p>
            <a:pPr lvl="1"/>
            <a:r>
              <a:rPr lang="en-AU" dirty="0"/>
              <a:t> Most agreements are included in EN 301 893 v2.1.42, including:</a:t>
            </a:r>
          </a:p>
          <a:p>
            <a:pPr lvl="2"/>
            <a:r>
              <a:rPr lang="en-AU" dirty="0"/>
              <a:t>Variety of editorial issues &amp; issues with less relevance to coexistence</a:t>
            </a:r>
          </a:p>
          <a:p>
            <a:pPr lvl="1"/>
            <a:r>
              <a:rPr lang="en-AU" dirty="0"/>
              <a:t>Some issues are not yet incorporated into EN 301 893 v2.1.42, including:</a:t>
            </a:r>
          </a:p>
          <a:p>
            <a:pPr lvl="2"/>
            <a:r>
              <a:rPr lang="en-AU" dirty="0"/>
              <a:t>Compromise for adaptivity related to the treatment of IEEE 802.11be, as agreed at BRAN#109</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192412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91096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agreed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a:t>
            </a:r>
            <a:r>
              <a:rPr lang="en-AU" i="1" dirty="0"/>
              <a:t>Work Item </a:t>
            </a:r>
            <a:r>
              <a:rPr lang="en-AU" dirty="0"/>
              <a:t>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546105" y="4639260"/>
            <a:ext cx="1752600"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a:t>
            </a:r>
          </a:p>
        </p:txBody>
      </p:sp>
    </p:spTree>
    <p:extLst>
      <p:ext uri="{BB962C8B-B14F-4D97-AF65-F5344CB8AC3E}">
        <p14:creationId xmlns:p14="http://schemas.microsoft.com/office/powerpoint/2010/main" val="2125326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EN 301 893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1364286706"/>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ED-only</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ED-only</a:t>
                      </a:r>
                      <a:r>
                        <a:rPr lang="en-AU" sz="1400" dirty="0"/>
                        <a:t> @ -72 dBm OR </a:t>
                      </a:r>
                      <a:r>
                        <a:rPr lang="en-AU" sz="1400" i="1" dirty="0"/>
                        <a:t>PD/ED </a:t>
                      </a:r>
                      <a:r>
                        <a:rPr lang="en-AU" sz="1400" dirty="0"/>
                        <a:t>@ -82/-62 dBm … </a:t>
                      </a:r>
                    </a:p>
                    <a:p>
                      <a:r>
                        <a:rPr lang="en-AU" sz="1400" dirty="0"/>
                        <a:t>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compromise based on Nokia’s proposal in </a:t>
            </a:r>
            <a:r>
              <a:rPr lang="en-AU" dirty="0">
                <a:latin typeface="+mj-lt"/>
              </a:rPr>
              <a:t>BRAN(21)109027</a:t>
            </a:r>
            <a:r>
              <a:rPr lang="en-AU" dirty="0"/>
              <a:t> </a:t>
            </a:r>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to adopt Nokia’s proposal in </a:t>
            </a:r>
            <a:r>
              <a:rPr lang="en-AU" dirty="0">
                <a:latin typeface="+mj-lt"/>
              </a:rPr>
              <a:t>BRAN(21)109027</a:t>
            </a:r>
          </a:p>
          <a:p>
            <a:pPr lvl="2"/>
            <a:r>
              <a:rPr lang="en-AU" dirty="0"/>
              <a:t>Step 1:</a:t>
            </a:r>
          </a:p>
          <a:p>
            <a:pPr lvl="3"/>
            <a:r>
              <a:rPr lang="en-AU" i="1" dirty="0"/>
              <a:t>ED-only</a:t>
            </a:r>
            <a:r>
              <a:rPr lang="en-AU" dirty="0"/>
              <a:t> at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1"/>
            <a:r>
              <a:rPr lang="en-AU" dirty="0"/>
              <a:t>This agreement has not yet been incorporated into the EN 301 893 draft</a:t>
            </a:r>
          </a:p>
          <a:p>
            <a:pPr lvl="2"/>
            <a:r>
              <a:rPr lang="en-AU" dirty="0">
                <a:solidFill>
                  <a:srgbClr val="FF0000"/>
                </a:solidFill>
              </a:rPr>
              <a:t>Check this is still true</a:t>
            </a:r>
          </a:p>
          <a:p>
            <a:pPr lvl="1"/>
            <a:endParaRPr lang="en-AU" dirty="0"/>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958527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ED-only @ -72 dBm?</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with a focus on coexistence between 802.11ax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981200"/>
            <a:ext cx="7772400" cy="4114800"/>
          </a:xfrm>
        </p:spPr>
        <p:txBody>
          <a:bodyPr/>
          <a:lstStyle/>
          <a:p>
            <a:pPr lvl="1"/>
            <a:r>
              <a:rPr lang="en-AU" dirty="0"/>
              <a:t>Additional data is probably required to determine the optimal 2nd step from a Wi-Fi perspective</a:t>
            </a:r>
          </a:p>
          <a:p>
            <a:pPr lvl="1"/>
            <a:r>
              <a:rPr lang="en-AU" dirty="0"/>
              <a:t>Suppose 802.11ax (using traditional PD/ED mechanisms) &amp; 802.11be (subject to EDT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4094221080"/>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PD/ED @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p:txBody>
          <a:bodyPr/>
          <a:lstStyle/>
          <a:p>
            <a:r>
              <a:rPr lang="en-AU" dirty="0"/>
              <a:t>It is believed that a submission will be made on 802.11be adaptivity issues</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p:txBody>
          <a:bodyPr/>
          <a:lstStyle/>
          <a:p>
            <a:pPr lvl="1"/>
            <a:r>
              <a:rPr lang="en-AU" dirty="0"/>
              <a:t>A member has promised a submission that examines 802.11be coexistence with 802.11ax under the BRAN rules …</a:t>
            </a:r>
          </a:p>
          <a:p>
            <a:pPr lvl="2"/>
            <a:r>
              <a:rPr lang="en-AU" dirty="0">
                <a:solidFill>
                  <a:srgbClr val="FF0000"/>
                </a:solidFill>
              </a:rPr>
              <a:t>tbd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664756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07860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Schedule for 2021 (&amp; more)</a:t>
            </a:r>
          </a:p>
          <a:p>
            <a:pPr lvl="1"/>
            <a:r>
              <a:rPr lang="en-GB" dirty="0"/>
              <a:t>BRAN#109a</a:t>
            </a:r>
          </a:p>
          <a:p>
            <a:pPr lvl="2"/>
            <a:r>
              <a:rPr lang="en-GB" dirty="0"/>
              <a:t>26 Apr 2021 – 30 Apr 2021</a:t>
            </a:r>
          </a:p>
          <a:p>
            <a:pPr lvl="2"/>
            <a:r>
              <a:rPr lang="en-GB" dirty="0"/>
              <a:t>Virtual</a:t>
            </a:r>
          </a:p>
          <a:p>
            <a:pPr lvl="1"/>
            <a:r>
              <a:rPr lang="en-GB" dirty="0"/>
              <a:t>BRAN#110</a:t>
            </a:r>
          </a:p>
          <a:p>
            <a:pPr lvl="2"/>
            <a:r>
              <a:rPr lang="en-GB" dirty="0"/>
              <a:t>18 Jun 2021 – 25 Jun 2021</a:t>
            </a:r>
          </a:p>
          <a:p>
            <a:pPr lvl="2"/>
            <a:r>
              <a:rPr lang="en-GB" dirty="0"/>
              <a:t>Virtual</a:t>
            </a:r>
          </a:p>
          <a:p>
            <a:pPr lvl="1"/>
            <a:r>
              <a:rPr lang="en-GB" dirty="0"/>
              <a:t>BRAN #111</a:t>
            </a:r>
          </a:p>
          <a:p>
            <a:pPr lvl="2"/>
            <a:r>
              <a:rPr lang="en-GB" dirty="0"/>
              <a:t>27 Sep 2021 – 1 Oct 2021</a:t>
            </a:r>
          </a:p>
          <a:p>
            <a:pPr lvl="2"/>
            <a:r>
              <a:rPr lang="en-AU" b="0" i="0" dirty="0">
                <a:effectLst/>
                <a:latin typeface="Arial" panose="020B0604020202020204" pitchFamily="34" charset="0"/>
              </a:rPr>
              <a:t>Sophia-Antipolis </a:t>
            </a:r>
            <a:endParaRPr lang="en-GB" dirty="0"/>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#112</a:t>
            </a:r>
          </a:p>
          <a:p>
            <a:pPr lvl="2"/>
            <a:r>
              <a:rPr lang="en-GB" dirty="0"/>
              <a:t>13 Dec 2021 – 17 Dec 2021</a:t>
            </a:r>
          </a:p>
          <a:p>
            <a:pPr lvl="2"/>
            <a:r>
              <a:rPr lang="en-AU" b="0" i="0" dirty="0">
                <a:effectLst/>
                <a:latin typeface="Arial" panose="020B0604020202020204" pitchFamily="34" charset="0"/>
              </a:rPr>
              <a:t>Sophia-Antipolis </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tbc</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5 GHz Coexistence in China</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75178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93FA-9600-4C8B-9ED4-D67F477CAAC9}"/>
              </a:ext>
            </a:extLst>
          </p:cNvPr>
          <p:cNvSpPr>
            <a:spLocks noGrp="1"/>
          </p:cNvSpPr>
          <p:nvPr>
            <p:ph type="title"/>
          </p:nvPr>
        </p:nvSpPr>
        <p:spPr/>
        <p:txBody>
          <a:bodyPr/>
          <a:lstStyle/>
          <a:p>
            <a:r>
              <a:rPr lang="en-AU" dirty="0"/>
              <a:t>China recently closed a consultation in relation to operation in 5 GHz</a:t>
            </a:r>
          </a:p>
        </p:txBody>
      </p:sp>
      <p:sp>
        <p:nvSpPr>
          <p:cNvPr id="3" name="Content Placeholder 2">
            <a:extLst>
              <a:ext uri="{FF2B5EF4-FFF2-40B4-BE49-F238E27FC236}">
                <a16:creationId xmlns:a16="http://schemas.microsoft.com/office/drawing/2014/main" id="{3E807FC0-E25F-4EDD-858E-01E9EFEDCB38}"/>
              </a:ext>
            </a:extLst>
          </p:cNvPr>
          <p:cNvSpPr>
            <a:spLocks noGrp="1"/>
          </p:cNvSpPr>
          <p:nvPr>
            <p:ph idx="1"/>
          </p:nvPr>
        </p:nvSpPr>
        <p:spPr>
          <a:xfrm>
            <a:off x="685800" y="1905000"/>
            <a:ext cx="7772400" cy="4114800"/>
          </a:xfrm>
        </p:spPr>
        <p:txBody>
          <a:bodyPr/>
          <a:lstStyle/>
          <a:p>
            <a:pPr lvl="1"/>
            <a:r>
              <a:rPr lang="en-AU" dirty="0"/>
              <a:t>A consultation recently closed in China wrt rules for operation in the 2.4 GHz &amp; 5 GHz bands</a:t>
            </a:r>
          </a:p>
          <a:p>
            <a:pPr lvl="2"/>
            <a:r>
              <a:rPr lang="en-AU" dirty="0"/>
              <a:t>Only the 5 GHz aspects are within the scope of the Coex SC …</a:t>
            </a:r>
          </a:p>
          <a:p>
            <a:pPr lvl="2"/>
            <a:r>
              <a:rPr lang="en-AU" dirty="0"/>
              <a:t>… but the 2.4 GHz aspects also caused some discussion because of the</a:t>
            </a:r>
            <a:br>
              <a:rPr lang="en-AU" dirty="0"/>
            </a:br>
            <a:r>
              <a:rPr lang="en-AU" dirty="0"/>
              <a:t>-40dBm/MHz emissions requirements, which may have an adverse effect on Wi-Fi/BT/BLE band edge power</a:t>
            </a:r>
          </a:p>
          <a:p>
            <a:pPr lvl="1"/>
            <a:r>
              <a:rPr lang="en-AU" dirty="0"/>
              <a:t>It appears that the 5 GHz rules are based on a simplification of the ETSI rules in EN 301 893 for both FBE &amp; LBE, with LBE rules:</a:t>
            </a:r>
          </a:p>
          <a:p>
            <a:pPr lvl="2"/>
            <a:r>
              <a:rPr lang="en-AU" i="1" dirty="0"/>
              <a:t>EDT</a:t>
            </a:r>
            <a:r>
              <a:rPr lang="en-AU" dirty="0"/>
              <a:t> @ -62 dBm/20MHz</a:t>
            </a:r>
          </a:p>
          <a:p>
            <a:pPr lvl="2"/>
            <a:r>
              <a:rPr lang="en-AU" dirty="0"/>
              <a:t>LBT with listening period of 27 µs (including secondary channel)</a:t>
            </a:r>
          </a:p>
          <a:p>
            <a:pPr lvl="2"/>
            <a:r>
              <a:rPr lang="en-AU" dirty="0"/>
              <a:t>No back off requirement, </a:t>
            </a:r>
            <a:r>
              <a:rPr lang="en-AU" dirty="0" err="1"/>
              <a:t>ie</a:t>
            </a:r>
            <a:r>
              <a:rPr lang="en-AU" dirty="0"/>
              <a:t> no adaptivity</a:t>
            </a:r>
          </a:p>
          <a:p>
            <a:pPr lvl="2"/>
            <a:r>
              <a:rPr lang="en-AU" dirty="0"/>
              <a:t>Max COT = 20 </a:t>
            </a:r>
            <a:r>
              <a:rPr lang="en-AU" dirty="0" err="1"/>
              <a:t>ms</a:t>
            </a:r>
            <a:endParaRPr lang="en-AU" dirty="0"/>
          </a:p>
          <a:p>
            <a:pPr lvl="1"/>
            <a:r>
              <a:rPr lang="en-AU" dirty="0"/>
              <a:t>The Chinese rules are consistent with the more </a:t>
            </a:r>
            <a:r>
              <a:rPr lang="en-AU" i="1" dirty="0"/>
              <a:t>laisse faire </a:t>
            </a:r>
            <a:r>
              <a:rPr lang="en-AU" dirty="0"/>
              <a:t>approach taken to sharing &amp; coexistence by the FCC, rather than the more rigorous European approach</a:t>
            </a:r>
          </a:p>
        </p:txBody>
      </p:sp>
      <p:sp>
        <p:nvSpPr>
          <p:cNvPr id="4" name="Footer Placeholder 3">
            <a:extLst>
              <a:ext uri="{FF2B5EF4-FFF2-40B4-BE49-F238E27FC236}">
                <a16:creationId xmlns:a16="http://schemas.microsoft.com/office/drawing/2014/main" id="{D8DFC731-0527-46D5-B6FE-F44EEDDD2E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09B746-AD1F-4596-B41F-0D50E93F6B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917091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460-BEB7-476D-98BF-A26029FA9934}"/>
              </a:ext>
            </a:extLst>
          </p:cNvPr>
          <p:cNvSpPr>
            <a:spLocks noGrp="1"/>
          </p:cNvSpPr>
          <p:nvPr>
            <p:ph type="title"/>
          </p:nvPr>
        </p:nvSpPr>
        <p:spPr/>
        <p:txBody>
          <a:bodyPr/>
          <a:lstStyle/>
          <a:p>
            <a:r>
              <a:rPr lang="en-AU" dirty="0"/>
              <a:t>The Chinese rules seem to impose at least one problematic constraint</a:t>
            </a:r>
          </a:p>
        </p:txBody>
      </p:sp>
      <p:sp>
        <p:nvSpPr>
          <p:cNvPr id="3" name="Content Placeholder 2">
            <a:extLst>
              <a:ext uri="{FF2B5EF4-FFF2-40B4-BE49-F238E27FC236}">
                <a16:creationId xmlns:a16="http://schemas.microsoft.com/office/drawing/2014/main" id="{12CA1FB0-6301-4948-8324-DB7304E57330}"/>
              </a:ext>
            </a:extLst>
          </p:cNvPr>
          <p:cNvSpPr>
            <a:spLocks noGrp="1"/>
          </p:cNvSpPr>
          <p:nvPr>
            <p:ph idx="1"/>
          </p:nvPr>
        </p:nvSpPr>
        <p:spPr/>
        <p:txBody>
          <a:bodyPr/>
          <a:lstStyle/>
          <a:p>
            <a:pPr lvl="1"/>
            <a:r>
              <a:rPr lang="en-AU" dirty="0"/>
              <a:t>It appears that 802.11 can satisfy these proposed rules ... with one possible exception</a:t>
            </a:r>
          </a:p>
          <a:p>
            <a:pPr lvl="1"/>
            <a:r>
              <a:rPr lang="en-AU" dirty="0"/>
              <a:t>The specification of 27 µs of listening is potentially an issue because  802.11 gear often only listens for 25 µs (especially in the secondary channel)</a:t>
            </a:r>
          </a:p>
          <a:p>
            <a:pPr lvl="1"/>
            <a:r>
              <a:rPr lang="en-AU" dirty="0"/>
              <a:t>Is this of concern, noting the consultation has closed?</a:t>
            </a:r>
          </a:p>
          <a:p>
            <a:endParaRPr lang="en-AU" dirty="0"/>
          </a:p>
        </p:txBody>
      </p:sp>
      <p:sp>
        <p:nvSpPr>
          <p:cNvPr id="4" name="Footer Placeholder 3">
            <a:extLst>
              <a:ext uri="{FF2B5EF4-FFF2-40B4-BE49-F238E27FC236}">
                <a16:creationId xmlns:a16="http://schemas.microsoft.com/office/drawing/2014/main" id="{BB11F241-6E3A-4B3F-9A76-9D4FAC9E8F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D16B81-607A-4883-BC78-C0949E1584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77163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942356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2"/>
            <a:r>
              <a:rPr lang="en-AU" dirty="0"/>
              <a:t>60 GHz</a:t>
            </a:r>
          </a:p>
          <a:p>
            <a:pPr lvl="1"/>
            <a:r>
              <a:rPr lang="en-AU" dirty="0"/>
              <a:t>China regulations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461979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7914</Words>
  <Application>Microsoft Office PowerPoint</Application>
  <PresentationFormat>On-screen Show (4:3)</PresentationFormat>
  <Paragraphs>1023</Paragraphs>
  <Slides>77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Times New Roman</vt:lpstr>
      <vt:lpstr>802-11-Submission</vt:lpstr>
      <vt:lpstr>Agenda for IEEE 802.11 Coexistence SC virtual meeting in May 2021</vt:lpstr>
      <vt:lpstr>Welcome to the 6th virtual plenary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FCC TAC has highlighted questions related to 60 GHz of potential interest to Coex SC</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may briefly discuss the LAA/Wi-Fi coexistence study in Chicago reported in Jan 2021</vt:lpstr>
      <vt:lpstr>Experiments with deployed systems show LAA has a significant impact on Beacon success</vt:lpstr>
      <vt:lpstr>Experiments with deployed systems show LAA has a significant impact on data success</vt:lpstr>
      <vt:lpstr>The previous discussions suggest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were numerous submissions to ETSI BRAN on NB FH in 6 GHz since BRAN#108</vt:lpstr>
      <vt:lpstr>There were numerous submissions to ETSI BRAN on NB FH in 6 GHz since BRAN#108</vt:lpstr>
      <vt:lpstr>The next steps to a resolution of the questions related to NB FH in EN 303 687 (6 GHz) are unclear</vt:lpstr>
      <vt:lpstr>The Coex SC may consider a submission on the NB FH issue</vt:lpstr>
      <vt:lpstr>PowerPoint Presentation</vt:lpstr>
      <vt:lpstr>There is work required to enable good coexistence in 6 GHz in the future (and 5 GHz)</vt:lpstr>
      <vt:lpstr>PowerPoint Presentation</vt:lpstr>
      <vt:lpstr>The stable draft of EN 301 893 (5 GHz) does not yet include the newly agreed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Unfortunately, not all stakeholders agreed with the proposed 5 GHz compromise</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EN 301 893 …</vt:lpstr>
      <vt:lpstr>… but ultimately there was a compromise based on Nokia’s proposal in BRAN(21)109027 </vt:lpstr>
      <vt:lpstr>The 802.11 WG needs to start thinking about a 2nd step for 802.11be operation in 5 GHz …</vt:lpstr>
      <vt:lpstr>… with a focus on coexistence between 802.11ax using PD/ED and 802.11be</vt:lpstr>
      <vt:lpstr>The 5 GHz discussion about the use of ED-only vs PD/ED could be applied to 6 GHz</vt:lpstr>
      <vt:lpstr>It is believed that a submission will be made on 802.11be adaptivity issues</vt:lpstr>
      <vt:lpstr>PowerPoint Presentation</vt:lpstr>
      <vt:lpstr>ETSI BRAN will probably meet virtually for most of 2021 … or not</vt:lpstr>
      <vt:lpstr>ETSI BRAN has agreed its 2022 schedule</vt:lpstr>
      <vt:lpstr>PowerPoint Presentation</vt:lpstr>
      <vt:lpstr>China recently closed a consultation in relation to operation in 5 GHz</vt:lpstr>
      <vt:lpstr>The Chinese rules seem to impose at least one problematic constraint</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2021-04-07T02:35:59Z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