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272" r:id="rId3"/>
    <p:sldId id="315" r:id="rId4"/>
    <p:sldId id="328" r:id="rId5"/>
    <p:sldId id="267" r:id="rId6"/>
    <p:sldId id="260" r:id="rId7"/>
    <p:sldId id="261" r:id="rId8"/>
    <p:sldId id="262" r:id="rId9"/>
    <p:sldId id="263" r:id="rId10"/>
    <p:sldId id="283" r:id="rId11"/>
    <p:sldId id="284" r:id="rId12"/>
    <p:sldId id="287" r:id="rId13"/>
    <p:sldId id="288" r:id="rId14"/>
    <p:sldId id="289" r:id="rId15"/>
    <p:sldId id="361" r:id="rId16"/>
    <p:sldId id="365" r:id="rId17"/>
    <p:sldId id="367" r:id="rId18"/>
    <p:sldId id="363" r:id="rId19"/>
    <p:sldId id="334" r:id="rId20"/>
    <p:sldId id="368" r:id="rId21"/>
    <p:sldId id="366" r:id="rId22"/>
    <p:sldId id="360"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99" d="100"/>
          <a:sy n="99" d="100"/>
        </p:scale>
        <p:origin x="1284" y="72"/>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195852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4</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May 2021</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59830" y="332601"/>
            <a:ext cx="338567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802.11-21/0611r0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0/11-20-1122-03-00be-802-11be-architecture-association-discussion.pptx" TargetMode="External"/><Relationship Id="rId3" Type="http://schemas.openxmlformats.org/officeDocument/2006/relationships/hyperlink" Target="https://mentor.ieee.org/802.11/dcn/20/11-20-1148-00-00be-discussion-on-mld-architecture.pptx" TargetMode="External"/><Relationship Id="rId7" Type="http://schemas.openxmlformats.org/officeDocument/2006/relationships/hyperlink" Target="https://mentor.ieee.org/802.11/dcn/20/11-20-1200-00-00be-11be-architecture-discussion.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1240-00-00be-how-many-macs-and-spacetime-in-reference-models.pptx" TargetMode="External"/><Relationship Id="rId5" Type="http://schemas.openxmlformats.org/officeDocument/2006/relationships/hyperlink" Target="https://mentor.ieee.org/802.11/dcn/20/11-20-1171-01-00be-multi-link-ap-network-reference-model-discussion.pptx" TargetMode="External"/><Relationship Id="rId10" Type="http://schemas.openxmlformats.org/officeDocument/2006/relationships/hyperlink" Target="https://mentor.ieee.org/802.11/dcn/21/11-21-0414-02-0arc-draft-examples-of-a-proposed-notation-for-frame-exchange-sequence-sequences-in-annex-g-of-802-11-2020.docx" TargetMode="External"/><Relationship Id="rId4" Type="http://schemas.openxmlformats.org/officeDocument/2006/relationships/hyperlink" Target="https://mentor.ieee.org/802.11/dcn/20/11-20-1131-01-00be-multi-link-reference-model-discussion.pptx" TargetMode="External"/><Relationship Id="rId9" Type="http://schemas.openxmlformats.org/officeDocument/2006/relationships/hyperlink" Target="https://mentor.ieee.org/802.11/dcn/21/11-21-0578-00-0arc-obsolete-annex-g.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ARC-SC-agenda-May-2021</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2021-04-06</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862"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10 May 2021, 13:30 ET</a:t>
            </a:r>
          </a:p>
        </p:txBody>
      </p:sp>
      <p:sp>
        <p:nvSpPr>
          <p:cNvPr id="11267" name="Rectangle 3"/>
          <p:cNvSpPr>
            <a:spLocks noGrp="1" noChangeArrowheads="1"/>
          </p:cNvSpPr>
          <p:nvPr>
            <p:ph idx="1"/>
          </p:nvPr>
        </p:nvSpPr>
        <p:spPr>
          <a:xfrm>
            <a:off x="342900" y="14097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Reminder: 2 meetings this week: 10 May 13:30 ET,   12 May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sz="2400" dirty="0"/>
              <a:t>Annex G way forward (including, especially, for </a:t>
            </a:r>
            <a:r>
              <a:rPr lang="en-US" sz="2400" dirty="0" err="1"/>
              <a:t>TGbe</a:t>
            </a:r>
            <a:r>
              <a:rPr lang="en-US" sz="2400" dirty="0"/>
              <a:t> and </a:t>
            </a:r>
            <a:r>
              <a:rPr lang="en-US" sz="2400" dirty="0" err="1"/>
              <a:t>REVme’s</a:t>
            </a:r>
            <a:r>
              <a:rPr lang="en-US" sz="2400" dirty="0"/>
              <a:t> integration of 11ax)</a:t>
            </a:r>
          </a:p>
          <a:p>
            <a:pPr lvl="1" eaLnBrk="1" hangingPunct="1">
              <a:lnSpc>
                <a:spcPct val="90000"/>
              </a:lnSpc>
              <a:spcBef>
                <a:spcPts val="300"/>
              </a:spcBef>
              <a:spcAft>
                <a:spcPts val="600"/>
              </a:spcAft>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r>
              <a:rPr lang="en-US" dirty="0"/>
              <a:t> contributions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12 May 2021,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sz="2400" dirty="0">
                <a:solidFill>
                  <a:srgbClr val="000000"/>
                </a:solidFill>
              </a:rPr>
              <a:t>802.11 </a:t>
            </a:r>
            <a:r>
              <a:rPr lang="en-US" sz="2400" dirty="0" err="1">
                <a:solidFill>
                  <a:srgbClr val="000000"/>
                </a:solidFill>
              </a:rPr>
              <a:t>TGbe’s</a:t>
            </a:r>
            <a:r>
              <a:rPr lang="en-US" sz="2400" dirty="0">
                <a:solidFill>
                  <a:srgbClr val="000000"/>
                </a:solidFill>
              </a:rPr>
              <a:t> evolving multi-link architecture</a:t>
            </a:r>
            <a:r>
              <a:rPr lang="en-US" sz="2400" dirty="0"/>
              <a:t> contributions</a:t>
            </a:r>
          </a:p>
          <a:p>
            <a:pPr lvl="1" eaLnBrk="1" hangingPunct="1">
              <a:lnSpc>
                <a:spcPct val="90000"/>
              </a:lnSpc>
              <a:spcBef>
                <a:spcPts val="300"/>
              </a:spcBef>
              <a:spcAft>
                <a:spcPts val="600"/>
              </a:spcAft>
              <a:defRPr/>
            </a:pPr>
            <a:r>
              <a:rPr lang="en-US" sz="2400" dirty="0"/>
              <a:t>Annex G way forward</a:t>
            </a:r>
          </a:p>
          <a:p>
            <a:pPr lvl="1" eaLnBrk="1" hangingPunct="1">
              <a:lnSpc>
                <a:spcPct val="90000"/>
              </a:lnSpc>
              <a:spcBef>
                <a:spcPts val="300"/>
              </a:spcBef>
              <a:spcAft>
                <a:spcPts val="600"/>
              </a:spcAft>
              <a:defRPr/>
            </a:pPr>
            <a:r>
              <a:rPr lang="en-US" sz="2400" dirty="0"/>
              <a:t>Other topic(s)?  (See next slide)</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11267" name="Rectangle 3"/>
          <p:cNvSpPr>
            <a:spLocks noGrp="1" noChangeArrowheads="1"/>
          </p:cNvSpPr>
          <p:nvPr>
            <p:ph idx="1"/>
          </p:nvPr>
        </p:nvSpPr>
        <p:spPr>
          <a:xfrm>
            <a:off x="342900" y="1524000"/>
            <a:ext cx="8458200" cy="4038600"/>
          </a:xfrm>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b="1" dirty="0"/>
              <a:t>Consider any changes to remove 802.2/LLC terms?</a:t>
            </a:r>
            <a:endParaRPr lang="en-US" b="1" dirty="0">
              <a:solidFill>
                <a:schemeClr val="accent2">
                  <a:lumMod val="75000"/>
                </a:schemeClr>
              </a:solidFill>
            </a:endParaRPr>
          </a:p>
          <a:p>
            <a:pPr marL="685800" lvl="2" indent="-342900">
              <a:lnSpc>
                <a:spcPct val="90000"/>
              </a:lnSpc>
              <a:buFont typeface="Arial" pitchFamily="34" charset="0"/>
              <a:buChar char="•"/>
              <a:defRPr/>
            </a:pPr>
            <a:r>
              <a:rPr lang="en-US" b="1" dirty="0"/>
              <a:t>“What is a STA?” (per </a:t>
            </a:r>
            <a:r>
              <a:rPr lang="en-US" b="1" dirty="0" err="1"/>
              <a:t>REVmd</a:t>
            </a:r>
            <a:r>
              <a:rPr lang="en-US" b="1" dirty="0"/>
              <a:t> discussion: </a:t>
            </a:r>
            <a:r>
              <a:rPr lang="en-US"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b="1" dirty="0"/>
              <a:t>), Also 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3" indent="-342900">
              <a:lnSpc>
                <a:spcPct val="90000"/>
              </a:lnSpc>
              <a:spcBef>
                <a:spcPts val="300"/>
              </a:spcBef>
              <a:spcAft>
                <a:spcPts val="0"/>
              </a:spcAft>
              <a:buFont typeface="Arial" panose="020B0604020202020204" pitchFamily="34" charset="0"/>
              <a:buChar char="•"/>
              <a:defRPr/>
            </a:pPr>
            <a:r>
              <a:rPr lang="en-US" sz="1800" b="1" dirty="0" err="1"/>
              <a:t>TGaz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4"/>
              </a:rPr>
              <a:t>11-20/0174r0</a:t>
            </a:r>
            <a:r>
              <a:rPr lang="en-US" dirty="0"/>
              <a:t>; </a:t>
            </a:r>
            <a:r>
              <a:rPr lang="en-US" b="1" dirty="0"/>
              <a:t>monitor 802.1 discussions</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a:p>
            <a:pPr marL="0" lvl="1" indent="0" eaLnBrk="1" hangingPunct="1">
              <a:lnSpc>
                <a:spcPct val="90000"/>
              </a:lnSpc>
              <a:spcBef>
                <a:spcPts val="300"/>
              </a:spcBef>
              <a:buNone/>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97886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dirty="0">
                <a:solidFill>
                  <a:srgbClr val="000000"/>
                </a:solidFill>
              </a:rPr>
              <a:t>March plenary:</a:t>
            </a:r>
          </a:p>
          <a:p>
            <a:pPr marL="400050" lvl="1" indent="0" eaLnBrk="1" hangingPunct="1">
              <a:lnSpc>
                <a:spcPct val="90000"/>
              </a:lnSpc>
              <a:spcBef>
                <a:spcPts val="300"/>
              </a:spcBef>
              <a:buNone/>
              <a:defRPr/>
            </a:pPr>
            <a:r>
              <a:rPr lang="en-US" sz="2400" dirty="0">
                <a:solidFill>
                  <a:srgbClr val="000000"/>
                </a:solidFill>
              </a:rPr>
              <a:t>April telecons:</a:t>
            </a:r>
          </a:p>
          <a:p>
            <a:pPr lvl="1" eaLnBrk="1" hangingPunct="1">
              <a:lnSpc>
                <a:spcPct val="90000"/>
              </a:lnSpc>
              <a:spcBef>
                <a:spcPts val="300"/>
              </a:spcBef>
              <a:defRPr/>
            </a:pPr>
            <a:r>
              <a:rPr lang="en-US" dirty="0">
                <a:solidFill>
                  <a:srgbClr val="000000"/>
                </a:solidFill>
              </a:rPr>
              <a:t>April 5:</a:t>
            </a:r>
          </a:p>
          <a:p>
            <a:pPr lvl="1" eaLnBrk="1" hangingPunct="1">
              <a:lnSpc>
                <a:spcPct val="90000"/>
              </a:lnSpc>
              <a:spcBef>
                <a:spcPts val="300"/>
              </a:spcBef>
              <a:defRPr/>
            </a:pPr>
            <a:r>
              <a:rPr lang="en-US" dirty="0">
                <a:solidFill>
                  <a:srgbClr val="000000"/>
                </a:solidFill>
              </a:rPr>
              <a:t>April 8:</a:t>
            </a:r>
          </a:p>
          <a:p>
            <a:pPr lvl="1" eaLnBrk="1" hangingPunct="1">
              <a:lnSpc>
                <a:spcPct val="90000"/>
              </a:lnSpc>
              <a:spcBef>
                <a:spcPts val="300"/>
              </a:spcBef>
              <a:defRPr/>
            </a:pPr>
            <a:r>
              <a:rPr lang="en-US" dirty="0">
                <a:solidFill>
                  <a:srgbClr val="000000"/>
                </a:solidFill>
              </a:rPr>
              <a:t>April 26:</a:t>
            </a:r>
          </a:p>
          <a:p>
            <a:pPr lvl="1" eaLnBrk="1" hangingPunct="1">
              <a:lnSpc>
                <a:spcPct val="90000"/>
              </a:lnSpc>
              <a:spcBef>
                <a:spcPts val="300"/>
              </a:spcBef>
              <a:defRPr/>
            </a:pPr>
            <a:r>
              <a:rPr lang="en-US" dirty="0">
                <a:solidFill>
                  <a:srgbClr val="000000"/>
                </a:solidFill>
              </a:rPr>
              <a:t>April 29:</a:t>
            </a:r>
            <a:endParaRPr lang="en-US" b="1" dirty="0"/>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a:t>
            </a:r>
          </a:p>
          <a:p>
            <a:pPr marL="457200" indent="-457200">
              <a:lnSpc>
                <a:spcPct val="90000"/>
              </a:lnSpc>
              <a:spcBef>
                <a:spcPts val="0"/>
              </a:spcBef>
              <a:spcAft>
                <a:spcPts val="600"/>
              </a:spcAft>
              <a:buFont typeface="Arial" panose="020B0604020202020204" pitchFamily="34" charset="0"/>
              <a:buChar char="•"/>
              <a:defRPr/>
            </a:pPr>
            <a:r>
              <a:rPr lang="en-US" dirty="0"/>
              <a:t>Result:</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Contributions</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b="1" dirty="0"/>
              <a:t>How does the architecture (still evolving) within 802.11 </a:t>
            </a:r>
            <a:r>
              <a:rPr lang="en-US" b="1" dirty="0" err="1"/>
              <a:t>TGbe</a:t>
            </a:r>
            <a:r>
              <a:rPr lang="en-US" b="1" dirty="0"/>
              <a:t> fit into or affect the overall (baseline) 802.11 architecture?</a:t>
            </a:r>
          </a:p>
          <a:p>
            <a:pPr marL="342900" lvl="1" indent="-342900" eaLnBrk="1" hangingPunct="1">
              <a:lnSpc>
                <a:spcPct val="90000"/>
              </a:lnSpc>
              <a:spcBef>
                <a:spcPts val="300"/>
              </a:spcBef>
              <a:buFont typeface="Arial" pitchFamily="34" charset="0"/>
              <a:buChar char="•"/>
              <a:defRPr/>
            </a:pPr>
            <a:r>
              <a:rPr lang="en-US" b="1" dirty="0"/>
              <a:t>Contributions:</a:t>
            </a:r>
          </a:p>
          <a:p>
            <a:pPr marL="685800" lvl="2" indent="-342900" eaLnBrk="1" hangingPunct="1">
              <a:lnSpc>
                <a:spcPct val="90000"/>
              </a:lnSpc>
              <a:spcBef>
                <a:spcPts val="300"/>
              </a:spcBef>
              <a:buFont typeface="Arial" pitchFamily="34" charset="0"/>
              <a:buChar char="•"/>
              <a:defRPr/>
            </a:pPr>
            <a:r>
              <a:rPr lang="en-US" sz="2000" dirty="0"/>
              <a:t> </a:t>
            </a:r>
          </a:p>
          <a:p>
            <a:pPr marL="685800" lvl="2" indent="-342900" eaLnBrk="1" hangingPunct="1">
              <a:lnSpc>
                <a:spcPct val="90000"/>
              </a:lnSpc>
              <a:spcBef>
                <a:spcPts val="300"/>
              </a:spcBef>
              <a:buFont typeface="Arial" pitchFamily="34" charset="0"/>
              <a:buChar char="•"/>
              <a:defRPr/>
            </a:pPr>
            <a:endParaRPr lang="en-US" dirty="0"/>
          </a:p>
          <a:p>
            <a:pPr marL="0" indent="0" eaLnBrk="1" hangingPunct="1">
              <a:lnSpc>
                <a:spcPct val="90000"/>
              </a:lnSpc>
              <a:spcBef>
                <a:spcPts val="300"/>
              </a:spcBef>
              <a:buNone/>
              <a:defRPr/>
            </a:pPr>
            <a:r>
              <a:rPr lang="en-US" sz="2800" dirty="0">
                <a:solidFill>
                  <a:srgbClr val="000000"/>
                </a:solidFill>
              </a:rPr>
              <a:t>Annex G way forward</a:t>
            </a:r>
          </a:p>
          <a:p>
            <a:pPr marL="0" indent="-400050" eaLnBrk="1" hangingPunct="1">
              <a:lnSpc>
                <a:spcPct val="90000"/>
              </a:lnSpc>
              <a:spcBef>
                <a:spcPts val="300"/>
              </a:spcBef>
              <a:buFont typeface="Arial" pitchFamily="34" charset="0"/>
              <a:buChar char="•"/>
              <a:defRPr/>
            </a:pPr>
            <a:r>
              <a:rPr lang="en-US" sz="2000" b="0" dirty="0"/>
              <a:t>Straw Polls </a:t>
            </a:r>
          </a:p>
          <a:p>
            <a:pPr marL="742950" lvl="2" indent="-400050" eaLnBrk="1" hangingPunct="1">
              <a:lnSpc>
                <a:spcPct val="90000"/>
              </a:lnSpc>
              <a:spcBef>
                <a:spcPts val="300"/>
              </a:spcBef>
              <a:buFont typeface="Arial" pitchFamily="34" charset="0"/>
              <a:buChar char="•"/>
              <a:defRPr/>
            </a:pPr>
            <a:r>
              <a:rPr lang="en-US" dirty="0"/>
              <a:t>I</a:t>
            </a:r>
            <a:r>
              <a:rPr lang="en-US" b="0" dirty="0"/>
              <a:t>n Sept 2019, see 11-19/1513</a:t>
            </a:r>
          </a:p>
          <a:p>
            <a:pPr marL="742950" lvl="2" indent="-400050" eaLnBrk="1" hangingPunct="1">
              <a:lnSpc>
                <a:spcPct val="90000"/>
              </a:lnSpc>
              <a:spcBef>
                <a:spcPts val="300"/>
              </a:spcBef>
              <a:buFont typeface="Arial" pitchFamily="34" charset="0"/>
              <a:buChar char="•"/>
              <a:defRPr/>
            </a:pPr>
            <a:r>
              <a:rPr lang="en-US" dirty="0"/>
              <a:t>March 2021</a:t>
            </a:r>
            <a:endParaRPr lang="en-US" b="0" dirty="0"/>
          </a:p>
          <a:p>
            <a:pPr marL="0" indent="-400050" eaLnBrk="1" hangingPunct="1">
              <a:lnSpc>
                <a:spcPct val="90000"/>
              </a:lnSpc>
              <a:spcBef>
                <a:spcPts val="300"/>
              </a:spcBef>
              <a:buFont typeface="Arial" pitchFamily="34" charset="0"/>
              <a:buChar char="•"/>
              <a:defRPr/>
            </a:pPr>
            <a:r>
              <a:rPr lang="en-US" sz="2000" b="0" dirty="0">
                <a:solidFill>
                  <a:srgbClr val="000000"/>
                </a:solidFill>
              </a:rPr>
              <a:t>Remove Annex G – </a:t>
            </a:r>
          </a:p>
          <a:p>
            <a:pPr marL="0" indent="-400050" eaLnBrk="1" hangingPunct="1">
              <a:lnSpc>
                <a:spcPct val="90000"/>
              </a:lnSpc>
              <a:spcBef>
                <a:spcPts val="300"/>
              </a:spcBef>
              <a:buFont typeface="Arial" pitchFamily="34" charset="0"/>
              <a:buChar char="•"/>
              <a:defRPr/>
            </a:pPr>
            <a:r>
              <a:rPr lang="en-US" sz="2000" b="0" dirty="0"/>
              <a:t>Replace Annex G with some other notation/style – </a:t>
            </a:r>
          </a:p>
          <a:p>
            <a:pPr marL="0" indent="-400050" eaLnBrk="1" hangingPunct="1">
              <a:lnSpc>
                <a:spcPct val="90000"/>
              </a:lnSpc>
              <a:spcBef>
                <a:spcPts val="300"/>
              </a:spcBef>
              <a:buFont typeface="Arial" pitchFamily="34" charset="0"/>
              <a:buChar char="•"/>
              <a:defRPr/>
            </a:pPr>
            <a:r>
              <a:rPr lang="en-US" sz="2000" b="0" dirty="0"/>
              <a:t>Limit the scope of Annex G?</a:t>
            </a:r>
          </a:p>
          <a:p>
            <a:pPr marL="0" indent="-400050" eaLnBrk="1" hangingPunct="1">
              <a:lnSpc>
                <a:spcPct val="90000"/>
              </a:lnSpc>
              <a:spcBef>
                <a:spcPts val="300"/>
              </a:spcBef>
              <a:buFont typeface="Arial" pitchFamily="34" charset="0"/>
              <a:buChar char="•"/>
              <a:defRPr/>
            </a:pPr>
            <a:endParaRPr lang="en-US" sz="2000" b="0" dirty="0"/>
          </a:p>
          <a:p>
            <a:pPr marL="0" indent="-400050" eaLnBrk="1" hangingPunct="1">
              <a:lnSpc>
                <a:spcPct val="90000"/>
              </a:lnSpc>
              <a:spcBef>
                <a:spcPts val="300"/>
              </a:spcBef>
              <a:buFont typeface="Arial" pitchFamily="34" charset="0"/>
              <a:buChar char="•"/>
              <a:defRPr/>
            </a:pPr>
            <a:endParaRPr lang="en-US" sz="2000" b="0" dirty="0"/>
          </a:p>
          <a:p>
            <a:pPr marL="0" indent="-400050" eaLnBrk="1" hangingPunct="1">
              <a:lnSpc>
                <a:spcPct val="90000"/>
              </a:lnSpc>
              <a:spcBef>
                <a:spcPts val="300"/>
              </a:spcBef>
              <a:buFont typeface="Arial" pitchFamily="34" charset="0"/>
              <a:buChar char="•"/>
              <a:defRPr/>
            </a:pPr>
            <a:endParaRPr lang="en-US" sz="2000" b="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May 2021, Interim Session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8C705-A864-4772-AE7C-9B60C4FA144E}"/>
              </a:ext>
            </a:extLst>
          </p:cNvPr>
          <p:cNvSpPr>
            <a:spLocks noGrp="1"/>
          </p:cNvSpPr>
          <p:nvPr>
            <p:ph type="title"/>
          </p:nvPr>
        </p:nvSpPr>
        <p:spPr/>
        <p:txBody>
          <a:bodyPr/>
          <a:lstStyle/>
          <a:p>
            <a:r>
              <a:rPr lang="en-US" dirty="0"/>
              <a:t>March Straw Poll on Annex G</a:t>
            </a:r>
          </a:p>
        </p:txBody>
      </p:sp>
      <p:sp>
        <p:nvSpPr>
          <p:cNvPr id="3" name="Content Placeholder 2">
            <a:extLst>
              <a:ext uri="{FF2B5EF4-FFF2-40B4-BE49-F238E27FC236}">
                <a16:creationId xmlns:a16="http://schemas.microsoft.com/office/drawing/2014/main" id="{DE042089-EF40-4E67-852E-711FB312094D}"/>
              </a:ext>
            </a:extLst>
          </p:cNvPr>
          <p:cNvSpPr>
            <a:spLocks noGrp="1"/>
          </p:cNvSpPr>
          <p:nvPr>
            <p:ph idx="1"/>
          </p:nvPr>
        </p:nvSpPr>
        <p:spPr>
          <a:xfrm>
            <a:off x="685800" y="1752600"/>
            <a:ext cx="7772400" cy="4343400"/>
          </a:xfrm>
        </p:spPr>
        <p:txBody>
          <a:bodyPr/>
          <a:lstStyle/>
          <a:p>
            <a:pPr marL="457200" indent="-457200">
              <a:buFont typeface="+mj-lt"/>
              <a:buAutoNum type="alphaUcPeriod"/>
            </a:pPr>
            <a:r>
              <a:rPr lang="en-US" dirty="0"/>
              <a:t>Update Annex G – be correct and complete (in EBNF)</a:t>
            </a:r>
          </a:p>
          <a:p>
            <a:pPr marL="457200" indent="-457200">
              <a:buFont typeface="+mj-lt"/>
              <a:buAutoNum type="alphaUcPeriod"/>
            </a:pPr>
            <a:r>
              <a:rPr lang="en-US" dirty="0"/>
              <a:t>Replace Annex G with some other notation/style</a:t>
            </a:r>
          </a:p>
          <a:p>
            <a:pPr lvl="1"/>
            <a:r>
              <a:rPr lang="en-US" dirty="0"/>
              <a:t>Still communicate the concepts, but simpler (_maybe_? less rigorous)</a:t>
            </a:r>
          </a:p>
          <a:p>
            <a:pPr marL="457200" indent="-457200">
              <a:buFont typeface="+mj-lt"/>
              <a:buAutoNum type="alphaUcPeriod"/>
            </a:pPr>
            <a:r>
              <a:rPr lang="en-US" dirty="0"/>
              <a:t>Remove Annex G, replace references (direct or indirect) in text if/where needed.</a:t>
            </a:r>
          </a:p>
          <a:p>
            <a:pPr marL="457200" indent="-457200">
              <a:buFont typeface="+mj-lt"/>
              <a:buAutoNum type="alphaUcPeriod"/>
            </a:pPr>
            <a:r>
              <a:rPr lang="en-US" dirty="0"/>
              <a:t>Limit the scope of Annex G</a:t>
            </a:r>
          </a:p>
          <a:p>
            <a:pPr lvl="1"/>
            <a:r>
              <a:rPr lang="en-US" dirty="0"/>
              <a:t>To certain PHYs?  Or some other historical cut-off?  Certain kinds of sequences?  (Done by excluding where it doesn’t apply?)	</a:t>
            </a:r>
          </a:p>
          <a:p>
            <a:pPr marL="457200" indent="-457200">
              <a:buFont typeface="+mj-lt"/>
              <a:buAutoNum type="alphaUcPeriod"/>
            </a:pPr>
            <a:r>
              <a:rPr lang="en-US" dirty="0"/>
              <a:t>Change to informative</a:t>
            </a:r>
          </a:p>
          <a:p>
            <a:pPr lvl="1"/>
            <a:r>
              <a:rPr lang="en-US" dirty="0"/>
              <a:t>Perhaps also “limit” it.  Probably still needs to have references replaced</a:t>
            </a:r>
          </a:p>
        </p:txBody>
      </p:sp>
    </p:spTree>
    <p:extLst>
      <p:ext uri="{BB962C8B-B14F-4D97-AF65-F5344CB8AC3E}">
        <p14:creationId xmlns:p14="http://schemas.microsoft.com/office/powerpoint/2010/main" val="20809471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Past contributions (for reference)</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sz="1600" u="sng" dirty="0">
                <a:hlinkClick r:id="rId3"/>
              </a:rPr>
              <a:t>https://mentor.ieee.org/802.11/dcn/20/11-20-1148-00-00be-discussion-on-mld-architecture.pptx</a:t>
            </a:r>
            <a:r>
              <a:rPr lang="en-US" sz="1600" u="sng" dirty="0"/>
              <a:t> - Po-Kai Huang</a:t>
            </a:r>
          </a:p>
          <a:p>
            <a:pPr marL="342900" lvl="1" indent="-342900" eaLnBrk="1" hangingPunct="1">
              <a:lnSpc>
                <a:spcPct val="90000"/>
              </a:lnSpc>
              <a:spcBef>
                <a:spcPts val="300"/>
              </a:spcBef>
              <a:buFont typeface="Arial" pitchFamily="34" charset="0"/>
              <a:buChar char="•"/>
              <a:defRPr/>
            </a:pPr>
            <a:r>
              <a:rPr lang="en-US" sz="1600" dirty="0">
                <a:hlinkClick r:id="rId4"/>
              </a:rPr>
              <a:t>https://mentor.ieee.org/802.11/dcn/20/11-20-1131-01-00be-multi-link-reference-model-discussion.pptx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en-US" sz="1600" dirty="0">
                <a:hlinkClick r:id="rId5"/>
              </a:rPr>
              <a:t>https://mentor.ieee.org/802.11/dcn/20/11-20-1171-01-00be-multi-link-ap-network-reference-model-discussion.pptx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de-DE" sz="1600" dirty="0">
                <a:hlinkClick r:id="rId6"/>
              </a:rPr>
              <a:t>https://mentor.ieee.org/802.11/dcn/20/11-20-1240-00-00be-how-many-macs-and-spacetime-in-reference-models.pptx</a:t>
            </a:r>
            <a:r>
              <a:rPr lang="de-DE" sz="1600" dirty="0"/>
              <a:t> - Mark Hamilton</a:t>
            </a:r>
          </a:p>
          <a:p>
            <a:pPr marL="342900" lvl="1" indent="-342900" eaLnBrk="1" hangingPunct="1">
              <a:lnSpc>
                <a:spcPct val="90000"/>
              </a:lnSpc>
              <a:spcBef>
                <a:spcPts val="300"/>
              </a:spcBef>
              <a:buFont typeface="Arial" pitchFamily="34" charset="0"/>
              <a:buChar char="•"/>
              <a:defRPr/>
            </a:pPr>
            <a:r>
              <a:rPr lang="de-DE" sz="1600" dirty="0">
                <a:hlinkClick r:id="rId7"/>
              </a:rPr>
              <a:t>https://mentor.ieee.org/802.11/dcn/20/11-20-1200-00-00be-11be-architecture-discussion.pptx</a:t>
            </a:r>
            <a:r>
              <a:rPr lang="de-DE" sz="1600" dirty="0"/>
              <a:t> - Mark Hamilton</a:t>
            </a:r>
          </a:p>
          <a:p>
            <a:pPr marL="342900" lvl="1" indent="-342900" eaLnBrk="1" hangingPunct="1">
              <a:lnSpc>
                <a:spcPct val="90000"/>
              </a:lnSpc>
              <a:spcBef>
                <a:spcPts val="300"/>
              </a:spcBef>
              <a:buFont typeface="Arial" pitchFamily="34" charset="0"/>
              <a:buChar char="•"/>
              <a:defRPr/>
            </a:pPr>
            <a:r>
              <a:rPr lang="en-US" sz="1600" dirty="0">
                <a:hlinkClick r:id="rId8"/>
              </a:rPr>
              <a:t>https://mentor.ieee.org/802.11/dcn/20/11-20-1122-03-00be-802-11be-architecture-association-discussion.pptx</a:t>
            </a:r>
            <a:r>
              <a:rPr lang="en-US" sz="1600" dirty="0"/>
              <a:t> - Joe Levy</a:t>
            </a:r>
            <a:endParaRPr lang="de-DE" sz="1600" dirty="0"/>
          </a:p>
          <a:p>
            <a:pPr marL="0" lvl="1" indent="0" eaLnBrk="1" hangingPunct="1">
              <a:lnSpc>
                <a:spcPct val="90000"/>
              </a:lnSpc>
              <a:spcBef>
                <a:spcPts val="300"/>
              </a:spcBef>
              <a:buNone/>
              <a:defRPr/>
            </a:pPr>
            <a:r>
              <a:rPr lang="de-DE" sz="2800" b="1" dirty="0"/>
              <a:t>Annex G:</a:t>
            </a:r>
          </a:p>
          <a:p>
            <a:pPr marL="285750" lvl="1" eaLnBrk="1" hangingPunct="1">
              <a:lnSpc>
                <a:spcPct val="90000"/>
              </a:lnSpc>
              <a:spcBef>
                <a:spcPts val="300"/>
              </a:spcBef>
              <a:buFont typeface="Arial" panose="020B0604020202020204" pitchFamily="34" charset="0"/>
              <a:buChar char="•"/>
              <a:defRPr/>
            </a:pPr>
            <a:r>
              <a:rPr lang="de-DE" sz="1600" dirty="0">
                <a:hlinkClick r:id="rId9"/>
              </a:rPr>
              <a:t>https://mentor.ieee.org/802.11/dcn/21/11-21-0578-00-0arc-obsolete-annex-g.docx</a:t>
            </a:r>
            <a:r>
              <a:rPr lang="de-DE" sz="1600" dirty="0"/>
              <a:t> - Graham Smith</a:t>
            </a:r>
          </a:p>
          <a:p>
            <a:pPr marL="285750" lvl="1" eaLnBrk="1" hangingPunct="1">
              <a:lnSpc>
                <a:spcPct val="90000"/>
              </a:lnSpc>
              <a:spcBef>
                <a:spcPts val="300"/>
              </a:spcBef>
              <a:buFont typeface="Arial" panose="020B0604020202020204" pitchFamily="34" charset="0"/>
              <a:buChar char="•"/>
              <a:defRPr/>
            </a:pPr>
            <a:r>
              <a:rPr lang="de-DE" sz="1600" dirty="0">
                <a:hlinkClick r:id="rId10"/>
              </a:rPr>
              <a:t>https://mentor.ieee.org/802.11/dcn/21/11-21-0414-02-0arc-draft-examples-of-a-proposed-notation-for-frame-exchange-sequence-sequences-in-annex-g-of-802-11-2020.docx</a:t>
            </a:r>
            <a:r>
              <a:rPr lang="de-DE" sz="1600" dirty="0"/>
              <a:t> - Harry Bims</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5203155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err="1"/>
              <a:t>TGbe</a:t>
            </a:r>
            <a:r>
              <a:rPr lang="en-US" altLang="en-US" dirty="0"/>
              <a:t> architecture topics, </a:t>
            </a:r>
          </a:p>
          <a:p>
            <a:pPr lvl="1" eaLnBrk="1" hangingPunct="1"/>
            <a:r>
              <a:rPr lang="en-US" altLang="en-US" dirty="0"/>
              <a:t>Annex G</a:t>
            </a:r>
          </a:p>
          <a:p>
            <a:pPr eaLnBrk="1" hangingPunct="1"/>
            <a:r>
              <a:rPr lang="en-US" altLang="en-US" dirty="0"/>
              <a:t>July planning</a:t>
            </a:r>
          </a:p>
          <a:p>
            <a:pPr lvl="1" eaLnBrk="1" hangingPunct="1"/>
            <a:r>
              <a:rPr lang="en-US" altLang="en-US" dirty="0"/>
              <a:t>&lt;n&gt; slots</a:t>
            </a:r>
          </a:p>
          <a:p>
            <a:pPr lvl="1" eaLnBrk="1" hangingPunct="1"/>
            <a:r>
              <a:rPr lang="en-US" altLang="en-US" dirty="0"/>
              <a:t>Topics…?</a:t>
            </a:r>
          </a:p>
          <a:p>
            <a:pPr eaLnBrk="1" hangingPunct="1"/>
            <a:r>
              <a:rPr lang="en-US" altLang="en-US" dirty="0"/>
              <a:t>Next Teleconference(s):</a:t>
            </a:r>
          </a:p>
          <a:p>
            <a:pPr lvl="1" eaLnBrk="1" hangingPunct="1"/>
            <a:r>
              <a:rPr lang="en-US" altLang="en-US" dirty="0"/>
              <a:t>May to July teleconference plan…?</a:t>
            </a:r>
          </a:p>
          <a:p>
            <a:pPr lvl="2" eaLnBrk="1" hangingPunct="1"/>
            <a:r>
              <a:rPr lang="en-US" altLang="en-US" dirty="0"/>
              <a:t>Conflicts to avoid: </a:t>
            </a:r>
            <a:r>
              <a:rPr lang="en-US" altLang="en-US" dirty="0" err="1"/>
              <a:t>TGbe</a:t>
            </a:r>
            <a:r>
              <a:rPr lang="en-US" altLang="en-US" dirty="0"/>
              <a:t>, </a:t>
            </a:r>
            <a:r>
              <a:rPr lang="en-US" altLang="en-US" dirty="0" err="1"/>
              <a:t>REVme</a:t>
            </a:r>
            <a:r>
              <a:rPr lang="en-US" altLang="en-US" dirty="0"/>
              <a:t>, </a:t>
            </a:r>
            <a:r>
              <a:rPr lang="en-US" altLang="en-US" dirty="0" err="1"/>
              <a:t>TGbd</a:t>
            </a:r>
            <a:r>
              <a:rPr lang="en-US" altLang="en-US" dirty="0"/>
              <a:t>, </a:t>
            </a:r>
          </a:p>
          <a:p>
            <a:pPr lvl="2" eaLnBrk="1" hangingPunct="1"/>
            <a:r>
              <a:rPr lang="en-US" altLang="en-US" dirty="0"/>
              <a:t>Tues 10AM? </a:t>
            </a:r>
          </a:p>
          <a:p>
            <a:pPr lvl="2" eaLnBrk="1" hangingPunct="1"/>
            <a:r>
              <a:rPr lang="en-US" altLang="en-US" dirty="0"/>
              <a:t>7PM (alternate)?</a:t>
            </a:r>
          </a:p>
          <a:p>
            <a:pPr lvl="1" eaLnBrk="1" hangingPunct="1"/>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May 2021 Interim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95901</TotalTime>
  <Words>2208</Words>
  <Application>Microsoft Office PowerPoint</Application>
  <PresentationFormat>On-screen Show (4:3)</PresentationFormat>
  <Paragraphs>224</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802-11-Submission</vt:lpstr>
      <vt:lpstr>Document</vt:lpstr>
      <vt:lpstr>ARC-SC-agenda-May-2021</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10 May 2021, 13:30 ET</vt:lpstr>
      <vt:lpstr>ARC Agenda – 12 May 2021, 11:15 ET</vt:lpstr>
      <vt:lpstr>ARC (Architecture) – Other</vt:lpstr>
      <vt:lpstr>Prior meeting minutes</vt:lpstr>
      <vt:lpstr>Contributions</vt:lpstr>
      <vt:lpstr>March Straw Poll on Annex G</vt:lpstr>
      <vt:lpstr>Past contributions (for reference)</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948</cp:revision>
  <cp:lastPrinted>1998-02-10T13:28:06Z</cp:lastPrinted>
  <dcterms:created xsi:type="dcterms:W3CDTF">2009-07-15T16:38:20Z</dcterms:created>
  <dcterms:modified xsi:type="dcterms:W3CDTF">2021-04-06T21:38:45Z</dcterms:modified>
</cp:coreProperties>
</file>