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9" r:id="rId24"/>
    <p:sldId id="340" r:id="rId25"/>
    <p:sldId id="337" r:id="rId26"/>
    <p:sldId id="323"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6-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6-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60-01-00be-pdt-mac-mlo-emlsr-tbds.docx" TargetMode="External"/><Relationship Id="rId3" Type="http://schemas.openxmlformats.org/officeDocument/2006/relationships/hyperlink" Target="https://mentor.ieee.org/802.11/dcn/21/11-21-0555-06-00be-mac-pdt-nsep-tbds.docx" TargetMode="External"/><Relationship Id="rId7" Type="http://schemas.openxmlformats.org/officeDocument/2006/relationships/hyperlink" Target="https://mentor.ieee.org/802.11/dcn/21/11-21-0301-06-00be-crs-for-d0-3-ml-element-type-ci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41-01-00be-cr-for-cid-2162-and-2163.docx" TargetMode="External"/><Relationship Id="rId5" Type="http://schemas.openxmlformats.org/officeDocument/2006/relationships/hyperlink" Target="https://mentor.ieee.org/802.11/dcn/21/11-21-0514-06-00be-proposed-cr-for-clause-35-3-13-6-sync-ppdu-start-time.docx" TargetMode="External"/><Relationship Id="rId10" Type="http://schemas.openxmlformats.org/officeDocument/2006/relationships/hyperlink" Target="https://mentor.ieee.org/802.11/dcn/21/11-21-0683-05-00be-restricted-twt-quiet-interval-tbd-cr.docx" TargetMode="External"/><Relationship Id="rId4" Type="http://schemas.openxmlformats.org/officeDocument/2006/relationships/hyperlink" Target="https://mentor.ieee.org/802.11/dcn/21/11-21-0335-07-00be-pdt-mac-mlo-emlmr-tbds.docx" TargetMode="External"/><Relationship Id="rId9" Type="http://schemas.openxmlformats.org/officeDocument/2006/relationships/hyperlink" Target="https://mentor.ieee.org/802.11/dcn/21/11-21-0462-06-00be-pdt-mac-restricted-twt-tbds-crs-part1.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558-12-00be-cr-35-3-13-3-nstr-operation.docx" TargetMode="External"/><Relationship Id="rId7"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612-04-00be-cc34-cr-tim-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774-02-00be-cc34-resolution-for-cids-related-to-emlmr-part-2.docx" TargetMode="External"/><Relationship Id="rId4" Type="http://schemas.openxmlformats.org/officeDocument/2006/relationships/hyperlink" Target="https://mentor.ieee.org/802.11/dcn/21/11-21-0757-00-00be-pdt-nstr-capability-update.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0462-09-00be-pdt-mac-restricted-twt-tbds-crs-part1.docx" TargetMode="External"/><Relationship Id="rId3" Type="http://schemas.openxmlformats.org/officeDocument/2006/relationships/hyperlink" Target="https://mentor.ieee.org/802.11/dcn/21/11-21-0663-02-00be-cr-for-eht-trs.docx" TargetMode="External"/><Relationship Id="rId7" Type="http://schemas.openxmlformats.org/officeDocument/2006/relationships/hyperlink" Target="https://mentor.ieee.org/802.11/dcn/21/11-21-0774-03-00be-cc34-resolution-for-cids-related-to-emlmr-part-2.docx" TargetMode="External"/><Relationship Id="rId2" Type="http://schemas.openxmlformats.org/officeDocument/2006/relationships/hyperlink" Target="https://mentor.ieee.org/802.11/dcn/21/11-21-0573-06-00be-cr-for-cids-related-to-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1-00be-pdt-nstr-capability-update.docx" TargetMode="External"/><Relationship Id="rId5" Type="http://schemas.openxmlformats.org/officeDocument/2006/relationships/hyperlink" Target="https://mentor.ieee.org/802.11/dcn/21/11-21-0558-12-00be-cr-35-3-13-3-nstr-operation.docx"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5-00be-cc34-cr-tim-indication.docx" TargetMode="External"/><Relationship Id="rId9" Type="http://schemas.openxmlformats.org/officeDocument/2006/relationships/hyperlink" Target="https://mentor.ieee.org/802.11/dcn/21/11-21-0514-07-00be-proposed-cr-for-clause-35-3-13-6-sync-ppdu-start-tim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20/11-20-1982-20-00be-tgbe-motions-list-for-teleconferences-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55-05-00be-cr-for-35-2-1-2-preamble-puncturing.docx" TargetMode="External"/><Relationship Id="rId5" Type="http://schemas.openxmlformats.org/officeDocument/2006/relationships/hyperlink" Target="https://mentor.ieee.org/802.11/dcn/20/11-20-1965-03-00be-pdt-mac-mlo-mandatory-optional.docx" TargetMode="External"/><Relationship Id="rId4" Type="http://schemas.openxmlformats.org/officeDocument/2006/relationships/hyperlink" Target="https://mentor.ieee.org/802.11/dcn/21/11-21-0080-07-00be-twt-for-mld.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64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solidFill>
                  <a:schemeClr val="bg1">
                    <a:lumMod val="65000"/>
                  </a:schemeClr>
                </a:solidFill>
              </a:rPr>
              <a:t>PDT Submissions:</a:t>
            </a:r>
          </a:p>
          <a:p>
            <a:pPr marL="800100" lvl="1" indent="-342900">
              <a:buFont typeface="Arial" panose="020B0604020202020204" pitchFamily="34" charset="0"/>
              <a:buChar char="•"/>
            </a:pPr>
            <a:r>
              <a:rPr lang="en-GB" sz="1400" dirty="0">
                <a:solidFill>
                  <a:schemeClr val="bg1">
                    <a:lumMod val="65000"/>
                  </a:schemeClr>
                </a:solidFill>
                <a:hlinkClick r:id="rId2">
                  <a:extLst>
                    <a:ext uri="{A12FA001-AC4F-418D-AE19-62706E023703}">
                      <ahyp:hlinkClr xmlns:ahyp="http://schemas.microsoft.com/office/drawing/2018/hyperlinkcolor" val="tx"/>
                    </a:ext>
                  </a:extLst>
                </a:hlinkClick>
              </a:rPr>
              <a:t>268r6</a:t>
            </a:r>
            <a:r>
              <a:rPr lang="en-GB" sz="1400" dirty="0">
                <a:solidFill>
                  <a:schemeClr val="bg1">
                    <a:lumMod val="65000"/>
                  </a:schemeClr>
                </a:solidFill>
              </a:rPr>
              <a:t> PDT channel access Triggered SU		 	Dibakar Das		[ 4TBD-SP-10’]</a:t>
            </a:r>
          </a:p>
          <a:p>
            <a:pPr marL="800100" lvl="1" indent="-342900">
              <a:buFont typeface="Arial" panose="020B0604020202020204" pitchFamily="34" charset="0"/>
              <a:buChar char="•"/>
            </a:pPr>
            <a:r>
              <a:rPr lang="en-GB" sz="1400" dirty="0">
                <a:solidFill>
                  <a:schemeClr val="bg1">
                    <a:lumMod val="65000"/>
                  </a:schemeClr>
                </a:solidFill>
                <a:hlinkClick r:id="rId3">
                  <a:extLst>
                    <a:ext uri="{A12FA001-AC4F-418D-AE19-62706E023703}">
                      <ahyp:hlinkClr xmlns:ahyp="http://schemas.microsoft.com/office/drawing/2018/hyperlinkcolor" val="tx"/>
                    </a:ext>
                  </a:extLst>
                </a:hlinkClick>
              </a:rPr>
              <a:t>555r6</a:t>
            </a:r>
            <a:r>
              <a:rPr lang="en-GB" sz="1400" dirty="0">
                <a:solidFill>
                  <a:schemeClr val="bg1">
                    <a:lumMod val="65000"/>
                  </a:schemeClr>
                </a:solidFill>
              </a:rPr>
              <a:t> MAC-PDT-NSEP-TBDs			 		Subir Das		[ 2 TBD-SP-10’]</a:t>
            </a:r>
          </a:p>
          <a:p>
            <a:pPr marL="800100" lvl="1" indent="-342900">
              <a:buFont typeface="Arial" panose="020B0604020202020204" pitchFamily="34" charset="0"/>
              <a:buChar char="•"/>
            </a:pPr>
            <a:r>
              <a:rPr lang="en-GB" sz="1400" dirty="0">
                <a:solidFill>
                  <a:schemeClr val="bg1">
                    <a:lumMod val="65000"/>
                  </a:schemeClr>
                </a:solidFill>
                <a:hlinkClick r:id="rId4">
                  <a:extLst>
                    <a:ext uri="{A12FA001-AC4F-418D-AE19-62706E023703}">
                      <ahyp:hlinkClr xmlns:ahyp="http://schemas.microsoft.com/office/drawing/2018/hyperlinkcolor" val="tx"/>
                    </a:ext>
                  </a:extLst>
                </a:hlinkClick>
              </a:rPr>
              <a:t>335r4</a:t>
            </a:r>
            <a:r>
              <a:rPr lang="en-GB" sz="1400" dirty="0">
                <a:solidFill>
                  <a:schemeClr val="bg1">
                    <a:lumMod val="65000"/>
                  </a:schemeClr>
                </a:solidFill>
              </a:rPr>
              <a:t> PDT MAC MLO EMLMR TBDs			Young H. Kwon	[ 4 TBDs-SP-10’]</a:t>
            </a:r>
          </a:p>
          <a:p>
            <a:pPr>
              <a:buFont typeface="Arial" panose="020B0604020202020204" pitchFamily="34" charset="0"/>
              <a:buChar char="•"/>
            </a:pPr>
            <a:r>
              <a:rPr lang="en-GB" sz="1600" dirty="0">
                <a:solidFill>
                  <a:schemeClr val="bg1">
                    <a:lumMod val="65000"/>
                  </a:schemeClr>
                </a:solidFill>
              </a:rPr>
              <a:t>CR Submissions:</a:t>
            </a:r>
          </a:p>
          <a:p>
            <a:pPr lvl="1">
              <a:buFont typeface="Arial" panose="020B0604020202020204" pitchFamily="34" charset="0"/>
              <a:buChar char="•"/>
            </a:pPr>
            <a:r>
              <a:rPr lang="en-GB" sz="1400" dirty="0">
                <a:solidFill>
                  <a:schemeClr val="bg1">
                    <a:lumMod val="65000"/>
                  </a:schemeClr>
                </a:solidFill>
                <a:hlinkClick r:id="rId5">
                  <a:extLst>
                    <a:ext uri="{A12FA001-AC4F-418D-AE19-62706E023703}">
                      <ahyp:hlinkClr xmlns:ahyp="http://schemas.microsoft.com/office/drawing/2018/hyperlinkcolor" val="tx"/>
                    </a:ext>
                  </a:extLst>
                </a:hlinkClick>
              </a:rPr>
              <a:t>481r4</a:t>
            </a:r>
            <a:r>
              <a:rPr lang="en-GB" sz="14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340r3</a:t>
            </a:r>
            <a:r>
              <a:rPr lang="en-GB" sz="1400" dirty="0">
                <a:solidFill>
                  <a:schemeClr val="bg1">
                    <a:lumMod val="65000"/>
                  </a:schemeClr>
                </a:solidFill>
              </a:rPr>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 </a:t>
            </a:r>
            <a:r>
              <a:rPr lang="en-GB" sz="1100" b="0" dirty="0"/>
              <a:t>None.</a:t>
            </a:r>
          </a:p>
          <a:p>
            <a:pPr>
              <a:buFont typeface="Arial" panose="020B0604020202020204" pitchFamily="34" charset="0"/>
              <a:buChar char="•"/>
            </a:pPr>
            <a:r>
              <a:rPr lang="en-US" sz="1100" dirty="0"/>
              <a:t>TGbe Editor Status Report: </a:t>
            </a:r>
            <a:r>
              <a:rPr lang="en-US" sz="1100" b="0" dirty="0">
                <a:solidFill>
                  <a:srgbClr val="00B050"/>
                </a:solidFill>
                <a:hlinkClick r:id="rId2">
                  <a:extLst>
                    <a:ext uri="{A12FA001-AC4F-418D-AE19-62706E023703}">
                      <ahyp:hlinkClr xmlns:ahyp="http://schemas.microsoft.com/office/drawing/2018/hyperlinkcolor" val="tx"/>
                    </a:ext>
                  </a:extLst>
                </a:hlinkClick>
              </a:rPr>
              <a:t>1935r6</a:t>
            </a:r>
            <a:r>
              <a:rPr lang="en-US" sz="1100" b="0" dirty="0">
                <a:solidFill>
                  <a:srgbClr val="00B050"/>
                </a:solidFill>
              </a:rPr>
              <a:t>–10’</a:t>
            </a:r>
          </a:p>
          <a:p>
            <a:pPr>
              <a:buFont typeface="Arial" panose="020B0604020202020204" pitchFamily="34" charset="0"/>
              <a:buChar char="•"/>
            </a:pPr>
            <a:r>
              <a:rPr lang="en-GB" sz="1050" b="0" dirty="0">
                <a:solidFill>
                  <a:srgbClr val="00B050"/>
                </a:solidFill>
                <a:hlinkClick r:id="rId3">
                  <a:extLst>
                    <a:ext uri="{A12FA001-AC4F-418D-AE19-62706E023703}">
                      <ahyp:hlinkClr xmlns:ahyp="http://schemas.microsoft.com/office/drawing/2018/hyperlinkcolor" val="tx"/>
                    </a:ext>
                  </a:extLst>
                </a:hlinkClick>
              </a:rPr>
              <a:t>706r1</a:t>
            </a:r>
            <a:r>
              <a:rPr lang="en-GB" sz="1050" b="0" dirty="0">
                <a:solidFill>
                  <a:srgbClr val="00B050"/>
                </a:solidFill>
              </a:rPr>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573r4</a:t>
            </a:r>
            <a:r>
              <a:rPr lang="en-GB" sz="1050" dirty="0">
                <a:solidFill>
                  <a:srgbClr val="00B050"/>
                </a:solidFill>
              </a:rPr>
              <a:t> CR for CIDs related to EHT Operation element 		Guogang Huang		[8CID/3TBD-SP-10’]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663r1</a:t>
            </a:r>
            <a:r>
              <a:rPr lang="en-GB" sz="1050" dirty="0">
                <a:solidFill>
                  <a:srgbClr val="00B050"/>
                </a:solidFill>
              </a:rPr>
              <a:t> CR for EHT TRS 						Jason Y. Guo		[4CID/9TBD-SP-10’]</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485r2</a:t>
            </a:r>
            <a:r>
              <a:rPr lang="en-US" sz="1050" dirty="0">
                <a:solidFill>
                  <a:srgbClr val="00B050"/>
                </a:solidFill>
              </a:rPr>
              <a:t> Clarifications on the trigger frame design			Xiaogang Chen		[SP-10’]</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solidFill>
                  <a:srgbClr val="00B050"/>
                </a:solidFill>
                <a:hlinkClick r:id="rId7">
                  <a:extLst>
                    <a:ext uri="{A12FA001-AC4F-418D-AE19-62706E023703}">
                      <ahyp:hlinkClr xmlns:ahyp="http://schemas.microsoft.com/office/drawing/2018/hyperlinkcolor" val="tx"/>
                    </a:ext>
                  </a:extLst>
                </a:hlinkClick>
              </a:rPr>
              <a:t>1982r16</a:t>
            </a:r>
            <a:endParaRPr lang="en-GB" sz="1100" b="0" dirty="0">
              <a:solidFill>
                <a:srgbClr val="00B050"/>
              </a:solidFill>
            </a:endParaRPr>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572r8</a:t>
            </a:r>
            <a:r>
              <a:rPr lang="en-US" sz="1050" dirty="0">
                <a:solidFill>
                  <a:srgbClr val="00B050"/>
                </a:solidFill>
              </a:rPr>
              <a:t> Remaining TBDs in TGbe D0.4				Alfred Asterjadhi	[15’]</a:t>
            </a:r>
          </a:p>
          <a:p>
            <a:pPr lvl="1">
              <a:buFont typeface="Arial" panose="020B0604020202020204" pitchFamily="34" charset="0"/>
              <a:buChar char="•"/>
            </a:pPr>
            <a:r>
              <a:rPr lang="en-US" sz="1050" dirty="0">
                <a:solidFill>
                  <a:schemeClr val="bg1">
                    <a:lumMod val="65000"/>
                  </a:schemeClr>
                </a:solidFill>
              </a:rPr>
              <a:t>TBDs from MAC-SPs: </a:t>
            </a: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268r7</a:t>
            </a:r>
            <a:r>
              <a:rPr lang="en-US" sz="1050" dirty="0">
                <a:solidFill>
                  <a:schemeClr val="bg1">
                    <a:lumMod val="65000"/>
                  </a:schemeClr>
                </a:solidFill>
              </a:rPr>
              <a:t> (4 TBDs, Dibakar), </a:t>
            </a: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555r6</a:t>
            </a:r>
            <a:r>
              <a:rPr lang="en-US" sz="1050" dirty="0">
                <a:solidFill>
                  <a:schemeClr val="bg1">
                    <a:lumMod val="65000"/>
                  </a:schemeClr>
                </a:solidFill>
              </a:rPr>
              <a:t> (2 TBDs, Subir), </a:t>
            </a: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335r7</a:t>
            </a:r>
            <a:r>
              <a:rPr lang="en-US" sz="1050" dirty="0">
                <a:solidFill>
                  <a:schemeClr val="bg1">
                    <a:lumMod val="65000"/>
                  </a:schemeClr>
                </a:solidFill>
              </a:rPr>
              <a:t> (4 TBDs, Young Hoon), 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solidFill>
                  <a:schemeClr val="bg1">
                    <a:lumMod val="65000"/>
                  </a:schemeClr>
                </a:solidFill>
                <a:hlinkClick r:id="rId12">
                  <a:extLst>
                    <a:ext uri="{A12FA001-AC4F-418D-AE19-62706E023703}">
                      <ahyp:hlinkClr xmlns:ahyp="http://schemas.microsoft.com/office/drawing/2018/hyperlinkcolor" val="tx"/>
                    </a:ext>
                  </a:extLst>
                </a:hlinkClick>
              </a:rPr>
              <a:t>299r6</a:t>
            </a:r>
            <a:r>
              <a:rPr lang="en-US" sz="1050" dirty="0">
                <a:solidFill>
                  <a:schemeClr val="bg1">
                    <a:lumMod val="65000"/>
                  </a:schemeClr>
                </a:solidFill>
              </a:rPr>
              <a:t> CRs for D0.3 EHT STA features CIDs 			Rojan Chitrakar		[7CID-SP-10’]</a:t>
            </a:r>
          </a:p>
          <a:p>
            <a:pPr lvl="1">
              <a:buFont typeface="Arial" panose="020B0604020202020204" pitchFamily="34" charset="0"/>
              <a:buChar char="•"/>
            </a:pPr>
            <a:r>
              <a:rPr lang="en-GB" sz="1050" u="sng" dirty="0">
                <a:solidFill>
                  <a:schemeClr val="bg1">
                    <a:lumMod val="65000"/>
                  </a:schemeClr>
                </a:solidFill>
                <a:hlinkClick r:id="rId13">
                  <a:extLst>
                    <a:ext uri="{A12FA001-AC4F-418D-AE19-62706E023703}">
                      <ahyp:hlinkClr xmlns:ahyp="http://schemas.microsoft.com/office/drawing/2018/hyperlinkcolor" val="tx"/>
                    </a:ext>
                  </a:extLst>
                </a:hlinkClick>
              </a:rPr>
              <a:t>455r5</a:t>
            </a:r>
            <a:r>
              <a:rPr lang="en-GB" sz="1050" dirty="0">
                <a:solidFill>
                  <a:schemeClr val="bg1">
                    <a:lumMod val="65000"/>
                  </a:schemeClr>
                </a:solidFill>
              </a:rPr>
              <a:t> CR for 35.2.1.2 preamble puncturing				Yanjun Sun	              [</a:t>
            </a:r>
            <a:r>
              <a:rPr lang="en-US" sz="1050" dirty="0">
                <a:solidFill>
                  <a:schemeClr val="bg1">
                    <a:lumMod val="65000"/>
                  </a:schemeClr>
                </a:solidFill>
              </a:rPr>
              <a:t>9CID-</a:t>
            </a:r>
            <a:r>
              <a:rPr lang="en-GB" sz="1050" dirty="0">
                <a:solidFill>
                  <a:schemeClr val="bg1">
                    <a:lumMod val="65000"/>
                  </a:schemeClr>
                </a:solidFill>
              </a:rPr>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solidFill>
                  <a:srgbClr val="00B050"/>
                </a:solidFill>
                <a:hlinkClick r:id="rId2">
                  <a:extLst>
                    <a:ext uri="{A12FA001-AC4F-418D-AE19-62706E023703}">
                      <ahyp:hlinkClr xmlns:ahyp="http://schemas.microsoft.com/office/drawing/2018/hyperlinkcolor" val="tx"/>
                    </a:ext>
                  </a:extLst>
                </a:hlinkClick>
              </a:rPr>
              <a:t>754r0</a:t>
            </a:r>
            <a:r>
              <a:rPr lang="pt-BR" sz="1200" dirty="0">
                <a:solidFill>
                  <a:srgbClr val="00B050"/>
                </a:solidFill>
              </a:rPr>
              <a:t> CR for CIDs 1244 1254					Yan Xin		[2 CIDs]</a:t>
            </a:r>
          </a:p>
          <a:p>
            <a:pPr lvl="1">
              <a:buFont typeface="Arial" panose="020B0604020202020204" pitchFamily="34" charset="0"/>
              <a:buChar char="•"/>
            </a:pPr>
            <a:r>
              <a:rPr lang="pt-BR" sz="1200" dirty="0">
                <a:solidFill>
                  <a:srgbClr val="00B050"/>
                </a:solidFill>
                <a:hlinkClick r:id="rId3">
                  <a:extLst>
                    <a:ext uri="{A12FA001-AC4F-418D-AE19-62706E023703}">
                      <ahyp:hlinkClr xmlns:ahyp="http://schemas.microsoft.com/office/drawing/2018/hyperlinkcolor" val="tx"/>
                    </a:ext>
                  </a:extLst>
                </a:hlinkClick>
              </a:rPr>
              <a:t>786r</a:t>
            </a:r>
            <a:r>
              <a:rPr lang="pt-BR" sz="1200" dirty="0">
                <a:solidFill>
                  <a:srgbClr val="00B050"/>
                </a:solidFill>
              </a:rPr>
              <a:t>1 </a:t>
            </a:r>
            <a:r>
              <a:rPr lang="en-US" sz="1200" dirty="0">
                <a:solidFill>
                  <a:srgbClr val="00B050"/>
                </a:solidFill>
              </a:rPr>
              <a:t>CR for CID 3165 						Eunsung Park 		[1 CID]</a:t>
            </a:r>
            <a:endParaRPr lang="pt-BR" sz="1200" dirty="0">
              <a:solidFill>
                <a:srgbClr val="00B050"/>
              </a:solidFill>
            </a:endParaRPr>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755r0</a:t>
            </a:r>
            <a:r>
              <a:rPr lang="en-GB" sz="1200" dirty="0">
                <a:solidFill>
                  <a:srgbClr val="00B050"/>
                </a:solidFill>
              </a:rPr>
              <a:t> PDT Clarification Extra LTF PHY Capability		Steve Shellhammer</a:t>
            </a:r>
          </a:p>
          <a:p>
            <a:pPr lvl="1">
              <a:buFont typeface="Arial" panose="020B0604020202020204" pitchFamily="34" charset="0"/>
              <a:buChar char="•"/>
            </a:pPr>
            <a:r>
              <a:rPr lang="en-GB" sz="1200" dirty="0">
                <a:solidFill>
                  <a:srgbClr val="0070C0"/>
                </a:solidFill>
                <a:hlinkClick r:id="rId5">
                  <a:extLst>
                    <a:ext uri="{A12FA001-AC4F-418D-AE19-62706E023703}">
                      <ahyp:hlinkClr xmlns:ahyp="http://schemas.microsoft.com/office/drawing/2018/hyperlinkcolor" val="tx"/>
                    </a:ext>
                  </a:extLst>
                </a:hlinkClick>
              </a:rPr>
              <a:t>763r0</a:t>
            </a:r>
            <a:r>
              <a:rPr lang="en-GB" sz="1200" dirty="0">
                <a:solidFill>
                  <a:srgbClr val="0070C0"/>
                </a:solidFill>
              </a:rPr>
              <a:t> Smaller Operating BW STA Participating Large BW 	Wook Bong Lee</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778r1</a:t>
            </a:r>
            <a:r>
              <a:rPr lang="en-GB" sz="1200" dirty="0">
                <a:solidFill>
                  <a:srgbClr val="00B050"/>
                </a:solidFill>
              </a:rPr>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368r2</a:t>
            </a:r>
            <a:r>
              <a:rPr lang="en-GB" sz="1200" dirty="0">
                <a:solidFill>
                  <a:schemeClr val="bg1">
                    <a:lumMod val="65000"/>
                  </a:schemeClr>
                </a:solidFill>
              </a:rPr>
              <a:t> Diversity Enhancement for DUP mode			Ali T. </a:t>
            </a:r>
            <a:r>
              <a:rPr lang="en-GB" sz="1200" dirty="0" err="1">
                <a:solidFill>
                  <a:schemeClr val="bg1">
                    <a:lumMod val="65000"/>
                  </a:schemeClr>
                </a:solidFill>
              </a:rPr>
              <a:t>Dogukan</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268r6</a:t>
            </a:r>
            <a:r>
              <a:rPr lang="en-GB" sz="1200" dirty="0">
                <a:solidFill>
                  <a:srgbClr val="00B050"/>
                </a:solidFill>
              </a:rPr>
              <a:t> PDT channel access Triggered SU		 	Dibakar Das		[ 4TBD-SP-10’]</a:t>
            </a:r>
          </a:p>
          <a:p>
            <a:pPr marL="800100" lvl="1" indent="-342900">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555r6</a:t>
            </a:r>
            <a:r>
              <a:rPr lang="en-GB" sz="1200" dirty="0">
                <a:solidFill>
                  <a:srgbClr val="00B050"/>
                </a:solidFill>
              </a:rPr>
              <a:t> MAC-PDT-NSEP-TBDs			 	Subir Das		[ 2 TBD-SP-10’]</a:t>
            </a:r>
          </a:p>
          <a:p>
            <a:pPr marL="800100" lvl="1" indent="-342900">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335r4</a:t>
            </a:r>
            <a:r>
              <a:rPr lang="en-GB" sz="1200" dirty="0">
                <a:solidFill>
                  <a:srgbClr val="00B050"/>
                </a:solidFill>
              </a:rPr>
              <a:t> PDT MAC MLO EMLMR TBDs			Young H. Kwon	[ 4 TBDs-SP-10’]</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CID/1TBD-10’]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741r1</a:t>
            </a:r>
            <a:r>
              <a:rPr lang="en-GB" sz="1200" dirty="0">
                <a:solidFill>
                  <a:srgbClr val="00B050"/>
                </a:solidFill>
              </a:rPr>
              <a:t> </a:t>
            </a:r>
            <a:r>
              <a:rPr lang="en-US" sz="1200" dirty="0">
                <a:solidFill>
                  <a:srgbClr val="00B050"/>
                </a:solidFill>
              </a:rPr>
              <a:t>CR for CID 2162 and 2163 				Ming Gan		[2 CIDs/2 TBDs-10’]    - A</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301r6</a:t>
            </a:r>
            <a:r>
              <a:rPr lang="en-GB" sz="1200" dirty="0">
                <a:solidFill>
                  <a:srgbClr val="00B050"/>
                </a:solidFill>
              </a:rPr>
              <a:t> CRs for D0.3 ML element Type CIDs			Rojan Chitrakar          </a:t>
            </a:r>
            <a:r>
              <a:rPr lang="en-US" sz="1200" dirty="0">
                <a:solidFill>
                  <a:srgbClr val="00B050"/>
                </a:solidFill>
              </a:rPr>
              <a:t>[2 CIDs/2 TBDs-SP-5’]- B</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160r1</a:t>
            </a:r>
            <a:r>
              <a:rPr lang="en-GB" sz="1200" dirty="0">
                <a:solidFill>
                  <a:srgbClr val="00B050"/>
                </a:solidFill>
              </a:rPr>
              <a:t> PDT-MAC-MLO-</a:t>
            </a:r>
            <a:r>
              <a:rPr lang="en-GB" sz="1200" dirty="0" err="1">
                <a:solidFill>
                  <a:srgbClr val="00B050"/>
                </a:solidFill>
              </a:rPr>
              <a:t>eMLSR</a:t>
            </a:r>
            <a:r>
              <a:rPr lang="en-GB" sz="1200" dirty="0">
                <a:solidFill>
                  <a:srgbClr val="00B050"/>
                </a:solidFill>
              </a:rPr>
              <a:t>-TBDs			Duncan Ho		</a:t>
            </a:r>
            <a:r>
              <a:rPr lang="en-US" sz="1200" dirty="0">
                <a:solidFill>
                  <a:srgbClr val="00B050"/>
                </a:solidFill>
              </a:rPr>
              <a:t> [3 CIDs/2 TBDs-SP-10’]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462r6</a:t>
            </a:r>
            <a:r>
              <a:rPr lang="en-GB" sz="1200" dirty="0">
                <a:solidFill>
                  <a:srgbClr val="00B050"/>
                </a:solidFill>
              </a:rPr>
              <a:t> PDT-MAC-Restricted-TWT-TBDs-CRs-Part1 		Chunyu Hu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683r5</a:t>
            </a:r>
            <a:r>
              <a:rPr lang="en-GB" sz="1200" dirty="0">
                <a:solidFill>
                  <a:srgbClr val="00B050"/>
                </a:solidFill>
              </a:rPr>
              <a:t> Restricted-TWT-Quiet-Interval-TBD-CR 		Payam Torab		</a:t>
            </a:r>
            <a:r>
              <a:rPr lang="en-US" sz="1200" dirty="0">
                <a:solidFill>
                  <a:srgbClr val="00B050"/>
                </a:solidFill>
              </a:rPr>
              <a:t> [1 CID/1 TBD-SP-10’]</a:t>
            </a:r>
            <a:endParaRPr lang="en-GB" sz="1200" dirty="0">
              <a:solidFill>
                <a:srgbClr val="00B050"/>
              </a:solidFill>
            </a:endParaRPr>
          </a:p>
          <a:p>
            <a:pPr lvl="1">
              <a:buFont typeface="Arial" panose="020B0604020202020204" pitchFamily="34" charset="0"/>
              <a:buChar char="•"/>
            </a:pPr>
            <a:r>
              <a:rPr lang="en-US" sz="1200" dirty="0">
                <a:solidFill>
                  <a:schemeClr val="bg1">
                    <a:lumMod val="65000"/>
                  </a:schemeClr>
                </a:solidFill>
              </a:rPr>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sz="2800" dirty="0">
                <a:highlight>
                  <a:srgbClr val="00FF00"/>
                </a:highlight>
              </a:rPr>
              <a:t>Thursday MAC Agenda (09:00-11:00)-Cont.</a:t>
            </a:r>
            <a:endParaRPr lang="en-US" sz="2800"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solidFill>
                  <a:schemeClr val="bg1">
                    <a:lumMod val="65000"/>
                  </a:schemeClr>
                </a:solidFill>
              </a:rPr>
              <a:t>CR/PDT Submissions-TBDs-Cont.</a:t>
            </a:r>
          </a:p>
          <a:p>
            <a:pPr lvl="1">
              <a:buFont typeface="Arial" panose="020B0604020202020204" pitchFamily="34" charset="0"/>
              <a:buChar char="•"/>
            </a:pPr>
            <a:r>
              <a:rPr lang="en-GB" sz="1200" dirty="0">
                <a:solidFill>
                  <a:schemeClr val="bg1">
                    <a:lumMod val="65000"/>
                  </a:schemeClr>
                </a:solidFill>
                <a:hlinkClick r:id="rId2">
                  <a:extLst>
                    <a:ext uri="{A12FA001-AC4F-418D-AE19-62706E023703}">
                      <ahyp:hlinkClr xmlns:ahyp="http://schemas.microsoft.com/office/drawing/2018/hyperlinkcolor" val="tx"/>
                    </a:ext>
                  </a:extLst>
                </a:hlinkClick>
              </a:rPr>
              <a:t>612r4</a:t>
            </a:r>
            <a:r>
              <a:rPr lang="en-GB" sz="1200" dirty="0">
                <a:solidFill>
                  <a:schemeClr val="bg1">
                    <a:lumMod val="65000"/>
                  </a:schemeClr>
                </a:solidFill>
              </a:rPr>
              <a:t> CC34 CR TIM Indication 				Minyoung Park	</a:t>
            </a:r>
            <a:r>
              <a:rPr lang="en-US" sz="1200" dirty="0">
                <a:solidFill>
                  <a:schemeClr val="bg1">
                    <a:lumMod val="65000"/>
                  </a:schemeClr>
                </a:solidFill>
              </a:rPr>
              <a:t> [12 CIDs/1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558r12</a:t>
            </a:r>
            <a:r>
              <a:rPr lang="en-GB" sz="1200" dirty="0">
                <a:solidFill>
                  <a:schemeClr val="bg1">
                    <a:lumMod val="65000"/>
                  </a:schemeClr>
                </a:solidFill>
              </a:rPr>
              <a:t> CR 35.3.13.3 NSTR operation				Matthew Fischer	</a:t>
            </a:r>
            <a:r>
              <a:rPr lang="en-US" sz="1200" dirty="0">
                <a:solidFill>
                  <a:schemeClr val="bg1">
                    <a:lumMod val="65000"/>
                  </a:schemeClr>
                </a:solidFill>
              </a:rPr>
              <a:t> [23 CIDs/2 TBD-SP-10’]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757r0</a:t>
            </a:r>
            <a:r>
              <a:rPr lang="en-GB" sz="1200" dirty="0">
                <a:solidFill>
                  <a:schemeClr val="bg1">
                    <a:lumMod val="65000"/>
                  </a:schemeClr>
                </a:solidFill>
              </a:rPr>
              <a:t> PDT NSTR capability update				Yunbo Li		</a:t>
            </a:r>
            <a:r>
              <a:rPr lang="en-US" sz="1200" dirty="0">
                <a:solidFill>
                  <a:schemeClr val="bg1">
                    <a:lumMod val="65000"/>
                  </a:schemeClr>
                </a:solidFill>
              </a:rPr>
              <a:t> [3 CIDs/2 TBD-SP-10’]</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774r2</a:t>
            </a:r>
            <a:r>
              <a:rPr lang="en-US" sz="1200" dirty="0">
                <a:solidFill>
                  <a:schemeClr val="bg1">
                    <a:lumMod val="65000"/>
                  </a:schemeClr>
                </a:solidFill>
              </a:rPr>
              <a:t> cc34 resolution for CIDs related to EMLMR - Part 2	Young Hoon Kwon	 [8 CIDs/4 TBD-SP-10’]</a:t>
            </a:r>
          </a:p>
          <a:p>
            <a:pPr>
              <a:buFont typeface="Arial" panose="020B0604020202020204" pitchFamily="34" charset="0"/>
              <a:buChar char="•"/>
            </a:pPr>
            <a:r>
              <a:rPr lang="en-GB" sz="1400" dirty="0">
                <a:solidFill>
                  <a:schemeClr val="bg1">
                    <a:lumMod val="65000"/>
                  </a:schemeClr>
                </a:solidFill>
              </a:rPr>
              <a:t>CR Submissions:</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481r4</a:t>
            </a:r>
            <a:r>
              <a:rPr lang="en-GB" sz="1200" dirty="0">
                <a:solidFill>
                  <a:schemeClr val="bg1">
                    <a:lumMod val="65000"/>
                  </a:schemeClr>
                </a:solidFill>
              </a:rPr>
              <a:t> Res. for CC34 CIDs 4 channel switching quieting	Laurent Cariou 	[24 CID-SP-10’]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340r3</a:t>
            </a:r>
            <a:r>
              <a:rPr lang="en-GB" sz="1200" dirty="0">
                <a:solidFill>
                  <a:schemeClr val="bg1">
                    <a:lumMod val="65000"/>
                  </a:schemeClr>
                </a:solidFill>
              </a:rPr>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01498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US" sz="1200" dirty="0"/>
              <a:t>Announcements:</a:t>
            </a:r>
          </a:p>
          <a:p>
            <a:pPr>
              <a:buFont typeface="Arial" panose="020B0604020202020204" pitchFamily="34" charset="0"/>
              <a:buChar char="•"/>
            </a:pPr>
            <a:r>
              <a:rPr lang="en-US" sz="1200" dirty="0">
                <a:solidFill>
                  <a:schemeClr val="tx1"/>
                </a:solidFill>
              </a:rPr>
              <a:t>Queue’s status for pending CRs/PDTs: </a:t>
            </a:r>
            <a:r>
              <a:rPr lang="en-US" sz="1200" b="0" dirty="0">
                <a:solidFill>
                  <a:schemeClr val="tx1"/>
                </a:solidFill>
              </a:rPr>
              <a:t>1 in Joint, ~40 in MAC, 0 in PHY.</a:t>
            </a:r>
            <a:r>
              <a:rPr lang="en-US" sz="1050" dirty="0">
                <a:solidFill>
                  <a:schemeClr val="tx1"/>
                </a:solidFill>
              </a:rPr>
              <a:t> </a:t>
            </a:r>
            <a:endParaRPr lang="en-US" sz="1050" b="0" dirty="0">
              <a:solidFill>
                <a:schemeClr val="tx1"/>
              </a:solidFill>
            </a:endParaRPr>
          </a:p>
          <a:p>
            <a:pPr lvl="1">
              <a:buFont typeface="Arial" panose="020B0604020202020204" pitchFamily="34" charset="0"/>
              <a:buChar char="•"/>
            </a:pPr>
            <a:r>
              <a:rPr lang="en-US" sz="1100" b="0" dirty="0">
                <a:solidFill>
                  <a:schemeClr val="tx1"/>
                </a:solidFill>
              </a:rPr>
              <a:t>Target rejecting unresolved CIDs out of this session. But group may continue discussing pending submissions, until the next batch of CIDs is out. Onc</a:t>
            </a:r>
            <a:r>
              <a:rPr lang="en-US" sz="1100" dirty="0">
                <a:solidFill>
                  <a:schemeClr val="tx1"/>
                </a:solidFill>
              </a:rPr>
              <a:t>e next batch of CIDs is out (in 40-45 days) then groups to gradually transition to CRs.</a:t>
            </a:r>
            <a:endParaRPr lang="en-US" sz="1100" b="0" dirty="0">
              <a:solidFill>
                <a:schemeClr val="tx1"/>
              </a:solidFill>
            </a:endParaRPr>
          </a:p>
          <a:p>
            <a:pPr lvl="0">
              <a:buFont typeface="Arial" panose="020B0604020202020204" pitchFamily="34" charset="0"/>
              <a:buChar char="•"/>
            </a:pPr>
            <a:r>
              <a:rPr lang="en-GB" sz="1200" dirty="0"/>
              <a:t>PDT/CR Submissions-Joint:</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573r6</a:t>
            </a:r>
            <a:r>
              <a:rPr lang="en-GB" sz="1100" dirty="0">
                <a:solidFill>
                  <a:srgbClr val="00B050"/>
                </a:solidFill>
              </a:rPr>
              <a:t> CR for CIDs related to EHT Operation element 	Guogang Huang 	[8CID/3TBD-M188-10’]</a:t>
            </a:r>
          </a:p>
          <a:p>
            <a:pPr marL="800100" lvl="1" indent="-342900">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663r2</a:t>
            </a:r>
            <a:r>
              <a:rPr lang="en-GB" sz="1100" dirty="0">
                <a:solidFill>
                  <a:srgbClr val="00B050"/>
                </a:solidFill>
              </a:rPr>
              <a:t> CR for EHT TRS 					Jason Y. Guo	    	[3CID/9TBD-M189-10’]</a:t>
            </a:r>
          </a:p>
          <a:p>
            <a:pPr lvl="0">
              <a:buFont typeface="Arial" panose="020B0604020202020204" pitchFamily="34" charset="0"/>
              <a:buChar char="•"/>
            </a:pPr>
            <a:r>
              <a:rPr lang="en-GB" sz="1200" dirty="0"/>
              <a:t>CR/PDT Submissions-MAC: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612r5</a:t>
            </a:r>
            <a:r>
              <a:rPr lang="en-GB" sz="1100" dirty="0">
                <a:solidFill>
                  <a:srgbClr val="00B050"/>
                </a:solidFill>
              </a:rPr>
              <a:t> CC34 CR TIM Indication 				Minyoung Park   	[12 CIDs/1 TBD-M190-5’]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558r12</a:t>
            </a:r>
            <a:r>
              <a:rPr lang="en-GB" sz="1100" dirty="0">
                <a:solidFill>
                  <a:srgbClr val="00B050"/>
                </a:solidFill>
              </a:rPr>
              <a:t> CR 35.3.13.3 NSTR operation			Matthew Fischer 	[23 CIDs/2 TBD-M191-5’]</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757r1</a:t>
            </a:r>
            <a:r>
              <a:rPr lang="en-GB" sz="1100" dirty="0">
                <a:solidFill>
                  <a:schemeClr val="bg1">
                    <a:lumMod val="75000"/>
                  </a:schemeClr>
                </a:solidFill>
              </a:rPr>
              <a:t> PDT NSTR capability update			Yunbo Li	     	[3 CIDs/2 TBD-M192-5’]</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774r3</a:t>
            </a:r>
            <a:r>
              <a:rPr lang="en-GB" sz="1100" dirty="0">
                <a:solidFill>
                  <a:schemeClr val="bg1">
                    <a:lumMod val="75000"/>
                  </a:schemeClr>
                </a:solidFill>
              </a:rPr>
              <a:t> cc34 resolution for CIDs related to EMLMR-Part 2	Young H. Kwon  	[8 CIDs/4 TBD-M193-5’]</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462r9</a:t>
            </a:r>
            <a:r>
              <a:rPr lang="en-GB" sz="1100" dirty="0">
                <a:solidFill>
                  <a:schemeClr val="bg1">
                    <a:lumMod val="75000"/>
                  </a:schemeClr>
                </a:solidFill>
              </a:rPr>
              <a:t> PDT-MAC-Restricted-TWT-TBDs-CRs-Part1	Chunyu Hu	     	[1 CIDs/1 TBD-M194-5’]</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514r7</a:t>
            </a:r>
            <a:r>
              <a:rPr lang="en-GB" sz="1100" dirty="0">
                <a:solidFill>
                  <a:schemeClr val="bg1">
                    <a:lumMod val="75000"/>
                  </a:schemeClr>
                </a:solidFill>
              </a:rPr>
              <a:t> </a:t>
            </a:r>
            <a:r>
              <a:rPr lang="en-US" sz="1100" dirty="0">
                <a:solidFill>
                  <a:schemeClr val="bg1">
                    <a:lumMod val="75000"/>
                  </a:schemeClr>
                </a:solidFill>
              </a:rPr>
              <a:t>Prop. CR 4 Clause 35.3.13.6. Sync PPDU start time 	Dmitry Akhmetov	</a:t>
            </a:r>
            <a:r>
              <a:rPr lang="en-GB" sz="1100" dirty="0">
                <a:solidFill>
                  <a:schemeClr val="bg1">
                    <a:lumMod val="75000"/>
                  </a:schemeClr>
                </a:solidFill>
              </a:rPr>
              <a:t>[26 CIDs/1 TBD-M195-5’]</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301r6</a:t>
            </a:r>
            <a:r>
              <a:rPr lang="en-GB" sz="1100" dirty="0">
                <a:solidFill>
                  <a:schemeClr val="bg1">
                    <a:lumMod val="75000"/>
                  </a:schemeClr>
                </a:solidFill>
              </a:rPr>
              <a:t> CRs for D0.3 ML element Type CIDs		Rojan Chitrakar    	[2 CIDs/2 TBD-M196-5’]</a:t>
            </a:r>
          </a:p>
          <a:p>
            <a:pPr>
              <a:buFont typeface="Arial" panose="020B0604020202020204" pitchFamily="34" charset="0"/>
              <a:buChar char="•"/>
            </a:pPr>
            <a:r>
              <a:rPr lang="en-GB" sz="1400" dirty="0">
                <a:solidFill>
                  <a:schemeClr val="tx1"/>
                </a:solidFill>
              </a:rPr>
              <a:t>Note: Hard stop after 60 mins</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39640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400" dirty="0">
                <a:solidFill>
                  <a:srgbClr val="00B050"/>
                </a:solidFill>
              </a:rPr>
              <a:t>Final Phase Motions (during 2nd half of meeting): </a:t>
            </a:r>
            <a:r>
              <a:rPr lang="en-GB" sz="1400" dirty="0">
                <a:solidFill>
                  <a:srgbClr val="00B050"/>
                </a:solidFill>
                <a:hlinkClick r:id="rId2">
                  <a:extLst>
                    <a:ext uri="{A12FA001-AC4F-418D-AE19-62706E023703}">
                      <ahyp:hlinkClr xmlns:ahyp="http://schemas.microsoft.com/office/drawing/2018/hyperlinkcolor" val="tx"/>
                    </a:ext>
                  </a:extLst>
                </a:hlinkClick>
              </a:rPr>
              <a:t>1982r20</a:t>
            </a:r>
            <a:endParaRPr lang="en-GB" sz="1400" dirty="0">
              <a:solidFill>
                <a:srgbClr val="00B050"/>
              </a:solidFill>
            </a:endParaRPr>
          </a:p>
          <a:p>
            <a:pPr lvl="0">
              <a:buFont typeface="Arial" panose="020B0604020202020204" pitchFamily="34" charset="0"/>
              <a:buChar char="•"/>
            </a:pPr>
            <a:r>
              <a:rPr lang="en-GB" sz="1400" dirty="0"/>
              <a:t>PDT/CR Submissions:</a:t>
            </a:r>
          </a:p>
          <a:p>
            <a:pPr marL="800100" lvl="1" indent="-342900">
              <a:buFont typeface="Arial" panose="020B0604020202020204" pitchFamily="34" charset="0"/>
              <a:buChar char="•"/>
            </a:pPr>
            <a:r>
              <a:rPr lang="en-US" sz="1200" dirty="0">
                <a:solidFill>
                  <a:schemeClr val="bg1">
                    <a:lumMod val="75000"/>
                  </a:schemeClr>
                </a:solidFill>
                <a:hlinkClick r:id="rId3">
                  <a:extLst>
                    <a:ext uri="{A12FA001-AC4F-418D-AE19-62706E023703}">
                      <ahyp:hlinkClr xmlns:ahyp="http://schemas.microsoft.com/office/drawing/2018/hyperlinkcolor" val="tx"/>
                    </a:ext>
                  </a:extLst>
                </a:hlinkClick>
              </a:rPr>
              <a:t>299r6</a:t>
            </a:r>
            <a:r>
              <a:rPr lang="en-US" sz="1200" dirty="0">
                <a:solidFill>
                  <a:schemeClr val="bg1">
                    <a:lumMod val="75000"/>
                  </a:schemeClr>
                </a:solidFill>
              </a:rPr>
              <a:t> CRs for D0.3 EHT STA features CIDs 			Rojan Chitrakar	[7CID-SP/M-10’]</a:t>
            </a:r>
          </a:p>
          <a:p>
            <a:pPr marL="800100" lvl="1" indent="-342900">
              <a:buFont typeface="Arial" panose="020B0604020202020204" pitchFamily="34" charset="0"/>
              <a:buChar char="•"/>
            </a:pPr>
            <a:r>
              <a:rPr lang="en-US" sz="1200" dirty="0">
                <a:solidFill>
                  <a:schemeClr val="bg1">
                    <a:lumMod val="75000"/>
                  </a:schemeClr>
                </a:solidFill>
                <a:hlinkClick r:id="rId4">
                  <a:extLst>
                    <a:ext uri="{A12FA001-AC4F-418D-AE19-62706E023703}">
                      <ahyp:hlinkClr xmlns:ahyp="http://schemas.microsoft.com/office/drawing/2018/hyperlinkcolor" val="tx"/>
                    </a:ext>
                  </a:extLst>
                </a:hlinkClick>
              </a:rPr>
              <a:t>80r7</a:t>
            </a:r>
            <a:r>
              <a:rPr lang="en-US" sz="1200" dirty="0">
                <a:solidFill>
                  <a:schemeClr val="bg1">
                    <a:lumMod val="75000"/>
                  </a:schemeClr>
                </a:solidFill>
              </a:rPr>
              <a:t> TWT for MLD 						Ming Gan		[MAC-PDT-SP/M-10’]</a:t>
            </a:r>
          </a:p>
          <a:p>
            <a:pPr marL="800100" lvl="1" indent="-342900">
              <a:buFont typeface="Arial" panose="020B0604020202020204" pitchFamily="34" charset="0"/>
              <a:buChar char="•"/>
            </a:pPr>
            <a:r>
              <a:rPr lang="en-US" sz="1200" dirty="0">
                <a:solidFill>
                  <a:schemeClr val="bg1">
                    <a:lumMod val="75000"/>
                  </a:schemeClr>
                </a:solidFill>
                <a:hlinkClick r:id="rId5">
                  <a:extLst>
                    <a:ext uri="{A12FA001-AC4F-418D-AE19-62706E023703}">
                      <ahyp:hlinkClr xmlns:ahyp="http://schemas.microsoft.com/office/drawing/2018/hyperlinkcolor" val="tx"/>
                    </a:ext>
                  </a:extLst>
                </a:hlinkClick>
              </a:rPr>
              <a:t>1965r3</a:t>
            </a:r>
            <a:r>
              <a:rPr lang="en-US" sz="1200" dirty="0">
                <a:solidFill>
                  <a:schemeClr val="bg1">
                    <a:lumMod val="75000"/>
                  </a:schemeClr>
                </a:solidFill>
              </a:rPr>
              <a:t> PDT-MAC-MLO-Mandatory optional		Laurent Cariou	[MAC-PDT-SP/M-10’]</a:t>
            </a:r>
          </a:p>
          <a:p>
            <a:pPr marL="800100" lvl="1" indent="-342900">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455r5</a:t>
            </a:r>
            <a:r>
              <a:rPr lang="en-GB" sz="1200" dirty="0">
                <a:solidFill>
                  <a:schemeClr val="bg1">
                    <a:lumMod val="75000"/>
                  </a:schemeClr>
                </a:solidFill>
              </a:rPr>
              <a:t> CR for 35.2.1.2 preamble puncturing			Yanjun Sun	            [</a:t>
            </a:r>
            <a:r>
              <a:rPr lang="en-US" sz="1200" dirty="0">
                <a:solidFill>
                  <a:schemeClr val="bg1">
                    <a:lumMod val="75000"/>
                  </a:schemeClr>
                </a:solidFill>
              </a:rPr>
              <a:t>9CID-</a:t>
            </a:r>
            <a:r>
              <a:rPr lang="en-GB" sz="1200" dirty="0">
                <a:solidFill>
                  <a:schemeClr val="bg1">
                    <a:lumMod val="75000"/>
                  </a:schemeClr>
                </a:solidFill>
              </a:rPr>
              <a:t>30’]</a:t>
            </a:r>
          </a:p>
          <a:p>
            <a:pPr lvl="0">
              <a:buFont typeface="Arial" panose="020B0604020202020204" pitchFamily="34" charset="0"/>
              <a:buChar char="•"/>
            </a:pPr>
            <a:r>
              <a:rPr lang="en-GB" sz="1400" dirty="0" err="1"/>
              <a:t>AoB</a:t>
            </a:r>
            <a:r>
              <a:rPr lang="en-GB" sz="1400" dirty="0"/>
              <a:t>: No time.</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85579</TotalTime>
  <Words>3686</Words>
  <Application>Microsoft Office PowerPoint</Application>
  <PresentationFormat>On-screen Show (4:3)</PresentationFormat>
  <Paragraphs>378</Paragraphs>
  <Slides>26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Thursday MAC Agenda (09:00-11:00)-Cont.</vt:lpstr>
      <vt:lpstr>Monday Joint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1593</cp:revision>
  <cp:lastPrinted>1601-01-01T00:00:00Z</cp:lastPrinted>
  <dcterms:created xsi:type="dcterms:W3CDTF">2017-01-26T15:28:16Z</dcterms:created>
  <dcterms:modified xsi:type="dcterms:W3CDTF">2021-05-18T18:35:36Z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