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25" r:id="rId19"/>
    <p:sldId id="338" r:id="rId20"/>
    <p:sldId id="336" r:id="rId21"/>
    <p:sldId id="334" r:id="rId22"/>
    <p:sldId id="335" r:id="rId23"/>
    <p:sldId id="337"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802.11-21/0602r4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1/11-21-0785-00-00be-may-july-tgbe-teleconference-agenda.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0763-00-00be-smaller-operating-bandwidth-sta-participating-large-bandwidth.docx" TargetMode="External"/><Relationship Id="rId3" Type="http://schemas.openxmlformats.org/officeDocument/2006/relationships/hyperlink" Target="https://mentor.ieee.org/802.11/dcn/21/11-21-0754-00-00be-cr-for-cids-1244-1254.docx" TargetMode="External"/><Relationship Id="rId7" Type="http://schemas.openxmlformats.org/officeDocument/2006/relationships/hyperlink" Target="https://mentor.ieee.org/802.11/dcn/21/11-21-0755-00-00be-pdt-clarification-extra-ltf-phy-capability.docx" TargetMode="External"/><Relationship Id="rId12" Type="http://schemas.openxmlformats.org/officeDocument/2006/relationships/hyperlink" Target="https://mentor.ieee.org/802.11/dcn/21/11-21-0368-02-00be-diversity-enhancement-for-dup-mode.pptx" TargetMode="External"/><Relationship Id="rId2" Type="http://schemas.openxmlformats.org/officeDocument/2006/relationships/hyperlink" Target="https://mentor.ieee.org/802.11/dcn/21/11-21-0477-02-00be-comment-resolution-for-non-ht-duplicate-transmiss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80-02-00be-text-change-for-usage-of-1x-eht-ltf.docx" TargetMode="External"/><Relationship Id="rId11" Type="http://schemas.openxmlformats.org/officeDocument/2006/relationships/hyperlink" Target="https://mentor.ieee.org/802.11/dcn/21/11-21-0618-02-00be-evm-and-sfo-sto.pptx" TargetMode="External"/><Relationship Id="rId5" Type="http://schemas.openxmlformats.org/officeDocument/2006/relationships/hyperlink" Target="https://mentor.ieee.org/802.11/dcn/21/11-21-0748-00-00be-cr-for-cid-1249-1250-1962-3275.doc" TargetMode="External"/><Relationship Id="rId10" Type="http://schemas.openxmlformats.org/officeDocument/2006/relationships/hyperlink" Target="https://mentor.ieee.org/802.11/dcn/21/11-21-0729-00-00be-disregard-bits-in-tb-ppdu.pptx" TargetMode="External"/><Relationship Id="rId4" Type="http://schemas.openxmlformats.org/officeDocument/2006/relationships/hyperlink" Target="https://mentor.ieee.org/802.11/dcn/21/11-21-0786-00-00be-cr-for-cid-3165.docx" TargetMode="External"/><Relationship Id="rId9" Type="http://schemas.openxmlformats.org/officeDocument/2006/relationships/hyperlink" Target="https://mentor.ieee.org/802.11/dcn/21/11-21-0778-01-00be-proposed-changes-for-puncturing.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0514-06-00be-proposed-cr-for-clause-35-3-13-6-sync-ppdu-start-time.docx" TargetMode="External"/><Relationship Id="rId3" Type="http://schemas.openxmlformats.org/officeDocument/2006/relationships/hyperlink" Target="https://mentor.ieee.org/802.11/dcn/21/11-21-0775-00-00be-proposed-resolution-to-clause-35-editorial-comments-part-2.docx" TargetMode="External"/><Relationship Id="rId7" Type="http://schemas.openxmlformats.org/officeDocument/2006/relationships/hyperlink" Target="https://mentor.ieee.org/802.11/dcn/21/11-21-0774-01-00be-cc34-resolution-for-cids-related-to-emlmr-part-2.docx" TargetMode="External"/><Relationship Id="rId2" Type="http://schemas.openxmlformats.org/officeDocument/2006/relationships/hyperlink" Target="https://mentor.ieee.org/802.11/dcn/21/11-21-0759-00-00be-proposed-resolution-to-clause-35-editorial-comment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57-00-00be-pdt-nstr-capability-update.docx" TargetMode="External"/><Relationship Id="rId5" Type="http://schemas.openxmlformats.org/officeDocument/2006/relationships/hyperlink" Target="https://mentor.ieee.org/802.11/dcn/21/11-21-0222-14-00be-pdt-mac-common-info-ml-element.doc" TargetMode="External"/><Relationship Id="rId10" Type="http://schemas.openxmlformats.org/officeDocument/2006/relationships/hyperlink" Target="https://mentor.ieee.org/802.11/dcn/21/11-21-0301-06-00be-crs-for-d0-3-ml-element-type-cids.docx" TargetMode="External"/><Relationship Id="rId4" Type="http://schemas.openxmlformats.org/officeDocument/2006/relationships/hyperlink" Target="https://mentor.ieee.org/802.11/dcn/21/11-21-0612-03-00be-cc34-cr-tim-indication.docx" TargetMode="External"/><Relationship Id="rId9" Type="http://schemas.openxmlformats.org/officeDocument/2006/relationships/hyperlink" Target="https://mentor.ieee.org/802.11/dcn/21/11-21-0741-01-00be-cr-for-cid-2162-and-2163.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555-01-00be-mac-pdt-nsep-tbds.docx" TargetMode="External"/><Relationship Id="rId2" Type="http://schemas.openxmlformats.org/officeDocument/2006/relationships/hyperlink" Target="https://mentor.ieee.org/802.11/dcn/21/11-21-0268-06-00be-pdt-channel-access-triggered-su.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40-03-00be-cr-for-cid-1977.docx" TargetMode="External"/><Relationship Id="rId5" Type="http://schemas.openxmlformats.org/officeDocument/2006/relationships/hyperlink" Target="https://mentor.ieee.org/802.11/dcn/21/11-21-0481-04-00be-resolutions-for-cc34-cids-for-channel-switching-quieting.docx" TargetMode="External"/><Relationship Id="rId4" Type="http://schemas.openxmlformats.org/officeDocument/2006/relationships/hyperlink" Target="https://mentor.ieee.org/802.11/dcn/21/11-21-0335-07-00be-pdt-mac-mlo-emlmr-tbd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0572-08-00be-remaining-tbds-in-tgbe-d0-4.docx" TargetMode="External"/><Relationship Id="rId13" Type="http://schemas.openxmlformats.org/officeDocument/2006/relationships/hyperlink" Target="https://mentor.ieee.org/802.11/dcn/21/11-21-0455-05-00be-cr-for-35-2-1-2-preamble-puncturing.docx" TargetMode="External"/><Relationship Id="rId3" Type="http://schemas.openxmlformats.org/officeDocument/2006/relationships/hyperlink" Target="https://mentor.ieee.org/802.11/dcn/21/11-21-0706-01-00be-tgbe-coexistence-assessment-document.docx" TargetMode="External"/><Relationship Id="rId7" Type="http://schemas.openxmlformats.org/officeDocument/2006/relationships/hyperlink" Target="https://mentor.ieee.org/802.11/dcn/20/11-20-1982-15-00be-tgbe-motions-list-for-teleconferences-part-2.pptx" TargetMode="External"/><Relationship Id="rId12" Type="http://schemas.openxmlformats.org/officeDocument/2006/relationships/hyperlink" Target="https://mentor.ieee.org/802.11/dcn/21/11-21-0299-06-00be-crs-for-d0-3-eht-sta-features-cids.docx" TargetMode="External"/><Relationship Id="rId2" Type="http://schemas.openxmlformats.org/officeDocument/2006/relationships/hyperlink" Target="https://mentor.ieee.org/802.11/dcn/19/11-19-1935-05-00be-tgbe-editor-s-report.ppt"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5-02-00be-clarifications-on-the-trigger-frame-design.pptx" TargetMode="External"/><Relationship Id="rId11" Type="http://schemas.openxmlformats.org/officeDocument/2006/relationships/hyperlink" Target="https://mentor.ieee.org/802.11/dcn/21/11-21-0335-07-00be-pdt-mac-mlo-emlmr-tbds.docx" TargetMode="External"/><Relationship Id="rId5" Type="http://schemas.openxmlformats.org/officeDocument/2006/relationships/hyperlink" Target="https://mentor.ieee.org/802.11/dcn/21/11-21-0663-01-00be-cr-for-eht-trs.docx" TargetMode="External"/><Relationship Id="rId10" Type="http://schemas.openxmlformats.org/officeDocument/2006/relationships/hyperlink" Target="https://mentor.ieee.org/802.11/dcn/21/11-21-0555-04-00be-mac-pdt-nsep-tbds.docx" TargetMode="External"/><Relationship Id="rId4" Type="http://schemas.openxmlformats.org/officeDocument/2006/relationships/hyperlink" Target="https://mentor.ieee.org/802.11/dcn/21/11-21-0573-04-00be-cr-for-cids-related-to-eht-operation-element.docx" TargetMode="External"/><Relationship Id="rId9" Type="http://schemas.openxmlformats.org/officeDocument/2006/relationships/hyperlink" Target="https://mentor.ieee.org/802.11/dcn/21/11-21-0268-07-00be-pdt-channel-access-triggered-su.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786-01-00be-cr-for-cid-3165.docx" TargetMode="External"/><Relationship Id="rId7" Type="http://schemas.openxmlformats.org/officeDocument/2006/relationships/hyperlink" Target="https://mentor.ieee.org/802.11/dcn/21/11-21-0368-02-00be-diversity-enhancement-for-dup-mode.pptx" TargetMode="External"/><Relationship Id="rId2" Type="http://schemas.openxmlformats.org/officeDocument/2006/relationships/hyperlink" Target="https://mentor.ieee.org/802.11/dcn/21/11-21-0754-00-00be-cr-for-cids-1244-125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78-01-00be-proposed-changes-for-puncturing.docx" TargetMode="External"/><Relationship Id="rId5" Type="http://schemas.openxmlformats.org/officeDocument/2006/relationships/hyperlink" Target="https://mentor.ieee.org/802.11/dcn/21/11-21-0763-00-00be-smaller-operating-bandwidth-sta-participating-large-bandwidth.docx" TargetMode="External"/><Relationship Id="rId4" Type="http://schemas.openxmlformats.org/officeDocument/2006/relationships/hyperlink" Target="https://mentor.ieee.org/802.11/dcn/21/11-21-0755-00-00be-pdt-clarification-extra-ltf-phy-capability.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0612-04-00be-cc34-cr-tim-indication.docx" TargetMode="External"/><Relationship Id="rId3" Type="http://schemas.openxmlformats.org/officeDocument/2006/relationships/hyperlink" Target="https://mentor.ieee.org/802.11/dcn/21/11-21-0741-01-00be-cr-for-cid-2162-and-2163.docx" TargetMode="External"/><Relationship Id="rId7" Type="http://schemas.openxmlformats.org/officeDocument/2006/relationships/hyperlink" Target="https://mentor.ieee.org/802.11/dcn/21/11-21-0683-05-00be-restricted-twt-quiet-interval-tbd-cr.docx" TargetMode="External"/><Relationship Id="rId12" Type="http://schemas.openxmlformats.org/officeDocument/2006/relationships/hyperlink" Target="https://mentor.ieee.org/802.11/dcn/21/11-21-0340-03-00be-cr-for-cid-1977.docx" TargetMode="External"/><Relationship Id="rId2" Type="http://schemas.openxmlformats.org/officeDocument/2006/relationships/hyperlink" Target="https://mentor.ieee.org/802.11/dcn/21/11-21-0514-06-00be-proposed-cr-for-clause-35-3-13-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2-06-00be-pdt-mac-restricted-twt-tbds-crs-part1.docx" TargetMode="External"/><Relationship Id="rId11" Type="http://schemas.openxmlformats.org/officeDocument/2006/relationships/hyperlink" Target="https://mentor.ieee.org/802.11/dcn/21/11-21-0481-04-00be-resolutions-for-cc34-cids-for-channel-switching-quieting.docx" TargetMode="External"/><Relationship Id="rId5" Type="http://schemas.openxmlformats.org/officeDocument/2006/relationships/hyperlink" Target="https://mentor.ieee.org/802.11/dcn/21/11-21-0160-01-00be-pdt-mac-mlo-emlsr-tbds.docx" TargetMode="External"/><Relationship Id="rId10" Type="http://schemas.openxmlformats.org/officeDocument/2006/relationships/hyperlink" Target="https://mentor.ieee.org/802.11/dcn/21/11-21-0757-00-00be-pdt-nstr-capability-update.docx" TargetMode="External"/><Relationship Id="rId4" Type="http://schemas.openxmlformats.org/officeDocument/2006/relationships/hyperlink" Target="https://mentor.ieee.org/802.11/dcn/21/11-21-0301-06-00be-crs-for-d0-3-ml-element-type-cids.docx" TargetMode="External"/><Relationship Id="rId9" Type="http://schemas.openxmlformats.org/officeDocument/2006/relationships/hyperlink" Target="https://mentor.ieee.org/802.11/dcn/21/11-21-0558-12-00be-cr-35-3-13-3-nstr-operation.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34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785r0</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May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May 12,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May 13,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May 17,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600200"/>
            <a:ext cx="7770813" cy="4875214"/>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CR Submissions:</a:t>
            </a:r>
          </a:p>
          <a:p>
            <a:pPr marL="800100" lvl="1" indent="-342900">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477r2</a:t>
            </a:r>
            <a:r>
              <a:rPr lang="en-GB" sz="1100" dirty="0">
                <a:solidFill>
                  <a:srgbClr val="00B050"/>
                </a:solidFill>
              </a:rPr>
              <a:t> </a:t>
            </a:r>
            <a:r>
              <a:rPr lang="en-US" sz="1100" dirty="0">
                <a:solidFill>
                  <a:srgbClr val="00B050"/>
                </a:solidFill>
              </a:rPr>
              <a:t>CR for Non-HT duplicate transmission 			Rui Cao 		[1 CID-SP]</a:t>
            </a:r>
            <a:endParaRPr lang="en-GB" sz="1100" dirty="0">
              <a:solidFill>
                <a:srgbClr val="00B050"/>
              </a:solidFill>
            </a:endParaRPr>
          </a:p>
          <a:p>
            <a:pPr marL="800100" lvl="1" indent="-342900">
              <a:buFont typeface="Arial" panose="020B0604020202020204" pitchFamily="34" charset="0"/>
              <a:buChar char="•"/>
            </a:pPr>
            <a:r>
              <a:rPr lang="pt-BR" sz="1100" dirty="0">
                <a:solidFill>
                  <a:srgbClr val="0070C0"/>
                </a:solidFill>
                <a:hlinkClick r:id="rId3">
                  <a:extLst>
                    <a:ext uri="{A12FA001-AC4F-418D-AE19-62706E023703}">
                      <ahyp:hlinkClr xmlns:ahyp="http://schemas.microsoft.com/office/drawing/2018/hyperlinkcolor" val="tx"/>
                    </a:ext>
                  </a:extLst>
                </a:hlinkClick>
              </a:rPr>
              <a:t>754r0</a:t>
            </a:r>
            <a:r>
              <a:rPr lang="pt-BR" sz="1100" dirty="0">
                <a:solidFill>
                  <a:srgbClr val="0070C0"/>
                </a:solidFill>
              </a:rPr>
              <a:t> CR for CIDs 1244 1254					Yan Xin		[2 CIDs]</a:t>
            </a:r>
          </a:p>
          <a:p>
            <a:pPr marL="800100" lvl="1" indent="-342900">
              <a:buFont typeface="Arial" panose="020B0604020202020204" pitchFamily="34" charset="0"/>
              <a:buChar char="•"/>
            </a:pPr>
            <a:r>
              <a:rPr lang="pt-BR" sz="1100" dirty="0">
                <a:solidFill>
                  <a:srgbClr val="0070C0"/>
                </a:solidFill>
                <a:hlinkClick r:id="rId4">
                  <a:extLst>
                    <a:ext uri="{A12FA001-AC4F-418D-AE19-62706E023703}">
                      <ahyp:hlinkClr xmlns:ahyp="http://schemas.microsoft.com/office/drawing/2018/hyperlinkcolor" val="tx"/>
                    </a:ext>
                  </a:extLst>
                </a:hlinkClick>
              </a:rPr>
              <a:t>786r0</a:t>
            </a:r>
            <a:r>
              <a:rPr lang="pt-BR" sz="1100" dirty="0">
                <a:solidFill>
                  <a:srgbClr val="0070C0"/>
                </a:solidFill>
              </a:rPr>
              <a:t> </a:t>
            </a:r>
            <a:r>
              <a:rPr lang="en-US" sz="1100" dirty="0">
                <a:solidFill>
                  <a:srgbClr val="0070C0"/>
                </a:solidFill>
              </a:rPr>
              <a:t>CR for CID 3165 						Eunsung Park 		[1 CID]</a:t>
            </a:r>
            <a:endParaRPr lang="pt-BR" sz="1100" dirty="0">
              <a:solidFill>
                <a:srgbClr val="0070C0"/>
              </a:solidFill>
            </a:endParaRPr>
          </a:p>
          <a:p>
            <a:pPr marL="800100" lvl="1" indent="-342900">
              <a:buFont typeface="Arial" panose="020B0604020202020204" pitchFamily="34" charset="0"/>
              <a:buChar char="•"/>
            </a:pPr>
            <a:r>
              <a:rPr lang="en-GB" sz="1100" u="sng" dirty="0">
                <a:solidFill>
                  <a:srgbClr val="00B050"/>
                </a:solidFill>
                <a:hlinkClick r:id="rId5">
                  <a:extLst>
                    <a:ext uri="{A12FA001-AC4F-418D-AE19-62706E023703}">
                      <ahyp:hlinkClr xmlns:ahyp="http://schemas.microsoft.com/office/drawing/2018/hyperlinkcolor" val="tx"/>
                    </a:ext>
                  </a:extLst>
                </a:hlinkClick>
              </a:rPr>
              <a:t>748r0</a:t>
            </a:r>
            <a:r>
              <a:rPr lang="en-GB" sz="1100" dirty="0">
                <a:solidFill>
                  <a:srgbClr val="00B050"/>
                </a:solidFill>
              </a:rPr>
              <a:t> CR for CID 1249, 1250, 1962, 3275 			Myeongjin Kim		</a:t>
            </a:r>
            <a:r>
              <a:rPr lang="pt-BR" sz="1100" dirty="0">
                <a:solidFill>
                  <a:srgbClr val="00B050"/>
                </a:solidFill>
              </a:rPr>
              <a:t>[4 CIDs]</a:t>
            </a:r>
          </a:p>
          <a:p>
            <a:pPr marL="800100" lvl="1" indent="-342900">
              <a:buFont typeface="Arial" panose="020B0604020202020204" pitchFamily="34" charset="0"/>
              <a:buChar char="•"/>
            </a:pPr>
            <a:r>
              <a:rPr lang="en-US" sz="1100" dirty="0">
                <a:solidFill>
                  <a:srgbClr val="00B050"/>
                </a:solidFill>
              </a:rPr>
              <a:t>303r2 CR on some CIDs in U-SIG sub-clause 36.3.11.7.2. 	Oded Redlich 		[10 CIDs]</a:t>
            </a:r>
            <a:endParaRPr lang="pt-BR" sz="1100" dirty="0">
              <a:solidFill>
                <a:srgbClr val="00B050"/>
              </a:solidFill>
            </a:endParaRPr>
          </a:p>
          <a:p>
            <a:pPr>
              <a:buFont typeface="Arial" panose="020B0604020202020204" pitchFamily="34" charset="0"/>
              <a:buChar char="•"/>
            </a:pPr>
            <a:r>
              <a:rPr lang="en-GB" sz="1200" dirty="0"/>
              <a:t>PDT Submissions:</a:t>
            </a:r>
          </a:p>
          <a:p>
            <a:pPr marL="800100" lvl="1" indent="-342900">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680r2</a:t>
            </a:r>
            <a:r>
              <a:rPr lang="en-GB" sz="1100" dirty="0">
                <a:solidFill>
                  <a:srgbClr val="00B050"/>
                </a:solidFill>
              </a:rPr>
              <a:t> Text change for usage of 1x EHT-LTF			Jianhan Liu</a:t>
            </a:r>
          </a:p>
          <a:p>
            <a:pPr marL="800100" lvl="1" indent="-342900">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755r0</a:t>
            </a:r>
            <a:r>
              <a:rPr lang="en-GB" sz="1100" dirty="0">
                <a:solidFill>
                  <a:schemeClr val="bg1">
                    <a:lumMod val="65000"/>
                  </a:schemeClr>
                </a:solidFill>
              </a:rPr>
              <a:t> PDT Clarification Extra LTF PHY Capability		Steve Shellhammer</a:t>
            </a:r>
          </a:p>
          <a:p>
            <a:pPr marL="800100" lvl="1" indent="-342900">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763r0</a:t>
            </a:r>
            <a:r>
              <a:rPr lang="en-GB" sz="1100" dirty="0">
                <a:solidFill>
                  <a:schemeClr val="bg1">
                    <a:lumMod val="65000"/>
                  </a:schemeClr>
                </a:solidFill>
              </a:rPr>
              <a:t> Smaller Operating BW STA Participating Large BW 	Wook Bong Lee</a:t>
            </a:r>
          </a:p>
          <a:p>
            <a:pPr marL="800100" lvl="1" indent="-342900">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778r1</a:t>
            </a:r>
            <a:r>
              <a:rPr lang="en-GB" sz="1100" dirty="0">
                <a:solidFill>
                  <a:schemeClr val="bg1">
                    <a:lumMod val="65000"/>
                  </a:schemeClr>
                </a:solidFill>
              </a:rPr>
              <a:t> Proposed Changes for Puncturing				Ron Porat</a:t>
            </a:r>
          </a:p>
          <a:p>
            <a:pPr>
              <a:buFont typeface="Arial" panose="020B0604020202020204" pitchFamily="34" charset="0"/>
              <a:buChar char="•"/>
            </a:pPr>
            <a:r>
              <a:rPr lang="en-GB" sz="1200" dirty="0"/>
              <a:t>Technical Submissions:</a:t>
            </a:r>
          </a:p>
          <a:p>
            <a:pPr marL="800100" lvl="1" indent="-342900">
              <a:buFont typeface="Arial" panose="020B0604020202020204" pitchFamily="34" charset="0"/>
              <a:buChar char="•"/>
            </a:pPr>
            <a:r>
              <a:rPr lang="en-GB" sz="1100" u="sng" dirty="0">
                <a:solidFill>
                  <a:srgbClr val="00B050"/>
                </a:solidFill>
                <a:hlinkClick r:id="rId10">
                  <a:extLst>
                    <a:ext uri="{A12FA001-AC4F-418D-AE19-62706E023703}">
                      <ahyp:hlinkClr xmlns:ahyp="http://schemas.microsoft.com/office/drawing/2018/hyperlinkcolor" val="tx"/>
                    </a:ext>
                  </a:extLst>
                </a:hlinkClick>
              </a:rPr>
              <a:t>729r0</a:t>
            </a:r>
            <a:r>
              <a:rPr lang="en-GB" sz="1100" dirty="0">
                <a:solidFill>
                  <a:srgbClr val="00B050"/>
                </a:solidFill>
              </a:rPr>
              <a:t> Disregard bits in TB PPDU 				Ron Porat		[SP]</a:t>
            </a:r>
            <a:endParaRPr lang="en-GB" sz="1100" dirty="0">
              <a:solidFill>
                <a:srgbClr val="00B050"/>
              </a:solidFill>
              <a:hlinkClick r:id="rId11">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GB" sz="1100" dirty="0">
                <a:solidFill>
                  <a:srgbClr val="FFC000"/>
                </a:solidFill>
                <a:hlinkClick r:id="rId11">
                  <a:extLst>
                    <a:ext uri="{A12FA001-AC4F-418D-AE19-62706E023703}">
                      <ahyp:hlinkClr xmlns:ahyp="http://schemas.microsoft.com/office/drawing/2018/hyperlinkcolor" val="tx"/>
                    </a:ext>
                  </a:extLst>
                </a:hlinkClick>
              </a:rPr>
              <a:t>618r2</a:t>
            </a:r>
            <a:r>
              <a:rPr lang="en-GB" sz="1100" dirty="0">
                <a:solidFill>
                  <a:srgbClr val="FFC000"/>
                </a:solidFill>
              </a:rPr>
              <a:t> EVM and SFO/STO					Brian Hart</a:t>
            </a:r>
          </a:p>
          <a:p>
            <a:pPr marL="800100" lvl="1" indent="-342900">
              <a:buFont typeface="Arial" panose="020B0604020202020204" pitchFamily="34" charset="0"/>
              <a:buChar char="•"/>
            </a:pPr>
            <a:r>
              <a:rPr lang="en-GB" sz="1100" dirty="0">
                <a:solidFill>
                  <a:srgbClr val="FFC000"/>
                </a:solidFill>
                <a:hlinkClick r:id="rId12">
                  <a:extLst>
                    <a:ext uri="{A12FA001-AC4F-418D-AE19-62706E023703}">
                      <ahyp:hlinkClr xmlns:ahyp="http://schemas.microsoft.com/office/drawing/2018/hyperlinkcolor" val="tx"/>
                    </a:ext>
                  </a:extLst>
                </a:hlinkClick>
              </a:rPr>
              <a:t>368r2</a:t>
            </a:r>
            <a:r>
              <a:rPr lang="en-GB" sz="1100" dirty="0">
                <a:solidFill>
                  <a:srgbClr val="FFC000"/>
                </a:solidFill>
              </a:rPr>
              <a:t> Diversity Enhancement for DUP mode			Ali T. </a:t>
            </a:r>
            <a:r>
              <a:rPr lang="en-GB" sz="1100" dirty="0" err="1">
                <a:solidFill>
                  <a:srgbClr val="FFC000"/>
                </a:solidFill>
              </a:rPr>
              <a:t>Dogukan</a:t>
            </a:r>
            <a:endParaRPr lang="en-GB" sz="1100" dirty="0">
              <a:solidFill>
                <a:srgbClr val="FFC000"/>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CR Submissions-Editorial</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759r0</a:t>
            </a:r>
            <a:r>
              <a:rPr lang="en-US" sz="1200" dirty="0">
                <a:solidFill>
                  <a:srgbClr val="00B050"/>
                </a:solidFill>
              </a:rPr>
              <a:t> Proposed resolution to Clause 35 editorial comments - Part 1 	Edward Au 		</a:t>
            </a:r>
            <a:r>
              <a:rPr lang="en-GB" sz="1200" dirty="0">
                <a:solidFill>
                  <a:srgbClr val="00B050"/>
                </a:solidFill>
              </a:rPr>
              <a:t>[ 31 CIDs-SP-5’]</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775r0</a:t>
            </a:r>
            <a:r>
              <a:rPr lang="en-US" sz="1200" dirty="0">
                <a:solidFill>
                  <a:srgbClr val="00B050"/>
                </a:solidFill>
              </a:rPr>
              <a:t> Proposed resolution to Clause 35 editorial comments - Part 2 	Edward Au 		</a:t>
            </a:r>
            <a:r>
              <a:rPr lang="en-GB" sz="1200" dirty="0">
                <a:solidFill>
                  <a:srgbClr val="00B050"/>
                </a:solidFill>
              </a:rPr>
              <a:t>[ 41 CIDs-SP-5’]</a:t>
            </a:r>
            <a:endParaRPr lang="en-US" sz="1200" dirty="0">
              <a:solidFill>
                <a:srgbClr val="00B050"/>
              </a:solidFill>
            </a:endParaRPr>
          </a:p>
          <a:p>
            <a:pPr lvl="0">
              <a:buFont typeface="Arial" panose="020B0604020202020204" pitchFamily="34" charset="0"/>
              <a:buChar char="•"/>
            </a:pPr>
            <a:r>
              <a:rPr lang="en-GB" sz="1400" dirty="0"/>
              <a:t>CR/PDT Submissions:</a:t>
            </a:r>
          </a:p>
          <a:p>
            <a:pPr marL="800100" lvl="1" indent="-342900">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612r3</a:t>
            </a:r>
            <a:r>
              <a:rPr lang="en-US" sz="1200" dirty="0">
                <a:solidFill>
                  <a:srgbClr val="00B050"/>
                </a:solidFill>
              </a:rPr>
              <a:t> CC34 CR TIM Indication			 	Minyoung Park  	[12 CIDs/1TBD-SP-10’]</a:t>
            </a:r>
            <a:endParaRPr lang="en-GB" sz="1200" dirty="0">
              <a:solidFill>
                <a:srgbClr val="00B050"/>
              </a:solidFill>
              <a:hlinkClick r:id="rId5">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222r14</a:t>
            </a:r>
            <a:r>
              <a:rPr lang="en-GB" sz="1200" dirty="0">
                <a:solidFill>
                  <a:srgbClr val="00B050"/>
                </a:solidFill>
              </a:rPr>
              <a:t> CR-MAC-Common Info-ML element	 		Dibakar Das              	[ 3 CID-SP-10’]</a:t>
            </a:r>
          </a:p>
          <a:p>
            <a:pPr marL="800100" lvl="1" indent="-342900">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757r0</a:t>
            </a:r>
            <a:r>
              <a:rPr lang="en-GB" sz="1200" dirty="0">
                <a:solidFill>
                  <a:srgbClr val="00B050"/>
                </a:solidFill>
              </a:rPr>
              <a:t> PDT NSTR capability update				Yunbo Li	    	[ 3 CIDs/2TBDs-20’]</a:t>
            </a:r>
          </a:p>
          <a:p>
            <a:pPr marL="800100" lvl="1" indent="-342900">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774r1</a:t>
            </a:r>
            <a:r>
              <a:rPr lang="en-GB" sz="1200" dirty="0">
                <a:solidFill>
                  <a:srgbClr val="00B050"/>
                </a:solidFill>
              </a:rPr>
              <a:t> cc34-resolution-for-cids-related-to-emlmr-part-2 	Young Hoon Kwon 	[ 8 CIDs/4TBDs-20’]</a:t>
            </a:r>
          </a:p>
          <a:p>
            <a:pPr marL="800100" lvl="1" indent="-342900">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514r6</a:t>
            </a:r>
            <a:r>
              <a:rPr lang="en-GB" sz="1200" dirty="0">
                <a:solidFill>
                  <a:srgbClr val="00B050"/>
                </a:solidFill>
              </a:rPr>
              <a:t> Prop. CR for Cl. 35.3.13.6. Sync PPDU start time 	Dmitry Akhmetov 	[30 CID/1TBD-30’]</a:t>
            </a:r>
          </a:p>
          <a:p>
            <a:pPr marL="800100" lvl="1" indent="-342900">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741r1</a:t>
            </a:r>
            <a:r>
              <a:rPr lang="en-GB" sz="1200" dirty="0">
                <a:solidFill>
                  <a:schemeClr val="bg1">
                    <a:lumMod val="65000"/>
                  </a:schemeClr>
                </a:solidFill>
              </a:rPr>
              <a:t> </a:t>
            </a:r>
            <a:r>
              <a:rPr lang="en-US" sz="1200" dirty="0">
                <a:solidFill>
                  <a:schemeClr val="bg1">
                    <a:lumMod val="65000"/>
                  </a:schemeClr>
                </a:solidFill>
              </a:rPr>
              <a:t>CR for CID 2162 and 2163 				Ming Gan		[2 CIDs/2 TBDs-10’]-A</a:t>
            </a:r>
          </a:p>
          <a:p>
            <a:pPr marL="800100" lvl="1" indent="-342900">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301r6</a:t>
            </a:r>
            <a:r>
              <a:rPr lang="en-GB" sz="1200" dirty="0">
                <a:solidFill>
                  <a:schemeClr val="bg1">
                    <a:lumMod val="65000"/>
                  </a:schemeClr>
                </a:solidFill>
              </a:rPr>
              <a:t> CRs for D0.3 ML element Type CIDs			Rojan Chitrakar          </a:t>
            </a:r>
            <a:r>
              <a:rPr lang="en-US" sz="1200" dirty="0">
                <a:solidFill>
                  <a:schemeClr val="bg1">
                    <a:lumMod val="65000"/>
                  </a:schemeClr>
                </a:solidFill>
              </a:rPr>
              <a:t>[2 CIDs/2 TBDs-SP-5’]-B</a:t>
            </a:r>
            <a:endParaRPr lang="en-GB" sz="1200" dirty="0">
              <a:solidFill>
                <a:schemeClr val="bg1">
                  <a:lumMod val="65000"/>
                </a:schemeClr>
              </a:solidFill>
            </a:endParaRPr>
          </a:p>
          <a:p>
            <a:pPr>
              <a:buFont typeface="Arial" panose="020B0604020202020204" pitchFamily="34" charset="0"/>
              <a:buChar char="•"/>
            </a:pPr>
            <a:r>
              <a:rPr lang="en-US" sz="1400" dirty="0"/>
              <a:t>Cont.</a:t>
            </a:r>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(19:00-21:00)-Cont.</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GB" sz="1600" dirty="0"/>
              <a:t>PDT Submissions:</a:t>
            </a:r>
          </a:p>
          <a:p>
            <a:pPr marL="800100" lvl="1" indent="-342900">
              <a:buFont typeface="Arial" panose="020B0604020202020204" pitchFamily="34" charset="0"/>
              <a:buChar char="•"/>
            </a:pPr>
            <a:r>
              <a:rPr lang="en-GB" sz="1400" dirty="0">
                <a:hlinkClick r:id="rId2"/>
              </a:rPr>
              <a:t>268r6</a:t>
            </a:r>
            <a:r>
              <a:rPr lang="en-GB" sz="1400" dirty="0"/>
              <a:t> PDT channel access Triggered SU		 	Dibakar Das		[ 4TBD-SP-10’]</a:t>
            </a:r>
          </a:p>
          <a:p>
            <a:pPr marL="800100" lvl="1" indent="-342900">
              <a:buFont typeface="Arial" panose="020B0604020202020204" pitchFamily="34" charset="0"/>
              <a:buChar char="•"/>
            </a:pPr>
            <a:r>
              <a:rPr lang="en-GB" sz="1400" dirty="0">
                <a:hlinkClick r:id="rId3"/>
              </a:rPr>
              <a:t>555r1</a:t>
            </a:r>
            <a:r>
              <a:rPr lang="en-GB" sz="1400" dirty="0"/>
              <a:t> MAC-PDT-NSEP-TBDs			 		Subir Das		[ 2 TBD-SP-10’]</a:t>
            </a:r>
          </a:p>
          <a:p>
            <a:pPr marL="800100" lvl="1" indent="-342900">
              <a:buFont typeface="Arial" panose="020B0604020202020204" pitchFamily="34" charset="0"/>
              <a:buChar char="•"/>
            </a:pPr>
            <a:r>
              <a:rPr lang="en-GB" sz="1400" dirty="0">
                <a:hlinkClick r:id="rId4"/>
              </a:rPr>
              <a:t>335r4</a:t>
            </a:r>
            <a:r>
              <a:rPr lang="en-GB" sz="1400" dirty="0"/>
              <a:t> PDT MAC MLO EMLMR TBDs			Young H. Kwon	[ 4 TBDs-SP-10’]</a:t>
            </a:r>
          </a:p>
          <a:p>
            <a:pPr>
              <a:buFont typeface="Arial" panose="020B0604020202020204" pitchFamily="34" charset="0"/>
              <a:buChar char="•"/>
            </a:pPr>
            <a:r>
              <a:rPr lang="en-GB" sz="1600" dirty="0"/>
              <a:t>CR Submissions:</a:t>
            </a:r>
          </a:p>
          <a:p>
            <a:pPr lvl="1">
              <a:buFont typeface="Arial" panose="020B0604020202020204" pitchFamily="34" charset="0"/>
              <a:buChar char="•"/>
            </a:pPr>
            <a:r>
              <a:rPr lang="en-GB" sz="1400" dirty="0">
                <a:hlinkClick r:id="rId5"/>
              </a:rPr>
              <a:t>481r4</a:t>
            </a:r>
            <a:r>
              <a:rPr lang="en-GB" sz="1400" dirty="0"/>
              <a:t> Res. for CC34 CIDs 4 channel switching quieting	Laurent Cariou 	[24 CID-SP-10’]</a:t>
            </a:r>
          </a:p>
          <a:p>
            <a:pPr lvl="1">
              <a:buFont typeface="Arial" panose="020B0604020202020204" pitchFamily="34" charset="0"/>
              <a:buChar char="•"/>
            </a:pPr>
            <a:r>
              <a:rPr lang="en-GB" sz="1400" dirty="0">
                <a:hlinkClick r:id="rId6"/>
              </a:rPr>
              <a:t>340r3</a:t>
            </a:r>
            <a:r>
              <a:rPr lang="en-GB" sz="1400" dirty="0"/>
              <a:t> CR for CID 1977						Dibakar Das     	[  1 CID-SP-10’]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943331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10-18,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830388"/>
            <a:ext cx="7770813" cy="4645026"/>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GB" sz="1100" dirty="0"/>
              <a:t>Announcements:</a:t>
            </a:r>
          </a:p>
          <a:p>
            <a:pPr>
              <a:buFont typeface="Arial" panose="020B0604020202020204" pitchFamily="34" charset="0"/>
              <a:buChar char="•"/>
            </a:pPr>
            <a:r>
              <a:rPr lang="en-US" sz="1100" dirty="0"/>
              <a:t>TGbe Editor Status Report: </a:t>
            </a:r>
            <a:r>
              <a:rPr lang="en-US" sz="1100" b="0" dirty="0">
                <a:hlinkClick r:id="rId2"/>
              </a:rPr>
              <a:t>1935r5</a:t>
            </a:r>
            <a:r>
              <a:rPr lang="en-US" sz="1100" b="0" dirty="0"/>
              <a:t>–10’</a:t>
            </a:r>
          </a:p>
          <a:p>
            <a:pPr>
              <a:buFont typeface="Arial" panose="020B0604020202020204" pitchFamily="34" charset="0"/>
              <a:buChar char="•"/>
            </a:pPr>
            <a:r>
              <a:rPr lang="en-GB" sz="1050" b="0" dirty="0">
                <a:hlinkClick r:id="rId3"/>
              </a:rPr>
              <a:t>706r1</a:t>
            </a:r>
            <a:r>
              <a:rPr lang="en-GB" sz="1050" b="0" dirty="0"/>
              <a:t> TGbe Coexistence Assessment Document				Sigurd Schelstraete  	SP-10’</a:t>
            </a:r>
          </a:p>
          <a:p>
            <a:pPr lvl="0">
              <a:buFont typeface="Arial" panose="020B0604020202020204" pitchFamily="34" charset="0"/>
              <a:buChar char="•"/>
            </a:pPr>
            <a:r>
              <a:rPr lang="en-GB" sz="1100" dirty="0"/>
              <a:t>PDT/CR Submissions:</a:t>
            </a:r>
          </a:p>
          <a:p>
            <a:pPr lvl="1">
              <a:buFont typeface="Arial" panose="020B0604020202020204" pitchFamily="34" charset="0"/>
              <a:buChar char="•"/>
            </a:pPr>
            <a:r>
              <a:rPr lang="en-GB" sz="1050" dirty="0">
                <a:hlinkClick r:id="rId4"/>
              </a:rPr>
              <a:t>573r4</a:t>
            </a:r>
            <a:r>
              <a:rPr lang="en-GB" sz="1050" dirty="0"/>
              <a:t> CR for CIDs related to EHT Operation element 		Guogang Huang		[8CID/3TBD-SP-10’]</a:t>
            </a:r>
          </a:p>
          <a:p>
            <a:pPr lvl="1">
              <a:buFont typeface="Arial" panose="020B0604020202020204" pitchFamily="34" charset="0"/>
              <a:buChar char="•"/>
            </a:pPr>
            <a:r>
              <a:rPr lang="en-GB" sz="1050" dirty="0">
                <a:hlinkClick r:id="rId5"/>
              </a:rPr>
              <a:t>663r1</a:t>
            </a:r>
            <a:r>
              <a:rPr lang="en-GB" sz="1050" dirty="0"/>
              <a:t> CR for EHT TRS 						Jason Y. Guo		[4CID/9TBD-SP-10’]</a:t>
            </a:r>
          </a:p>
          <a:p>
            <a:pPr lvl="1">
              <a:buFont typeface="Arial" panose="020B0604020202020204" pitchFamily="34" charset="0"/>
              <a:buChar char="•"/>
            </a:pPr>
            <a:r>
              <a:rPr lang="en-US" sz="1050" dirty="0">
                <a:hlinkClick r:id="rId6"/>
              </a:rPr>
              <a:t>485r2</a:t>
            </a:r>
            <a:r>
              <a:rPr lang="en-US" sz="1050" dirty="0"/>
              <a:t> Clarifications on the trigger frame design			Xiaogang Chen		[SP-10’]-Order Check</a:t>
            </a:r>
          </a:p>
          <a:p>
            <a:pPr lvl="0">
              <a:buFont typeface="Arial" panose="020B0604020202020204" pitchFamily="34" charset="0"/>
              <a:buChar char="•"/>
            </a:pPr>
            <a:r>
              <a:rPr lang="en-GB" sz="1100" dirty="0"/>
              <a:t>Motions (during 2</a:t>
            </a:r>
            <a:r>
              <a:rPr lang="en-GB" sz="1100" baseline="30000" dirty="0"/>
              <a:t>nd</a:t>
            </a:r>
            <a:r>
              <a:rPr lang="en-GB" sz="1100" dirty="0"/>
              <a:t> half of meeting): </a:t>
            </a:r>
            <a:r>
              <a:rPr lang="en-GB" sz="1100" b="0" dirty="0">
                <a:hlinkClick r:id="rId7"/>
              </a:rPr>
              <a:t>1982r16</a:t>
            </a:r>
            <a:endParaRPr lang="en-GB" sz="1100" b="0" dirty="0"/>
          </a:p>
          <a:p>
            <a:pPr>
              <a:buFont typeface="Arial" panose="020B0604020202020204" pitchFamily="34" charset="0"/>
              <a:buChar char="•"/>
            </a:pPr>
            <a:r>
              <a:rPr lang="en-GB" sz="1100" dirty="0"/>
              <a:t>P802.11be Status of TBDs:</a:t>
            </a:r>
            <a:endParaRPr lang="en-US" sz="1100" dirty="0"/>
          </a:p>
          <a:p>
            <a:pPr lvl="1">
              <a:buFont typeface="Arial" panose="020B0604020202020204" pitchFamily="34" charset="0"/>
              <a:buChar char="•"/>
            </a:pPr>
            <a:r>
              <a:rPr lang="en-US" sz="1050" dirty="0">
                <a:hlinkClick r:id="rId8"/>
              </a:rPr>
              <a:t>572r8</a:t>
            </a:r>
            <a:r>
              <a:rPr lang="en-US" sz="1050" dirty="0"/>
              <a:t> Remaining TBDs in TGbe D0.4				Alfred Asterjadhi	[15’]</a:t>
            </a:r>
          </a:p>
          <a:p>
            <a:pPr lvl="1">
              <a:buFont typeface="Arial" panose="020B0604020202020204" pitchFamily="34" charset="0"/>
              <a:buChar char="•"/>
            </a:pPr>
            <a:r>
              <a:rPr lang="en-US" sz="1050" dirty="0"/>
              <a:t>TBDs from MAC-SPs: </a:t>
            </a:r>
            <a:r>
              <a:rPr lang="en-US" sz="1050" dirty="0">
                <a:solidFill>
                  <a:srgbClr val="FF0000"/>
                </a:solidFill>
                <a:hlinkClick r:id="rId9"/>
              </a:rPr>
              <a:t>268r7</a:t>
            </a:r>
            <a:r>
              <a:rPr lang="en-US" sz="1050" dirty="0">
                <a:solidFill>
                  <a:srgbClr val="FF0000"/>
                </a:solidFill>
              </a:rPr>
              <a:t> (4 TBDs, Dibakar), </a:t>
            </a:r>
            <a:r>
              <a:rPr lang="en-US" sz="1050" dirty="0">
                <a:solidFill>
                  <a:srgbClr val="FF0000"/>
                </a:solidFill>
                <a:hlinkClick r:id="rId10"/>
              </a:rPr>
              <a:t>555r4</a:t>
            </a:r>
            <a:r>
              <a:rPr lang="en-US" sz="1050" dirty="0">
                <a:solidFill>
                  <a:srgbClr val="FF0000"/>
                </a:solidFill>
              </a:rPr>
              <a:t> (2 TBDs, Subir), </a:t>
            </a:r>
            <a:r>
              <a:rPr lang="en-US" sz="1050" dirty="0">
                <a:solidFill>
                  <a:srgbClr val="FF0000"/>
                </a:solidFill>
                <a:hlinkClick r:id="rId11"/>
              </a:rPr>
              <a:t>335r7</a:t>
            </a:r>
            <a:r>
              <a:rPr lang="en-US" sz="1050" dirty="0">
                <a:solidFill>
                  <a:srgbClr val="FF0000"/>
                </a:solidFill>
              </a:rPr>
              <a:t> (4 TBDs, Young Hoon), ANY OTHER?</a:t>
            </a:r>
          </a:p>
          <a:p>
            <a:pPr lvl="0">
              <a:buFont typeface="Arial" panose="020B0604020202020204" pitchFamily="34" charset="0"/>
              <a:buChar char="•"/>
            </a:pPr>
            <a:r>
              <a:rPr lang="en-GB" sz="1100" dirty="0"/>
              <a:t>PDT/CR Submissions:</a:t>
            </a:r>
          </a:p>
          <a:p>
            <a:pPr lvl="1">
              <a:buFont typeface="Arial" panose="020B0604020202020204" pitchFamily="34" charset="0"/>
              <a:buChar char="•"/>
            </a:pPr>
            <a:r>
              <a:rPr lang="en-US" sz="1050" dirty="0">
                <a:hlinkClick r:id="rId12"/>
              </a:rPr>
              <a:t>299r6</a:t>
            </a:r>
            <a:r>
              <a:rPr lang="en-US" sz="1050" dirty="0"/>
              <a:t> CRs for D0.3 EHT STA features CIDs 			Rojan Chitrakar		[7CID-SP-10’]</a:t>
            </a:r>
          </a:p>
          <a:p>
            <a:pPr lvl="1">
              <a:buFont typeface="Arial" panose="020B0604020202020204" pitchFamily="34" charset="0"/>
              <a:buChar char="•"/>
            </a:pPr>
            <a:r>
              <a:rPr lang="en-GB" sz="1050" u="sng" dirty="0">
                <a:hlinkClick r:id="rId13"/>
              </a:rPr>
              <a:t>455r5</a:t>
            </a:r>
            <a:r>
              <a:rPr lang="en-GB" sz="1050" dirty="0"/>
              <a:t> CR for 35.2.1.2 preamble puncturing				Yanjun Sun	              [</a:t>
            </a:r>
            <a:r>
              <a:rPr lang="en-US" sz="1050" dirty="0"/>
              <a:t>9CID-</a:t>
            </a:r>
            <a:r>
              <a:rPr lang="en-GB" sz="1050" dirty="0"/>
              <a:t>30’]</a:t>
            </a:r>
          </a:p>
          <a:p>
            <a:pPr lvl="0">
              <a:buFont typeface="Arial" panose="020B0604020202020204" pitchFamily="34" charset="0"/>
              <a:buChar char="•"/>
            </a:pPr>
            <a:r>
              <a:rPr lang="en-GB" sz="1100" dirty="0" err="1"/>
              <a:t>AoB</a:t>
            </a:r>
            <a:r>
              <a:rPr lang="en-GB" sz="1100" dirty="0"/>
              <a:t>:</a:t>
            </a:r>
          </a:p>
          <a:p>
            <a:pPr lvl="0">
              <a:buFont typeface="Arial" panose="020B0604020202020204" pitchFamily="34" charset="0"/>
              <a:buChar char="•"/>
            </a:pPr>
            <a:r>
              <a:rPr lang="en-GB" sz="1100" dirty="0"/>
              <a:t>Recess</a:t>
            </a: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631687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FFFF00"/>
                </a:highlight>
              </a:rPr>
              <a:t>Thursday PHY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CR Submissions:</a:t>
            </a:r>
          </a:p>
          <a:p>
            <a:pPr lvl="1">
              <a:buFont typeface="Arial" panose="020B0604020202020204" pitchFamily="34" charset="0"/>
              <a:buChar char="•"/>
            </a:pPr>
            <a:r>
              <a:rPr lang="pt-BR" sz="1200" dirty="0">
                <a:hlinkClick r:id="rId2">
                  <a:extLst>
                    <a:ext uri="{A12FA001-AC4F-418D-AE19-62706E023703}">
                      <ahyp:hlinkClr xmlns:ahyp="http://schemas.microsoft.com/office/drawing/2018/hyperlinkcolor" val="tx"/>
                    </a:ext>
                  </a:extLst>
                </a:hlinkClick>
              </a:rPr>
              <a:t>754r0</a:t>
            </a:r>
            <a:r>
              <a:rPr lang="pt-BR" sz="1200" dirty="0"/>
              <a:t> CR for CIDs 1244 1254					Yan Xin		[2 CIDs]</a:t>
            </a:r>
          </a:p>
          <a:p>
            <a:pPr lvl="1">
              <a:buFont typeface="Arial" panose="020B0604020202020204" pitchFamily="34" charset="0"/>
              <a:buChar char="•"/>
            </a:pPr>
            <a:r>
              <a:rPr lang="pt-BR" sz="1200" dirty="0">
                <a:hlinkClick r:id="rId3">
                  <a:extLst>
                    <a:ext uri="{A12FA001-AC4F-418D-AE19-62706E023703}">
                      <ahyp:hlinkClr xmlns:ahyp="http://schemas.microsoft.com/office/drawing/2018/hyperlinkcolor" val="tx"/>
                    </a:ext>
                  </a:extLst>
                </a:hlinkClick>
              </a:rPr>
              <a:t>786r</a:t>
            </a:r>
            <a:r>
              <a:rPr lang="pt-BR" sz="1200" dirty="0"/>
              <a:t>1 </a:t>
            </a:r>
            <a:r>
              <a:rPr lang="en-US" sz="1200" dirty="0"/>
              <a:t>CR for CID 3165 						Eunsung Park 		[1 CID]</a:t>
            </a:r>
            <a:endParaRPr lang="pt-BR" sz="1200" dirty="0"/>
          </a:p>
          <a:p>
            <a:pPr>
              <a:buFont typeface="Arial" panose="020B0604020202020204" pitchFamily="34" charset="0"/>
              <a:buChar char="•"/>
            </a:pPr>
            <a:r>
              <a:rPr lang="en-GB" sz="1400" dirty="0"/>
              <a:t>PDT Submissions:</a:t>
            </a:r>
          </a:p>
          <a:p>
            <a:pPr lvl="1">
              <a:buFont typeface="Arial" panose="020B0604020202020204" pitchFamily="34" charset="0"/>
              <a:buChar char="•"/>
            </a:pPr>
            <a:r>
              <a:rPr lang="en-GB" sz="1200" dirty="0">
                <a:hlinkClick r:id="rId4">
                  <a:extLst>
                    <a:ext uri="{A12FA001-AC4F-418D-AE19-62706E023703}">
                      <ahyp:hlinkClr xmlns:ahyp="http://schemas.microsoft.com/office/drawing/2018/hyperlinkcolor" val="tx"/>
                    </a:ext>
                  </a:extLst>
                </a:hlinkClick>
              </a:rPr>
              <a:t>755r0</a:t>
            </a:r>
            <a:r>
              <a:rPr lang="en-GB" sz="1200" dirty="0"/>
              <a:t> PDT Clarification Extra LTF PHY Capability		Steve Shellhammer</a:t>
            </a:r>
          </a:p>
          <a:p>
            <a:pPr lvl="1">
              <a:buFont typeface="Arial" panose="020B0604020202020204" pitchFamily="34" charset="0"/>
              <a:buChar char="•"/>
            </a:pPr>
            <a:r>
              <a:rPr lang="en-GB" sz="1200" dirty="0">
                <a:hlinkClick r:id="rId5">
                  <a:extLst>
                    <a:ext uri="{A12FA001-AC4F-418D-AE19-62706E023703}">
                      <ahyp:hlinkClr xmlns:ahyp="http://schemas.microsoft.com/office/drawing/2018/hyperlinkcolor" val="tx"/>
                    </a:ext>
                  </a:extLst>
                </a:hlinkClick>
              </a:rPr>
              <a:t>763r0</a:t>
            </a:r>
            <a:r>
              <a:rPr lang="en-GB" sz="1200" dirty="0"/>
              <a:t> Smaller Operating BW STA Participating Large BW 	Wook Bong Lee</a:t>
            </a:r>
          </a:p>
          <a:p>
            <a:pPr lvl="1">
              <a:buFont typeface="Arial" panose="020B0604020202020204" pitchFamily="34" charset="0"/>
              <a:buChar char="•"/>
            </a:pPr>
            <a:r>
              <a:rPr lang="en-GB" sz="1200" dirty="0">
                <a:hlinkClick r:id="rId6">
                  <a:extLst>
                    <a:ext uri="{A12FA001-AC4F-418D-AE19-62706E023703}">
                      <ahyp:hlinkClr xmlns:ahyp="http://schemas.microsoft.com/office/drawing/2018/hyperlinkcolor" val="tx"/>
                    </a:ext>
                  </a:extLst>
                </a:hlinkClick>
              </a:rPr>
              <a:t>778r1</a:t>
            </a:r>
            <a:r>
              <a:rPr lang="en-GB" sz="1200" dirty="0"/>
              <a:t> Proposed Changes for Puncturing				Ron Porat</a:t>
            </a:r>
          </a:p>
          <a:p>
            <a:pPr>
              <a:buFont typeface="Arial" panose="020B0604020202020204" pitchFamily="34" charset="0"/>
              <a:buChar char="•"/>
            </a:pPr>
            <a:r>
              <a:rPr lang="en-GB" sz="1400" dirty="0"/>
              <a:t>Technical Submissions:</a:t>
            </a:r>
          </a:p>
          <a:p>
            <a:pPr lvl="1">
              <a:buFont typeface="Arial" panose="020B0604020202020204" pitchFamily="34" charset="0"/>
              <a:buChar char="•"/>
            </a:pPr>
            <a:r>
              <a:rPr lang="en-GB" sz="1200" dirty="0">
                <a:hlinkClick r:id="rId7">
                  <a:extLst>
                    <a:ext uri="{A12FA001-AC4F-418D-AE19-62706E023703}">
                      <ahyp:hlinkClr xmlns:ahyp="http://schemas.microsoft.com/office/drawing/2018/hyperlinkcolor" val="tx"/>
                    </a:ext>
                  </a:extLst>
                </a:hlinkClick>
              </a:rPr>
              <a:t>368r2</a:t>
            </a:r>
            <a:r>
              <a:rPr lang="en-GB" sz="1200" dirty="0"/>
              <a:t> Diversity Enhancement for DUP mode			Ali T. </a:t>
            </a:r>
            <a:r>
              <a:rPr lang="en-GB" sz="1200" dirty="0" err="1"/>
              <a:t>Dogukan</a:t>
            </a:r>
            <a:endParaRPr lang="en-GB" sz="1200" dirty="0"/>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48079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Thursday MAC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CR/PDT Submissions-TBDs:</a:t>
            </a:r>
          </a:p>
          <a:p>
            <a:pPr lvl="1">
              <a:buFont typeface="Arial" panose="020B0604020202020204" pitchFamily="34" charset="0"/>
              <a:buChar char="•"/>
            </a:pPr>
            <a:r>
              <a:rPr lang="en-GB" sz="1200" dirty="0">
                <a:hlinkClick r:id="rId2"/>
              </a:rPr>
              <a:t>514r6</a:t>
            </a:r>
            <a:r>
              <a:rPr lang="en-GB" sz="1200" dirty="0"/>
              <a:t> Prop. CR for Cl. 35.3.13.6. Sync PPDU start time 	Dmitry Akhmetov 	[30 CID/1TBD-10’]</a:t>
            </a:r>
          </a:p>
          <a:p>
            <a:pPr lvl="1">
              <a:buFont typeface="Arial" panose="020B0604020202020204" pitchFamily="34" charset="0"/>
              <a:buChar char="•"/>
            </a:pPr>
            <a:r>
              <a:rPr lang="en-GB" sz="1200" dirty="0">
                <a:hlinkClick r:id="rId3"/>
              </a:rPr>
              <a:t>741r1</a:t>
            </a:r>
            <a:r>
              <a:rPr lang="en-GB" sz="1200" dirty="0"/>
              <a:t> </a:t>
            </a:r>
            <a:r>
              <a:rPr lang="en-US" sz="1200" dirty="0"/>
              <a:t>CR for CID 2162 and 2163 				Ming Gan		[2 CIDs/2 TBDs-10’]    - A</a:t>
            </a:r>
          </a:p>
          <a:p>
            <a:pPr lvl="1">
              <a:buFont typeface="Arial" panose="020B0604020202020204" pitchFamily="34" charset="0"/>
              <a:buChar char="•"/>
            </a:pPr>
            <a:r>
              <a:rPr lang="en-GB" sz="1200" dirty="0">
                <a:hlinkClick r:id="rId4"/>
              </a:rPr>
              <a:t>301r6</a:t>
            </a:r>
            <a:r>
              <a:rPr lang="en-GB" sz="1200" dirty="0"/>
              <a:t> CRs for D0.3 ML element Type CIDs			Rojan Chitrakar          </a:t>
            </a:r>
            <a:r>
              <a:rPr lang="en-US" sz="1200" dirty="0"/>
              <a:t>[2 CIDs/2 TBDs-SP-5’]- B</a:t>
            </a:r>
          </a:p>
          <a:p>
            <a:pPr lvl="1">
              <a:buFont typeface="Arial" panose="020B0604020202020204" pitchFamily="34" charset="0"/>
              <a:buChar char="•"/>
            </a:pPr>
            <a:r>
              <a:rPr lang="en-GB" sz="1200" dirty="0">
                <a:hlinkClick r:id="rId5"/>
              </a:rPr>
              <a:t>160r1</a:t>
            </a:r>
            <a:r>
              <a:rPr lang="en-GB" sz="1200" dirty="0"/>
              <a:t> PDT-MAC-MLO-</a:t>
            </a:r>
            <a:r>
              <a:rPr lang="en-GB" sz="1200" dirty="0" err="1"/>
              <a:t>eMLSR</a:t>
            </a:r>
            <a:r>
              <a:rPr lang="en-GB" sz="1200" dirty="0"/>
              <a:t>-TBDs			Duncan Ho		</a:t>
            </a:r>
            <a:r>
              <a:rPr lang="en-US" sz="1200" dirty="0"/>
              <a:t> [3 CIDs/2 TBDs-SP-10’]</a:t>
            </a:r>
            <a:endParaRPr lang="en-GB" sz="1200" dirty="0"/>
          </a:p>
          <a:p>
            <a:pPr lvl="1">
              <a:buFont typeface="Arial" panose="020B0604020202020204" pitchFamily="34" charset="0"/>
              <a:buChar char="•"/>
            </a:pPr>
            <a:r>
              <a:rPr lang="en-GB" sz="1200" dirty="0">
                <a:hlinkClick r:id="rId6"/>
              </a:rPr>
              <a:t>462r6</a:t>
            </a:r>
            <a:r>
              <a:rPr lang="en-GB" sz="1200" dirty="0"/>
              <a:t> PDT-MAC-Restricted-TWT-TBDs-CRs-Part1 		Chunyu Hu		</a:t>
            </a:r>
            <a:r>
              <a:rPr lang="en-US" sz="1200" dirty="0"/>
              <a:t> [1 CID/1 TBD-SP-10’]</a:t>
            </a:r>
            <a:endParaRPr lang="en-GB" sz="1200" dirty="0"/>
          </a:p>
          <a:p>
            <a:pPr lvl="1">
              <a:buFont typeface="Arial" panose="020B0604020202020204" pitchFamily="34" charset="0"/>
              <a:buChar char="•"/>
            </a:pPr>
            <a:r>
              <a:rPr lang="en-GB" sz="1200" dirty="0">
                <a:hlinkClick r:id="rId7"/>
              </a:rPr>
              <a:t>683r5</a:t>
            </a:r>
            <a:r>
              <a:rPr lang="en-GB" sz="1200" dirty="0"/>
              <a:t> Restricted-TWT-Quiet-Interval-TBD-CR 		Payam Torab		</a:t>
            </a:r>
            <a:r>
              <a:rPr lang="en-US" sz="1200" dirty="0"/>
              <a:t> [1 CID/1 TBD-SP-10’]</a:t>
            </a:r>
            <a:endParaRPr lang="en-GB" sz="1200" dirty="0"/>
          </a:p>
          <a:p>
            <a:pPr lvl="1">
              <a:buFont typeface="Arial" panose="020B0604020202020204" pitchFamily="34" charset="0"/>
              <a:buChar char="•"/>
            </a:pPr>
            <a:r>
              <a:rPr lang="en-GB" sz="1200" dirty="0">
                <a:hlinkClick r:id="rId8"/>
              </a:rPr>
              <a:t>612r4</a:t>
            </a:r>
            <a:r>
              <a:rPr lang="en-GB" sz="1200" dirty="0"/>
              <a:t> CC34 CR TIM Indication 				Minyoung Park	</a:t>
            </a:r>
            <a:r>
              <a:rPr lang="en-US" sz="1200" dirty="0"/>
              <a:t> [12 CIDs/1 TBD-SP-10’]</a:t>
            </a:r>
            <a:endParaRPr lang="en-GB" sz="1200" dirty="0"/>
          </a:p>
          <a:p>
            <a:pPr lvl="1">
              <a:buFont typeface="Arial" panose="020B0604020202020204" pitchFamily="34" charset="0"/>
              <a:buChar char="•"/>
            </a:pPr>
            <a:r>
              <a:rPr lang="en-GB" sz="1200" dirty="0">
                <a:hlinkClick r:id="rId9"/>
              </a:rPr>
              <a:t>558r12</a:t>
            </a:r>
            <a:r>
              <a:rPr lang="en-GB" sz="1200" dirty="0"/>
              <a:t> CR 35.3.13.3 NSTR operation				Matthew Fischer	</a:t>
            </a:r>
            <a:r>
              <a:rPr lang="en-US" sz="1200" dirty="0"/>
              <a:t> [23 CIDs/2 TBD-SP-10’]</a:t>
            </a:r>
            <a:endParaRPr lang="en-GB" sz="1200" dirty="0"/>
          </a:p>
          <a:p>
            <a:pPr lvl="1">
              <a:buFont typeface="Arial" panose="020B0604020202020204" pitchFamily="34" charset="0"/>
              <a:buChar char="•"/>
            </a:pPr>
            <a:r>
              <a:rPr lang="en-GB" sz="1200" dirty="0">
                <a:hlinkClick r:id="rId10"/>
              </a:rPr>
              <a:t>757r0</a:t>
            </a:r>
            <a:r>
              <a:rPr lang="en-GB" sz="1200" dirty="0"/>
              <a:t> PDT NSTR capability update				Yunbo Li		</a:t>
            </a:r>
            <a:r>
              <a:rPr lang="en-US" sz="1200" dirty="0"/>
              <a:t> [3 CIDs/2 TBD-SP-10’]</a:t>
            </a:r>
          </a:p>
          <a:p>
            <a:pPr>
              <a:buFont typeface="Arial" panose="020B0604020202020204" pitchFamily="34" charset="0"/>
              <a:buChar char="•"/>
            </a:pPr>
            <a:r>
              <a:rPr lang="en-GB" sz="1400" dirty="0"/>
              <a:t>CR Submissions:</a:t>
            </a:r>
          </a:p>
          <a:p>
            <a:pPr lvl="1">
              <a:buFont typeface="Arial" panose="020B0604020202020204" pitchFamily="34" charset="0"/>
              <a:buChar char="•"/>
            </a:pPr>
            <a:r>
              <a:rPr lang="en-GB" sz="1200" dirty="0">
                <a:hlinkClick r:id="rId11"/>
              </a:rPr>
              <a:t>481r4</a:t>
            </a:r>
            <a:r>
              <a:rPr lang="en-GB" sz="1200" dirty="0"/>
              <a:t> Res. for CC34 CIDs 4 channel switching quieting	Laurent Cariou 	[24 CID-SP-10’]</a:t>
            </a:r>
          </a:p>
          <a:p>
            <a:pPr lvl="1">
              <a:buFont typeface="Arial" panose="020B0604020202020204" pitchFamily="34" charset="0"/>
              <a:buChar char="•"/>
            </a:pPr>
            <a:r>
              <a:rPr lang="en-GB" sz="1200" dirty="0">
                <a:hlinkClick r:id="rId12"/>
              </a:rPr>
              <a:t>340r3</a:t>
            </a:r>
            <a:r>
              <a:rPr lang="en-GB" sz="1200" dirty="0"/>
              <a:t> CR for CID 1977						Dibakar Das     	[  1 CID-SP-10’]</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008851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US" sz="1800" dirty="0"/>
              <a:t>Announcements:</a:t>
            </a:r>
          </a:p>
          <a:p>
            <a:pPr lvl="0">
              <a:buFont typeface="Arial" panose="020B0604020202020204" pitchFamily="34" charset="0"/>
              <a:buChar char="•"/>
            </a:pPr>
            <a:r>
              <a:rPr lang="en-GB" sz="1800" dirty="0"/>
              <a:t>CR/PDT Submissions</a:t>
            </a:r>
          </a:p>
          <a:p>
            <a:pPr>
              <a:buFont typeface="Arial" panose="020B0604020202020204" pitchFamily="34" charset="0"/>
              <a:buChar char="•"/>
            </a:pPr>
            <a:r>
              <a:rPr lang="en-GB" sz="1800" dirty="0"/>
              <a:t>Technical Submissions</a:t>
            </a:r>
          </a:p>
          <a:p>
            <a:pPr>
              <a:buFont typeface="Arial" panose="020B0604020202020204" pitchFamily="34" charset="0"/>
              <a:buChar char="•"/>
            </a:pPr>
            <a:r>
              <a:rPr lang="en-GB" sz="1800" dirty="0"/>
              <a:t>Motions (during 2</a:t>
            </a:r>
            <a:r>
              <a:rPr lang="en-GB" sz="1800" baseline="30000" dirty="0"/>
              <a:t>nd</a:t>
            </a:r>
            <a:r>
              <a:rPr lang="en-GB" sz="1800" dirty="0"/>
              <a:t> half of meeting):</a:t>
            </a:r>
            <a:endParaRPr lang="en-GB" sz="1800" dirty="0">
              <a:solidFill>
                <a:srgbClr val="00B050"/>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160822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76421</TotalTime>
  <Words>3234</Words>
  <Application>Microsoft Office PowerPoint</Application>
  <PresentationFormat>On-screen Show (4:3)</PresentationFormat>
  <Paragraphs>346</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May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Monday MAC Agenda (19:00-21:00)-Cont.</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1453</cp:revision>
  <cp:lastPrinted>1601-01-01T00:00:00Z</cp:lastPrinted>
  <dcterms:created xsi:type="dcterms:W3CDTF">2017-01-26T15:28:16Z</dcterms:created>
  <dcterms:modified xsi:type="dcterms:W3CDTF">2021-05-11T19:34:51Z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