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76" r:id="rId6"/>
    <p:sldId id="273" r:id="rId7"/>
    <p:sldId id="353" r:id="rId8"/>
    <p:sldId id="351" r:id="rId9"/>
    <p:sldId id="356" r:id="rId10"/>
    <p:sldId id="346" r:id="rId11"/>
    <p:sldId id="357" r:id="rId12"/>
    <p:sldId id="358" r:id="rId13"/>
    <p:sldId id="359" r:id="rId14"/>
    <p:sldId id="362" r:id="rId15"/>
    <p:sldId id="323" r:id="rId16"/>
    <p:sldId id="284" r:id="rId17"/>
    <p:sldId id="361" r:id="rId18"/>
    <p:sldId id="352" r:id="rId19"/>
    <p:sldId id="360" r:id="rId20"/>
    <p:sldId id="348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Hanqing Lou" initials="HL" lastIdx="3" clrIdx="6">
    <p:extLst>
      <p:ext uri="{19B8F6BF-5375-455C-9EA6-DF929625EA0E}">
        <p15:presenceInfo xmlns:p15="http://schemas.microsoft.com/office/powerpoint/2012/main" userId="S::hanqing.lou@interdigital.com::e75e7991-8deb-47e1-b5fe-d3e0bfcf7295" providerId="AD"/>
      </p:ext>
    </p:extLst>
  </p:cmAuthor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  <p:cmAuthor id="4" name="Zinan Lin" initials="ZL" lastIdx="6" clrIdx="3">
    <p:extLst>
      <p:ext uri="{19B8F6BF-5375-455C-9EA6-DF929625EA0E}">
        <p15:presenceInfo xmlns:p15="http://schemas.microsoft.com/office/powerpoint/2012/main" userId="S::zinan.lin@interdigital.com::1c68d5da-636e-4833-8ca6-2062a90b0015" providerId="AD"/>
      </p:ext>
    </p:extLst>
  </p:cmAuthor>
  <p:cmAuthor id="5" name="Rui Yang" initials="RY" lastIdx="4" clrIdx="4">
    <p:extLst>
      <p:ext uri="{19B8F6BF-5375-455C-9EA6-DF929625EA0E}">
        <p15:presenceInfo xmlns:p15="http://schemas.microsoft.com/office/powerpoint/2012/main" userId="S::Rui.Yang@InterDigital.com::bce1505e-7a83-43cd-b9b3-a84ece5d0f70" providerId="AD"/>
      </p:ext>
    </p:extLst>
  </p:cmAuthor>
  <p:cmAuthor id="6" name="Xiaofei Wang" initials="XW" lastIdx="5" clrIdx="5">
    <p:extLst>
      <p:ext uri="{19B8F6BF-5375-455C-9EA6-DF929625EA0E}">
        <p15:presenceInfo xmlns:p15="http://schemas.microsoft.com/office/powerpoint/2012/main" userId="S::xiaofei.wang@interdigital.com::6e1836d3-2ed9-4ae5-8700-9029b71c19c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90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36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please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10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93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8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42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Draft: UL Overhead Analysis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802.11-21/0601r5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333730" y="6566694"/>
            <a:ext cx="3041644" cy="180975"/>
          </a:xfrm>
        </p:spPr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/>
              <a:t>Discussion on Spatial Reuse Issues</a:t>
            </a:r>
            <a:endParaRPr lang="en-GB" sz="28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2021-03-31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588462"/>
              </p:ext>
            </p:extLst>
          </p:nvPr>
        </p:nvGraphicFramePr>
        <p:xfrm>
          <a:off x="2714625" y="3157538"/>
          <a:ext cx="7343775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8265012" imgH="2772730" progId="Word.Document.8">
                  <p:embed/>
                </p:oleObj>
              </mc:Choice>
              <mc:Fallback>
                <p:oleObj name="Document" r:id="rId4" imgW="8265012" imgH="27727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3157538"/>
                        <a:ext cx="7343775" cy="2454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09800" y="2478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19507-B69D-48A1-BE7C-1B47752DE6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E445B-C0FD-4BF5-8610-D301D7FF18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F60B11-6100-431C-A20C-3A38CC72DA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741EAE6-491C-4D8E-8C34-6A9D933A1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1613" cy="1065213"/>
          </a:xfrm>
        </p:spPr>
        <p:txBody>
          <a:bodyPr>
            <a:normAutofit fontScale="90000"/>
          </a:bodyPr>
          <a:lstStyle/>
          <a:p>
            <a:r>
              <a:rPr lang="en-US"/>
              <a:t>Examples – PSRT PPDU Operating BW Mismatches PSRR PPDU Operating BW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FE24BDD-C06F-40B2-8CC0-CBC8675133F5}"/>
              </a:ext>
            </a:extLst>
          </p:cNvPr>
          <p:cNvGrpSpPr/>
          <p:nvPr/>
        </p:nvGrpSpPr>
        <p:grpSpPr>
          <a:xfrm>
            <a:off x="2589409" y="2344789"/>
            <a:ext cx="3956180" cy="250090"/>
            <a:chOff x="2477749" y="1998548"/>
            <a:chExt cx="3956180" cy="41987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742A2F5-39D0-4A14-BCA1-A493870E6662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E891FA6-89C4-4107-BD7B-30DE5A886B76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DF8D46F-6286-4730-9C05-B4DDFAD661AA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4C624BB-4B0B-4C86-8423-73D7FF5C6558}"/>
                </a:ext>
              </a:extLst>
            </p:cNvPr>
            <p:cNvSpPr/>
            <p:nvPr/>
          </p:nvSpPr>
          <p:spPr>
            <a:xfrm>
              <a:off x="5444884" y="1998548"/>
              <a:ext cx="989045" cy="4198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Punctured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B537E45-9E76-4682-A8F1-835CF3897FD3}"/>
              </a:ext>
            </a:extLst>
          </p:cNvPr>
          <p:cNvSpPr txBox="1"/>
          <p:nvPr/>
        </p:nvSpPr>
        <p:spPr>
          <a:xfrm>
            <a:off x="1002193" y="2255761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6FB0D80-5545-49C1-B18C-0659C187AA1F}"/>
              </a:ext>
            </a:extLst>
          </p:cNvPr>
          <p:cNvCxnSpPr>
            <a:cxnSpLocks/>
          </p:cNvCxnSpPr>
          <p:nvPr/>
        </p:nvCxnSpPr>
        <p:spPr>
          <a:xfrm flipV="1">
            <a:off x="2598119" y="2260504"/>
            <a:ext cx="0" cy="285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9A31F02-AC0D-471D-B9BC-09657C496E5A}"/>
              </a:ext>
            </a:extLst>
          </p:cNvPr>
          <p:cNvCxnSpPr>
            <a:cxnSpLocks/>
          </p:cNvCxnSpPr>
          <p:nvPr/>
        </p:nvCxnSpPr>
        <p:spPr>
          <a:xfrm flipV="1">
            <a:off x="3587164" y="2265501"/>
            <a:ext cx="0" cy="289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0D254F5-A0A4-4885-9B31-802027A48802}"/>
              </a:ext>
            </a:extLst>
          </p:cNvPr>
          <p:cNvCxnSpPr>
            <a:cxnSpLocks/>
          </p:cNvCxnSpPr>
          <p:nvPr/>
        </p:nvCxnSpPr>
        <p:spPr>
          <a:xfrm flipV="1">
            <a:off x="4576209" y="2225527"/>
            <a:ext cx="0" cy="262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A5688B4-4B11-4251-87C0-7E91EDD2E9FD}"/>
              </a:ext>
            </a:extLst>
          </p:cNvPr>
          <p:cNvCxnSpPr>
            <a:cxnSpLocks/>
          </p:cNvCxnSpPr>
          <p:nvPr/>
        </p:nvCxnSpPr>
        <p:spPr>
          <a:xfrm flipV="1">
            <a:off x="5565254" y="2260504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6EED77D-024A-4E69-9D05-87299BA77A07}"/>
              </a:ext>
            </a:extLst>
          </p:cNvPr>
          <p:cNvCxnSpPr>
            <a:cxnSpLocks/>
          </p:cNvCxnSpPr>
          <p:nvPr/>
        </p:nvCxnSpPr>
        <p:spPr>
          <a:xfrm flipV="1">
            <a:off x="6554299" y="2260504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6F4D28E-1310-4A0F-9CAA-3AB944131D0E}"/>
              </a:ext>
            </a:extLst>
          </p:cNvPr>
          <p:cNvSpPr txBox="1"/>
          <p:nvPr/>
        </p:nvSpPr>
        <p:spPr>
          <a:xfrm>
            <a:off x="2843961" y="186482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DA4B400-FE1D-4364-8745-7D41CD50B0CF}"/>
              </a:ext>
            </a:extLst>
          </p:cNvPr>
          <p:cNvSpPr txBox="1"/>
          <p:nvPr/>
        </p:nvSpPr>
        <p:spPr>
          <a:xfrm>
            <a:off x="3833005" y="186482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B5FCDBE-E66D-406E-ACF3-F7963F824AFC}"/>
              </a:ext>
            </a:extLst>
          </p:cNvPr>
          <p:cNvSpPr txBox="1"/>
          <p:nvPr/>
        </p:nvSpPr>
        <p:spPr>
          <a:xfrm>
            <a:off x="4822049" y="186482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D00EF77-F879-4AC8-BC85-6659F9CCE88D}"/>
              </a:ext>
            </a:extLst>
          </p:cNvPr>
          <p:cNvSpPr txBox="1"/>
          <p:nvPr/>
        </p:nvSpPr>
        <p:spPr>
          <a:xfrm>
            <a:off x="5811093" y="186482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4504499-D907-4B9F-ADCB-1DABAB77ABDA}"/>
              </a:ext>
            </a:extLst>
          </p:cNvPr>
          <p:cNvGrpSpPr/>
          <p:nvPr/>
        </p:nvGrpSpPr>
        <p:grpSpPr>
          <a:xfrm>
            <a:off x="4567499" y="2781320"/>
            <a:ext cx="1978090" cy="250089"/>
            <a:chOff x="5947755" y="2911703"/>
            <a:chExt cx="1978090" cy="25008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749305D-6B75-4198-9282-339E7A245621}"/>
                </a:ext>
              </a:extLst>
            </p:cNvPr>
            <p:cNvSpPr/>
            <p:nvPr/>
          </p:nvSpPr>
          <p:spPr>
            <a:xfrm>
              <a:off x="5947755" y="2911703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1452141-E1A6-4E56-97F5-1CF347F3B5FF}"/>
                </a:ext>
              </a:extLst>
            </p:cNvPr>
            <p:cNvSpPr/>
            <p:nvPr/>
          </p:nvSpPr>
          <p:spPr>
            <a:xfrm>
              <a:off x="6936800" y="2911703"/>
              <a:ext cx="989045" cy="2500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BF26CD64-7C8D-4C30-8E2A-8EE78EB238A0}"/>
              </a:ext>
            </a:extLst>
          </p:cNvPr>
          <p:cNvSpPr txBox="1"/>
          <p:nvPr/>
        </p:nvSpPr>
        <p:spPr>
          <a:xfrm>
            <a:off x="575966" y="5098923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sp>
        <p:nvSpPr>
          <p:cNvPr id="41" name="Left Brace 40">
            <a:extLst>
              <a:ext uri="{FF2B5EF4-FFF2-40B4-BE49-F238E27FC236}">
                <a16:creationId xmlns:a16="http://schemas.microsoft.com/office/drawing/2014/main" id="{DE757B82-0B42-495A-AECA-062D807EF071}"/>
              </a:ext>
            </a:extLst>
          </p:cNvPr>
          <p:cNvSpPr/>
          <p:nvPr/>
        </p:nvSpPr>
        <p:spPr bwMode="auto">
          <a:xfrm rot="16200000">
            <a:off x="5365213" y="2314792"/>
            <a:ext cx="370230" cy="1948234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1C8B5BE-FA57-4229-8AB6-28C81FD9BDBA}"/>
                  </a:ext>
                </a:extLst>
              </p:cNvPr>
              <p:cNvSpPr/>
              <p:nvPr/>
            </p:nvSpPr>
            <p:spPr>
              <a:xfrm>
                <a:off x="6736269" y="2290041"/>
                <a:ext cx="331590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p>
                      </m:sSub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1C8B5BE-FA57-4229-8AB6-28C81FD9BD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6269" y="2290041"/>
                <a:ext cx="3315908" cy="370230"/>
              </a:xfrm>
              <a:prstGeom prst="rect">
                <a:avLst/>
              </a:prstGeom>
              <a:blipFill>
                <a:blip r:embed="rId2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9CAFAA20-A9AF-49CE-8805-BA607B8A0474}"/>
                  </a:ext>
                </a:extLst>
              </p:cNvPr>
              <p:cNvSpPr/>
              <p:nvPr/>
            </p:nvSpPr>
            <p:spPr>
              <a:xfrm>
                <a:off x="6776559" y="2807983"/>
                <a:ext cx="3434530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=20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𝑀𝐻𝑧</m:t>
                    </m:r>
                    <m:sSubSup>
                      <m:sSub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800" dirty="0"/>
                  <a:t>,,</a:t>
                </a: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9CAFAA20-A9AF-49CE-8805-BA607B8A04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6559" y="2807983"/>
                <a:ext cx="3434530" cy="370230"/>
              </a:xfrm>
              <a:prstGeom prst="rect">
                <a:avLst/>
              </a:prstGeom>
              <a:blipFill>
                <a:blip r:embed="rId3"/>
                <a:stretch>
                  <a:fillRect t="-10000" r="-5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7297708-84A5-4C06-AF07-E6B4FA595B6F}"/>
                  </a:ext>
                </a:extLst>
              </p:cNvPr>
              <p:cNvSpPr/>
              <p:nvPr/>
            </p:nvSpPr>
            <p:spPr>
              <a:xfrm>
                <a:off x="8539001" y="5197968"/>
                <a:ext cx="355635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=140 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Sup>
                        <m:sSub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7297708-84A5-4C06-AF07-E6B4FA595B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9001" y="5197968"/>
                <a:ext cx="3556358" cy="370230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Group 49">
            <a:extLst>
              <a:ext uri="{FF2B5EF4-FFF2-40B4-BE49-F238E27FC236}">
                <a16:creationId xmlns:a16="http://schemas.microsoft.com/office/drawing/2014/main" id="{7F3A67C9-1CC0-4051-B311-7236D1E116AE}"/>
              </a:ext>
            </a:extLst>
          </p:cNvPr>
          <p:cNvGrpSpPr/>
          <p:nvPr/>
        </p:nvGrpSpPr>
        <p:grpSpPr>
          <a:xfrm>
            <a:off x="5194982" y="4623521"/>
            <a:ext cx="3344019" cy="400824"/>
            <a:chOff x="2477749" y="1998548"/>
            <a:chExt cx="3956182" cy="419878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E357C8A-BC27-472C-BCA3-ED52508E1B13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8BB3D7C2-ED51-4BB0-9185-75D60E174680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2D5BA59D-0CFF-4005-BE06-6C80B3F50195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F164564D-302A-4497-B07E-DBBF571A2AE5}"/>
                </a:ext>
              </a:extLst>
            </p:cNvPr>
            <p:cNvSpPr/>
            <p:nvPr/>
          </p:nvSpPr>
          <p:spPr>
            <a:xfrm>
              <a:off x="5444885" y="1998550"/>
              <a:ext cx="989046" cy="4198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100" b="1">
                  <a:solidFill>
                    <a:schemeClr val="tx1"/>
                  </a:solidFill>
                </a:rPr>
                <a:t>Punctured</a:t>
              </a: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0F435B36-AFCA-4A40-847C-8314864C5D4A}"/>
              </a:ext>
            </a:extLst>
          </p:cNvPr>
          <p:cNvSpPr txBox="1"/>
          <p:nvPr/>
        </p:nvSpPr>
        <p:spPr>
          <a:xfrm>
            <a:off x="3660708" y="4649688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A5B02A7F-565E-4D45-A966-519464F3596D}"/>
                  </a:ext>
                </a:extLst>
              </p:cNvPr>
              <p:cNvSpPr/>
              <p:nvPr/>
            </p:nvSpPr>
            <p:spPr>
              <a:xfrm>
                <a:off x="8564161" y="4685151"/>
                <a:ext cx="331590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p>
                      </m:sSub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A5B02A7F-565E-4D45-A966-519464F359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4161" y="4685151"/>
                <a:ext cx="3315908" cy="370230"/>
              </a:xfrm>
              <a:prstGeom prst="rect">
                <a:avLst/>
              </a:prstGeom>
              <a:blipFill>
                <a:blip r:embed="rId2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E19D2C7F-3E18-485F-9427-811FDB243D99}"/>
              </a:ext>
            </a:extLst>
          </p:cNvPr>
          <p:cNvGrpSpPr/>
          <p:nvPr/>
        </p:nvGrpSpPr>
        <p:grpSpPr>
          <a:xfrm>
            <a:off x="1888868" y="5136730"/>
            <a:ext cx="6672543" cy="383778"/>
            <a:chOff x="1632247" y="5290428"/>
            <a:chExt cx="7467269" cy="331526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BD0FDE6-19D6-4095-AF91-E5D9E35C4433}"/>
                </a:ext>
              </a:extLst>
            </p:cNvPr>
            <p:cNvGrpSpPr/>
            <p:nvPr/>
          </p:nvGrpSpPr>
          <p:grpSpPr>
            <a:xfrm>
              <a:off x="5365882" y="5290428"/>
              <a:ext cx="3733634" cy="331526"/>
              <a:chOff x="3960955" y="3625969"/>
              <a:chExt cx="3956180" cy="25009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CC6ED64-0E05-4D7D-ADCA-31CD173A2F02}"/>
                  </a:ext>
                </a:extLst>
              </p:cNvPr>
              <p:cNvSpPr/>
              <p:nvPr/>
            </p:nvSpPr>
            <p:spPr>
              <a:xfrm>
                <a:off x="3960955" y="3625970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A97F321-847E-4759-9C1B-6CFA6FBC5E94}"/>
                  </a:ext>
                </a:extLst>
              </p:cNvPr>
              <p:cNvSpPr/>
              <p:nvPr/>
            </p:nvSpPr>
            <p:spPr>
              <a:xfrm>
                <a:off x="4950000" y="3625970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D2744B-893D-48D0-9477-2021B6093293}"/>
                  </a:ext>
                </a:extLst>
              </p:cNvPr>
              <p:cNvSpPr/>
              <p:nvPr/>
            </p:nvSpPr>
            <p:spPr>
              <a:xfrm>
                <a:off x="5939045" y="3625969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72D564A-DBD1-40C5-A12D-510228F94828}"/>
                  </a:ext>
                </a:extLst>
              </p:cNvPr>
              <p:cNvSpPr/>
              <p:nvPr/>
            </p:nvSpPr>
            <p:spPr>
              <a:xfrm>
                <a:off x="6928090" y="3625969"/>
                <a:ext cx="989045" cy="250089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EBEA2B82-962D-4675-BA4D-09DC1C6821D5}"/>
                </a:ext>
              </a:extLst>
            </p:cNvPr>
            <p:cNvGrpSpPr/>
            <p:nvPr/>
          </p:nvGrpSpPr>
          <p:grpSpPr>
            <a:xfrm>
              <a:off x="1632247" y="5290428"/>
              <a:ext cx="3733634" cy="331526"/>
              <a:chOff x="3960955" y="3625969"/>
              <a:chExt cx="3956180" cy="250090"/>
            </a:xfrm>
          </p:grpSpPr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F8A259AC-AF30-4325-81B2-B8D2A20AE9C0}"/>
                  </a:ext>
                </a:extLst>
              </p:cNvPr>
              <p:cNvSpPr/>
              <p:nvPr/>
            </p:nvSpPr>
            <p:spPr>
              <a:xfrm>
                <a:off x="3960955" y="3625970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3F99C8E3-0E21-403D-B19E-5E1CAAF2D50F}"/>
                  </a:ext>
                </a:extLst>
              </p:cNvPr>
              <p:cNvSpPr/>
              <p:nvPr/>
            </p:nvSpPr>
            <p:spPr>
              <a:xfrm>
                <a:off x="4950000" y="3625970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D09794B4-DE71-4D57-91C8-AAF0F994AA67}"/>
                  </a:ext>
                </a:extLst>
              </p:cNvPr>
              <p:cNvSpPr/>
              <p:nvPr/>
            </p:nvSpPr>
            <p:spPr>
              <a:xfrm>
                <a:off x="5939045" y="3625969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7CCE5EC0-B1AD-4E2E-B29A-E827710CFA90}"/>
                  </a:ext>
                </a:extLst>
              </p:cNvPr>
              <p:cNvSpPr/>
              <p:nvPr/>
            </p:nvSpPr>
            <p:spPr>
              <a:xfrm>
                <a:off x="6928090" y="3625969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D1DC06A-0A70-46B1-9A64-596C26174C57}"/>
              </a:ext>
            </a:extLst>
          </p:cNvPr>
          <p:cNvCxnSpPr>
            <a:stCxn id="26" idx="3"/>
          </p:cNvCxnSpPr>
          <p:nvPr/>
        </p:nvCxnSpPr>
        <p:spPr bwMode="auto">
          <a:xfrm flipH="1">
            <a:off x="4567499" y="2018710"/>
            <a:ext cx="2" cy="141029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75E354F-92F6-42A5-8AF4-623C379E95B1}"/>
              </a:ext>
            </a:extLst>
          </p:cNvPr>
          <p:cNvCxnSpPr>
            <a:cxnSpLocks/>
            <a:stCxn id="28" idx="3"/>
          </p:cNvCxnSpPr>
          <p:nvPr/>
        </p:nvCxnSpPr>
        <p:spPr bwMode="auto">
          <a:xfrm>
            <a:off x="6545589" y="2018710"/>
            <a:ext cx="0" cy="141029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E46B7A1A-D2BC-4AEC-948A-392FD07FB23C}"/>
                  </a:ext>
                </a:extLst>
              </p:cNvPr>
              <p:cNvSpPr txBox="1"/>
              <p:nvPr/>
            </p:nvSpPr>
            <p:spPr>
              <a:xfrm>
                <a:off x="3974038" y="3513037"/>
                <a:ext cx="4574923" cy="3702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Sup>
                        <m:sSubSup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E46B7A1A-D2BC-4AEC-948A-392FD07FB2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4038" y="3513037"/>
                <a:ext cx="4574923" cy="3702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>
            <a:extLst>
              <a:ext uri="{FF2B5EF4-FFF2-40B4-BE49-F238E27FC236}">
                <a16:creationId xmlns:a16="http://schemas.microsoft.com/office/drawing/2014/main" id="{24C6CBCA-1326-47A8-A907-347605D8F5FB}"/>
              </a:ext>
            </a:extLst>
          </p:cNvPr>
          <p:cNvSpPr txBox="1"/>
          <p:nvPr/>
        </p:nvSpPr>
        <p:spPr>
          <a:xfrm>
            <a:off x="3046741" y="2863206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6B11BE1-DF7B-4A81-8823-BF54ADBCA2C5}"/>
              </a:ext>
            </a:extLst>
          </p:cNvPr>
          <p:cNvCxnSpPr>
            <a:cxnSpLocks/>
          </p:cNvCxnSpPr>
          <p:nvPr/>
        </p:nvCxnSpPr>
        <p:spPr bwMode="auto">
          <a:xfrm flipH="1">
            <a:off x="5197520" y="4227926"/>
            <a:ext cx="2" cy="141029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701E191-232D-4E4B-A463-0FFB6542C17A}"/>
              </a:ext>
            </a:extLst>
          </p:cNvPr>
          <p:cNvCxnSpPr>
            <a:cxnSpLocks/>
          </p:cNvCxnSpPr>
          <p:nvPr/>
        </p:nvCxnSpPr>
        <p:spPr bwMode="auto">
          <a:xfrm>
            <a:off x="8561411" y="4152563"/>
            <a:ext cx="0" cy="150827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Left Brace 88">
            <a:extLst>
              <a:ext uri="{FF2B5EF4-FFF2-40B4-BE49-F238E27FC236}">
                <a16:creationId xmlns:a16="http://schemas.microsoft.com/office/drawing/2014/main" id="{EA04E462-7B48-4DA1-A919-2C7F7060F0B4}"/>
              </a:ext>
            </a:extLst>
          </p:cNvPr>
          <p:cNvSpPr/>
          <p:nvPr/>
        </p:nvSpPr>
        <p:spPr bwMode="auto">
          <a:xfrm rot="16200000">
            <a:off x="6617689" y="4148255"/>
            <a:ext cx="523560" cy="3308655"/>
          </a:xfrm>
          <a:prstGeom prst="leftBrace">
            <a:avLst>
              <a:gd name="adj1" fmla="val 8333"/>
              <a:gd name="adj2" fmla="val 5031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B2B61ECD-B07D-49E5-9284-65C7F5715080}"/>
                  </a:ext>
                </a:extLst>
              </p:cNvPr>
              <p:cNvSpPr txBox="1"/>
              <p:nvPr/>
            </p:nvSpPr>
            <p:spPr>
              <a:xfrm>
                <a:off x="4772463" y="5961753"/>
                <a:ext cx="4494307" cy="3702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Sup>
                        <m:sSubSup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B2B61ECD-B07D-49E5-9284-65C7F5715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463" y="5961753"/>
                <a:ext cx="4494307" cy="3702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>
            <a:extLst>
              <a:ext uri="{FF2B5EF4-FFF2-40B4-BE49-F238E27FC236}">
                <a16:creationId xmlns:a16="http://schemas.microsoft.com/office/drawing/2014/main" id="{01732647-0C4F-4F46-B7D6-D4DEBAD28529}"/>
              </a:ext>
            </a:extLst>
          </p:cNvPr>
          <p:cNvSpPr txBox="1"/>
          <p:nvPr/>
        </p:nvSpPr>
        <p:spPr>
          <a:xfrm>
            <a:off x="6103542" y="4236826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EB90B20-3A75-4202-A095-9F8C64775A7D}"/>
              </a:ext>
            </a:extLst>
          </p:cNvPr>
          <p:cNvSpPr txBox="1"/>
          <p:nvPr/>
        </p:nvSpPr>
        <p:spPr>
          <a:xfrm>
            <a:off x="5310903" y="4236827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762C25C-3100-4350-BE2F-EE0B98CF7362}"/>
              </a:ext>
            </a:extLst>
          </p:cNvPr>
          <p:cNvSpPr txBox="1"/>
          <p:nvPr/>
        </p:nvSpPr>
        <p:spPr>
          <a:xfrm>
            <a:off x="6979038" y="4227757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CA3D58F-EE3D-4D59-B292-5D9E80F4EDC8}"/>
              </a:ext>
            </a:extLst>
          </p:cNvPr>
          <p:cNvSpPr txBox="1"/>
          <p:nvPr/>
        </p:nvSpPr>
        <p:spPr>
          <a:xfrm>
            <a:off x="7805283" y="421744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</p:spTree>
    <p:extLst>
      <p:ext uri="{BB962C8B-B14F-4D97-AF65-F5344CB8AC3E}">
        <p14:creationId xmlns:p14="http://schemas.microsoft.com/office/powerpoint/2010/main" val="1120469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88C52-33B2-4DA6-9225-D396078DF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90238"/>
          </a:xfrm>
        </p:spPr>
        <p:txBody>
          <a:bodyPr/>
          <a:lstStyle/>
          <a:p>
            <a:r>
              <a:rPr lang="en-US" dirty="0"/>
              <a:t>Follow-up Discussion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0C331A-0A0A-4634-9F4F-ABCE68049D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571349"/>
                <a:ext cx="10361084" cy="4523066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Use per-20MHz upper bound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  <m:sup>
                        <m:d>
                          <m:d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bSup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PSR</m:t>
                        </m:r>
                      </m:e>
                      <m:sup>
                        <m:d>
                          <m:d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i</m:t>
                            </m:r>
                          </m:e>
                        </m:d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𝑅𝑃</m:t>
                    </m:r>
                    <m:sSup>
                      <m:sSup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d>
                          <m:d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p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  [dBm]</a:t>
                </a:r>
                <a:r>
                  <a:rPr lang="en-US" dirty="0"/>
                  <a:t> for </a:t>
                </a:r>
                <a:r>
                  <a:rPr lang="en-US" dirty="0" err="1"/>
                  <a:t>i-th</a:t>
                </a:r>
                <a:r>
                  <a:rPr lang="en-US" dirty="0"/>
                  <a:t> 20MHz subchannel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PSR</m:t>
                        </m:r>
                      </m:e>
                      <m:sup>
                        <m:d>
                          <m:d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i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/>
                  <a:t> can be selected from {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PSR</m:t>
                        </m:r>
                      </m:e>
                      <m:sup>
                        <m:d>
                          <m:d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i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/>
                  <a:t>}, e.g., min{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PSR</m:t>
                        </m:r>
                      </m:e>
                      <m:sup>
                        <m:d>
                          <m:d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i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/>
                  <a:t>}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Pro: Simple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Con: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Can’t handle BW mismatch case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May over penalize the PSRT PPDU transmission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Need to be Accurate?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There is no need to dictate the accurate PSR transmit.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However, the 802.11 spec should not provide an incorrect guideline which may lead to interference problem during the PSR.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We should provide an appropriate upper bound on PSRT PPDU Tx power, as the original spec text intends to do, not an accurate transmit power.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0C331A-0A0A-4634-9F4F-ABCE68049D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571349"/>
                <a:ext cx="10361084" cy="4523066"/>
              </a:xfrm>
              <a:blipFill>
                <a:blip r:embed="rId2"/>
                <a:stretch>
                  <a:fillRect l="-765" t="-1078" b="-70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378B1-CC43-40F5-BE5D-AA10E81C2A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6FCF6-A97A-44F1-991B-1086218FA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54BFA5-0373-4D35-B241-EC9407A2E5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A05CC30-F0C3-4222-B582-DB4A94A2E919}"/>
              </a:ext>
            </a:extLst>
          </p:cNvPr>
          <p:cNvGrpSpPr/>
          <p:nvPr/>
        </p:nvGrpSpPr>
        <p:grpSpPr>
          <a:xfrm>
            <a:off x="7917180" y="2068497"/>
            <a:ext cx="3907876" cy="2640663"/>
            <a:chOff x="7108187" y="2068497"/>
            <a:chExt cx="4716869" cy="296710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2FB4BBF-CA6F-40B8-8FDC-38EBCA0BFF70}"/>
                </a:ext>
              </a:extLst>
            </p:cNvPr>
            <p:cNvSpPr/>
            <p:nvPr/>
          </p:nvSpPr>
          <p:spPr bwMode="auto">
            <a:xfrm>
              <a:off x="8700117" y="2689934"/>
              <a:ext cx="124287" cy="213064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F87BE8D-55DD-4C98-AC66-6C7280DCF201}"/>
                </a:ext>
              </a:extLst>
            </p:cNvPr>
            <p:cNvSpPr/>
            <p:nvPr/>
          </p:nvSpPr>
          <p:spPr bwMode="auto">
            <a:xfrm>
              <a:off x="7981025" y="3939095"/>
              <a:ext cx="124287" cy="213064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429E2B6-1227-4532-9983-7247CF55F1DA}"/>
                </a:ext>
              </a:extLst>
            </p:cNvPr>
            <p:cNvSpPr/>
            <p:nvPr/>
          </p:nvSpPr>
          <p:spPr bwMode="auto">
            <a:xfrm>
              <a:off x="9428085" y="3955001"/>
              <a:ext cx="124287" cy="213064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4463C51-831F-4EDF-B9D8-6E589EC755B7}"/>
                </a:ext>
              </a:extLst>
            </p:cNvPr>
            <p:cNvCxnSpPr/>
            <p:nvPr/>
          </p:nvCxnSpPr>
          <p:spPr bwMode="auto">
            <a:xfrm>
              <a:off x="9428085" y="3080551"/>
              <a:ext cx="173114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F8E24DB7-E971-4206-BE1B-BE00D6F829D3}"/>
                </a:ext>
              </a:extLst>
            </p:cNvPr>
            <p:cNvCxnSpPr/>
            <p:nvPr/>
          </p:nvCxnSpPr>
          <p:spPr bwMode="auto">
            <a:xfrm flipV="1">
              <a:off x="9428085" y="2068497"/>
              <a:ext cx="0" cy="10209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B3A7E9C-8388-4663-9067-AA53BC82104F}"/>
                </a:ext>
              </a:extLst>
            </p:cNvPr>
            <p:cNvSpPr/>
            <p:nvPr/>
          </p:nvSpPr>
          <p:spPr bwMode="auto">
            <a:xfrm>
              <a:off x="9428085" y="2618913"/>
              <a:ext cx="221942" cy="461637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8B00DC3-7A21-405D-91BB-BD43D50A8C89}"/>
                </a:ext>
              </a:extLst>
            </p:cNvPr>
            <p:cNvSpPr/>
            <p:nvPr/>
          </p:nvSpPr>
          <p:spPr bwMode="auto">
            <a:xfrm>
              <a:off x="9650027" y="2620341"/>
              <a:ext cx="221942" cy="461637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16FCE5E-30F4-47D4-9E40-5D4F82C7C51B}"/>
                </a:ext>
              </a:extLst>
            </p:cNvPr>
            <p:cNvSpPr/>
            <p:nvPr/>
          </p:nvSpPr>
          <p:spPr bwMode="auto">
            <a:xfrm>
              <a:off x="9871968" y="2618914"/>
              <a:ext cx="221942" cy="461637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0658050-9782-46F5-A057-4782D079756B}"/>
                </a:ext>
              </a:extLst>
            </p:cNvPr>
            <p:cNvSpPr/>
            <p:nvPr/>
          </p:nvSpPr>
          <p:spPr bwMode="auto">
            <a:xfrm>
              <a:off x="10097282" y="2618913"/>
              <a:ext cx="221942" cy="46163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noFill/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ACFD870-2DAB-422C-81D7-56EF8C13EA9E}"/>
                </a:ext>
              </a:extLst>
            </p:cNvPr>
            <p:cNvCxnSpPr/>
            <p:nvPr/>
          </p:nvCxnSpPr>
          <p:spPr bwMode="auto">
            <a:xfrm>
              <a:off x="10093910" y="4355949"/>
              <a:ext cx="173114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3D22B7B-0887-4AAC-8E75-A9BDC602A0B1}"/>
                </a:ext>
              </a:extLst>
            </p:cNvPr>
            <p:cNvCxnSpPr/>
            <p:nvPr/>
          </p:nvCxnSpPr>
          <p:spPr bwMode="auto">
            <a:xfrm flipV="1">
              <a:off x="10093910" y="3343895"/>
              <a:ext cx="0" cy="10209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E82D239-E3F8-4A0E-BB5B-87128D41DA4E}"/>
                </a:ext>
              </a:extLst>
            </p:cNvPr>
            <p:cNvSpPr/>
            <p:nvPr/>
          </p:nvSpPr>
          <p:spPr bwMode="auto">
            <a:xfrm>
              <a:off x="10093910" y="3894311"/>
              <a:ext cx="221942" cy="46163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noFill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755C606-3D93-408C-9E37-D13886C2215F}"/>
                </a:ext>
              </a:extLst>
            </p:cNvPr>
            <p:cNvSpPr/>
            <p:nvPr/>
          </p:nvSpPr>
          <p:spPr bwMode="auto">
            <a:xfrm>
              <a:off x="10315852" y="3895739"/>
              <a:ext cx="221942" cy="46163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noFill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1D58DBF-9D34-4315-A513-5DD39270430C}"/>
                </a:ext>
              </a:extLst>
            </p:cNvPr>
            <p:cNvSpPr/>
            <p:nvPr/>
          </p:nvSpPr>
          <p:spPr bwMode="auto">
            <a:xfrm>
              <a:off x="10537793" y="3894312"/>
              <a:ext cx="221942" cy="46163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noFill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18A1906-032F-45C0-ADEC-D943337D6025}"/>
                </a:ext>
              </a:extLst>
            </p:cNvPr>
            <p:cNvSpPr/>
            <p:nvPr/>
          </p:nvSpPr>
          <p:spPr bwMode="auto">
            <a:xfrm>
              <a:off x="10763107" y="3718567"/>
              <a:ext cx="221942" cy="63738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BE0733D-73D0-486C-82BE-ADFE9D5CEF0D}"/>
                </a:ext>
              </a:extLst>
            </p:cNvPr>
            <p:cNvSpPr txBox="1"/>
            <p:nvPr/>
          </p:nvSpPr>
          <p:spPr>
            <a:xfrm>
              <a:off x="8362764" y="2440463"/>
              <a:ext cx="7670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PSRR Tx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D39741C-D42D-4D75-95EC-6F28222D2531}"/>
                </a:ext>
              </a:extLst>
            </p:cNvPr>
            <p:cNvSpPr txBox="1"/>
            <p:nvPr/>
          </p:nvSpPr>
          <p:spPr>
            <a:xfrm>
              <a:off x="7721809" y="4204159"/>
              <a:ext cx="7469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PSRT Tx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A051612-AED3-4888-87CD-374874F9E24A}"/>
                </a:ext>
              </a:extLst>
            </p:cNvPr>
            <p:cNvSpPr txBox="1"/>
            <p:nvPr/>
          </p:nvSpPr>
          <p:spPr>
            <a:xfrm>
              <a:off x="9226302" y="4216036"/>
              <a:ext cx="7750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OBSS Tx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87B7D699-90FC-463A-8C61-D100674271FC}"/>
                </a:ext>
              </a:extLst>
            </p:cNvPr>
            <p:cNvCxnSpPr/>
            <p:nvPr/>
          </p:nvCxnSpPr>
          <p:spPr bwMode="auto">
            <a:xfrm>
              <a:off x="7398623" y="5026721"/>
              <a:ext cx="173114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72997A20-A45C-45E5-8E0F-13BB4A71277D}"/>
                </a:ext>
              </a:extLst>
            </p:cNvPr>
            <p:cNvCxnSpPr/>
            <p:nvPr/>
          </p:nvCxnSpPr>
          <p:spPr bwMode="auto">
            <a:xfrm flipV="1">
              <a:off x="7398623" y="4014667"/>
              <a:ext cx="0" cy="10209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92C1E02-A861-4EBD-B2E0-70A6F2DB93D7}"/>
                </a:ext>
              </a:extLst>
            </p:cNvPr>
            <p:cNvSpPr/>
            <p:nvPr/>
          </p:nvSpPr>
          <p:spPr bwMode="auto">
            <a:xfrm>
              <a:off x="7398623" y="4688392"/>
              <a:ext cx="221942" cy="33870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2F6359A-F099-435D-8D74-DF5FD54A2DCC}"/>
                </a:ext>
              </a:extLst>
            </p:cNvPr>
            <p:cNvSpPr/>
            <p:nvPr/>
          </p:nvSpPr>
          <p:spPr bwMode="auto">
            <a:xfrm>
              <a:off x="7620565" y="4689440"/>
              <a:ext cx="221942" cy="33870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B66947B-064D-4B03-B618-AFBEEC3CCC48}"/>
                </a:ext>
              </a:extLst>
            </p:cNvPr>
            <p:cNvSpPr/>
            <p:nvPr/>
          </p:nvSpPr>
          <p:spPr bwMode="auto">
            <a:xfrm>
              <a:off x="7842506" y="4688393"/>
              <a:ext cx="221942" cy="33870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093920C-4875-4BB6-A5B2-1195539E9506}"/>
                </a:ext>
              </a:extLst>
            </p:cNvPr>
            <p:cNvSpPr/>
            <p:nvPr/>
          </p:nvSpPr>
          <p:spPr bwMode="auto">
            <a:xfrm>
              <a:off x="8067820" y="4587243"/>
              <a:ext cx="221942" cy="43985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936A3A5-B49F-4F13-9377-E0B86E6BB162}"/>
                </a:ext>
              </a:extLst>
            </p:cNvPr>
            <p:cNvSpPr txBox="1"/>
            <p:nvPr/>
          </p:nvSpPr>
          <p:spPr>
            <a:xfrm rot="16200000">
              <a:off x="7013290" y="4065659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PRL</a:t>
              </a:r>
            </a:p>
          </p:txBody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5B38467A-68A8-4F12-9BF3-3C4D4D2B9389}"/>
                </a:ext>
              </a:extLst>
            </p:cNvPr>
            <p:cNvSpPr/>
            <p:nvPr/>
          </p:nvSpPr>
          <p:spPr bwMode="auto">
            <a:xfrm>
              <a:off x="8024569" y="2811650"/>
              <a:ext cx="1454708" cy="1159111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3364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In this contribution, we discuss two 11be features that may impact spatial reuse operations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Spatial reuse specification needs to be updated to address these issues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We discuss some potential solutions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 marL="0" indent="0"/>
            <a:endParaRPr lang="en-US"/>
          </a:p>
          <a:p>
            <a:pPr marL="0" inden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/>
              <a:t>[1] 802-11-21/0269r1 PSR-based SR Normalization Discussion</a:t>
            </a:r>
          </a:p>
          <a:p>
            <a:pPr marL="0" indent="0"/>
            <a:endParaRPr lang="en-US" sz="2000" kern="0"/>
          </a:p>
          <a:p>
            <a:pPr marL="0" indent="0"/>
            <a:r>
              <a:rPr lang="en-US" sz="2000" kern="0"/>
              <a:t>[2] 802-11-21/0440r2 PDT-EHT-PSR-based-SR </a:t>
            </a:r>
          </a:p>
          <a:p>
            <a:pPr marL="0" indent="0"/>
            <a:endParaRPr lang="en-US" sz="2000" kern="0"/>
          </a:p>
          <a:p>
            <a:pPr marL="0" indent="0"/>
            <a:r>
              <a:rPr lang="en-US" sz="2000" kern="0"/>
              <a:t>[3] 802.11ax D8.0</a:t>
            </a:r>
          </a:p>
          <a:p>
            <a:pPr marL="0" indent="0"/>
            <a:endParaRPr lang="en-US" sz="2000" kern="0"/>
          </a:p>
          <a:p>
            <a:pPr marL="0" indent="0"/>
            <a:r>
              <a:rPr lang="en-US" sz="2000" kern="0"/>
              <a:t>[4] 802-11-21/0673r2 PSR-Based SR Discussion Follow-up</a:t>
            </a:r>
          </a:p>
          <a:p>
            <a:pPr marL="0" indent="0"/>
            <a:endParaRPr lang="en-US" sz="2000" kern="0"/>
          </a:p>
          <a:p>
            <a:pPr marL="0" indent="0"/>
            <a:endParaRPr lang="en-US" sz="2000" kern="0"/>
          </a:p>
          <a:p>
            <a:pPr marL="0" indent="0"/>
            <a:endParaRPr lang="en-US" sz="2000" kern="0"/>
          </a:p>
          <a:p>
            <a:pPr marL="0" indent="0"/>
            <a:endParaRPr lang="en-US" sz="2000" kern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Segoe UI" panose="020B0502040204020203" pitchFamily="34" charset="0"/>
              </a:rPr>
              <a:t>Do you agree that the </a:t>
            </a:r>
            <a:r>
              <a:rPr lang="en-US" sz="1800" dirty="0" err="1">
                <a:effectLst/>
                <a:latin typeface="Segoe UI" panose="020B0502040204020203" pitchFamily="34" charset="0"/>
              </a:rPr>
              <a:t>Tx_PWR_PSRT</a:t>
            </a:r>
            <a:r>
              <a:rPr lang="en-US" sz="1800" dirty="0">
                <a:effectLst/>
                <a:latin typeface="Segoe UI" panose="020B0502040204020203" pitchFamily="34" charset="0"/>
              </a:rPr>
              <a:t> setting should consider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Segoe UI" panose="020B0502040204020203" pitchFamily="34" charset="0"/>
              </a:rPr>
              <a:t>Difference between ESR1 and ESR2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Segoe UI" panose="020B0502040204020203" pitchFamily="34" charset="0"/>
              </a:rPr>
              <a:t>Subchannel puncturing in both PSRT PPDU and PSRR PPDU?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Y/N/Abs: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94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87488" y="1548036"/>
                <a:ext cx="9000999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>
                    <a:latin typeface="Segoe UI" panose="020B0502040204020203" pitchFamily="34" charset="0"/>
                  </a:rPr>
                  <a:t>Do you agree to include the following factors when computing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800" dirty="0">
                    <a:latin typeface="Segoe UI" panose="020B0502040204020203" pitchFamily="34" charset="0"/>
                  </a:rPr>
                  <a:t>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Segoe UI" panose="020B0502040204020203" pitchFamily="34" charset="0"/>
                  </a:rPr>
                  <a:t>Min(ESR1, ESR2)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Segoe UI" panose="020B0502040204020203" pitchFamily="34" charset="0"/>
                  </a:rPr>
                  <a:t>The number of unpunctured 20MHz subchannels in PSRT PPDU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Yes/No/Abs:</a:t>
                </a:r>
              </a:p>
              <a:p>
                <a:pPr marL="0" indent="0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7488" y="1548036"/>
                <a:ext cx="9000999" cy="4113213"/>
              </a:xfrm>
              <a:blipFill>
                <a:blip r:embed="rId3"/>
                <a:stretch>
                  <a:fillRect l="-8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2673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87488" y="1548036"/>
                <a:ext cx="9000999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>
                    <a:latin typeface="Segoe UI" panose="020B0502040204020203" pitchFamily="34" charset="0"/>
                  </a:rPr>
                  <a:t>Do you agree to include the following factors when computing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800" dirty="0">
                    <a:latin typeface="Segoe UI" panose="020B0502040204020203" pitchFamily="34" charset="0"/>
                  </a:rPr>
                  <a:t>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Segoe UI" panose="020B0502040204020203" pitchFamily="34" charset="0"/>
                  </a:rPr>
                  <a:t>OBSS STA measured power level over the overlapping channels between the STA operating channel and PSRR PPDU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Segoe UI" panose="020B0502040204020203" pitchFamily="34" charset="0"/>
                  </a:rPr>
                  <a:t>The number of unpunctured 20MHz subchannels in the overlapping channels between the OBSS STA operating channel and PSRR PPDU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Yes/No/Abs:</a:t>
                </a:r>
              </a:p>
              <a:p>
                <a:pPr marL="0" indent="0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7488" y="1548036"/>
                <a:ext cx="9000999" cy="4113213"/>
              </a:xfrm>
              <a:blipFill>
                <a:blip r:embed="rId3"/>
                <a:stretch>
                  <a:fillRect l="-8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5905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DF9C1-56FE-449B-ACF7-0FEBD0C63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PPDU_BW determination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2DB29-68BA-453E-8FF3-B3077CB515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42706-F5B0-4369-9104-8BEDABFD05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D44E5B-C27D-4BF0-9989-41E01DA9C0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E01F67-F014-46EF-9A93-AAAD94B93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532" y="2096852"/>
            <a:ext cx="7494822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372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306416" y="6475414"/>
            <a:ext cx="4246027" cy="180975"/>
          </a:xfrm>
        </p:spPr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502730" y="1928767"/>
            <a:ext cx="876973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/>
              <a:t>In this contribution, we follow up on discussions on spatial reuse for EHT STA.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440" y="1124744"/>
            <a:ext cx="9937104" cy="483329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Spatial Reuse issues have been discussed in </a:t>
            </a:r>
            <a:r>
              <a:rPr lang="en-US" err="1"/>
              <a:t>TGbe</a:t>
            </a:r>
            <a:r>
              <a:rPr lang="en-US"/>
              <a:t> [1, 2, 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kern="0"/>
              <a:t>Descriptions of two SR subfields in the U-SIG field of EHT TB PPDU </a:t>
            </a:r>
            <a:r>
              <a:rPr lang="en-GB"/>
              <a:t>were</a:t>
            </a:r>
            <a:r>
              <a:rPr lang="en-GB" kern="0"/>
              <a:t> </a:t>
            </a:r>
            <a:r>
              <a:rPr lang="en-GB"/>
              <a:t>proposed</a:t>
            </a:r>
            <a:r>
              <a:rPr lang="en-GB" kern="0"/>
              <a:t> </a:t>
            </a:r>
            <a:r>
              <a:rPr lang="en-GB"/>
              <a:t>i</a:t>
            </a:r>
            <a:r>
              <a:rPr lang="en-GB" kern="0"/>
              <a:t>n [</a:t>
            </a:r>
            <a:r>
              <a:rPr lang="en-GB"/>
              <a:t>2</a:t>
            </a:r>
            <a:r>
              <a:rPr lang="en-GB" kern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Additional RPL normalization issues were discussed recently in [4]</a:t>
            </a:r>
            <a:endParaRPr lang="en-GB" kern="0"/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Further changes are needed for some specifications due to 11be features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9D696DEC-0BF1-4AA4-8C83-450F28E38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1407" y="1200033"/>
            <a:ext cx="6742417" cy="27693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/>
              <a:t>Recap - Current PSR Operation 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E80C66-A92D-4C6C-BB7C-183D841ECE0C}"/>
                  </a:ext>
                </a:extLst>
              </p:cNvPr>
              <p:cNvSpPr txBox="1"/>
              <p:nvPr/>
            </p:nvSpPr>
            <p:spPr>
              <a:xfrm>
                <a:off x="2560168" y="4085056"/>
                <a:ext cx="6212515" cy="460832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𝑅𝑃𝐿</m:t>
                        </m:r>
                      </m:e>
                    </m:func>
                  </m:oMath>
                </a14:m>
                <a:r>
                  <a:rPr lang="en-US" sz="1600"/>
                  <a:t> 	[dBm]      (1)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E80C66-A92D-4C6C-BB7C-183D841EC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168" y="4085056"/>
                <a:ext cx="6212515" cy="460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4CBA73C9-59B7-45FE-BEE6-5A61EC61772C}"/>
              </a:ext>
            </a:extLst>
          </p:cNvPr>
          <p:cNvSpPr/>
          <p:nvPr/>
        </p:nvSpPr>
        <p:spPr>
          <a:xfrm>
            <a:off x="8342288" y="1247163"/>
            <a:ext cx="2592288" cy="1660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721EA0-F893-4B02-A37A-4F487D11F92C}"/>
              </a:ext>
            </a:extLst>
          </p:cNvPr>
          <p:cNvSpPr/>
          <p:nvPr/>
        </p:nvSpPr>
        <p:spPr>
          <a:xfrm>
            <a:off x="5292750" y="1460306"/>
            <a:ext cx="4633714" cy="1660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342CE2B-503E-4180-8FDB-5C787E8690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829" y="1197714"/>
            <a:ext cx="4267415" cy="227002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78677DB-28BD-4D61-9CFB-84E101D04D70}"/>
              </a:ext>
            </a:extLst>
          </p:cNvPr>
          <p:cNvSpPr txBox="1"/>
          <p:nvPr/>
        </p:nvSpPr>
        <p:spPr>
          <a:xfrm>
            <a:off x="3576291" y="5840877"/>
            <a:ext cx="2170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Tx power upper bound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per 20MHz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6132F9D2-2BEF-4B31-B225-31E1CF1D04E4}"/>
              </a:ext>
            </a:extLst>
          </p:cNvPr>
          <p:cNvSpPr/>
          <p:nvPr/>
        </p:nvSpPr>
        <p:spPr bwMode="auto">
          <a:xfrm rot="5400000">
            <a:off x="5362113" y="4582181"/>
            <a:ext cx="301840" cy="362011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C101120-3A2F-42BF-87B7-26AF2783BC6B}"/>
                  </a:ext>
                </a:extLst>
              </p:cNvPr>
              <p:cNvSpPr txBox="1"/>
              <p:nvPr/>
            </p:nvSpPr>
            <p:spPr>
              <a:xfrm>
                <a:off x="2560168" y="5018802"/>
                <a:ext cx="6212515" cy="46083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𝑃𝑆𝑅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𝑅𝑃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1600"/>
                  <a:t>	 [dBm]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C101120-3A2F-42BF-87B7-26AF2783B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168" y="5018802"/>
                <a:ext cx="6212515" cy="460832"/>
              </a:xfrm>
              <a:prstGeom prst="rect">
                <a:avLst/>
              </a:prstGeom>
              <a:blipFill>
                <a:blip r:embed="rId6"/>
                <a:stretch>
                  <a:fillRect b="-26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Left Brace 19">
            <a:extLst>
              <a:ext uri="{FF2B5EF4-FFF2-40B4-BE49-F238E27FC236}">
                <a16:creationId xmlns:a16="http://schemas.microsoft.com/office/drawing/2014/main" id="{F9F9462F-D532-4188-B71D-DB8476C86B73}"/>
              </a:ext>
            </a:extLst>
          </p:cNvPr>
          <p:cNvSpPr/>
          <p:nvPr/>
        </p:nvSpPr>
        <p:spPr bwMode="auto">
          <a:xfrm rot="16200000">
            <a:off x="2952054" y="5122936"/>
            <a:ext cx="225842" cy="1036351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E04E13-7E8D-4853-A61B-18DA48067D11}"/>
              </a:ext>
            </a:extLst>
          </p:cNvPr>
          <p:cNvSpPr/>
          <p:nvPr/>
        </p:nvSpPr>
        <p:spPr>
          <a:xfrm>
            <a:off x="2390888" y="5780037"/>
            <a:ext cx="1436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Tx power over 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PSRT PPDU BW</a:t>
            </a:r>
            <a:endParaRPr lang="en-US" sz="1400"/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id="{492ACDF3-3CCB-4D4D-ADD5-A1DE56D853EE}"/>
              </a:ext>
            </a:extLst>
          </p:cNvPr>
          <p:cNvSpPr/>
          <p:nvPr/>
        </p:nvSpPr>
        <p:spPr bwMode="auto">
          <a:xfrm rot="16200000">
            <a:off x="4481017" y="5139791"/>
            <a:ext cx="225842" cy="1036351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C07399AD-E80F-48C8-82E0-283BE48AD894}"/>
              </a:ext>
            </a:extLst>
          </p:cNvPr>
          <p:cNvSpPr/>
          <p:nvPr/>
        </p:nvSpPr>
        <p:spPr bwMode="auto">
          <a:xfrm rot="16200000">
            <a:off x="6124119" y="4917104"/>
            <a:ext cx="225842" cy="1448014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DD99AE7-426E-4D2F-B217-FB5239103D14}"/>
              </a:ext>
            </a:extLst>
          </p:cNvPr>
          <p:cNvSpPr txBox="1"/>
          <p:nvPr/>
        </p:nvSpPr>
        <p:spPr>
          <a:xfrm>
            <a:off x="5513032" y="5839778"/>
            <a:ext cx="36020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Number of 20MHz channels in </a:t>
            </a:r>
            <a:r>
              <a:rPr lang="en-US" sz="1400">
                <a:solidFill>
                  <a:srgbClr val="000000"/>
                </a:solidFill>
              </a:rPr>
              <a:t>PSRT PPDU BW </a:t>
            </a:r>
            <a:r>
              <a:rPr lang="en-US" sz="1400">
                <a:solidFill>
                  <a:srgbClr val="000000"/>
                </a:solidFill>
                <a:sym typeface="Wingdings" panose="05000000000000000000" pitchFamily="2" charset="2"/>
              </a:rPr>
              <a:t> “20 MHz Subchannel Multiplier”</a:t>
            </a:r>
            <a:endParaRPr lang="en-US" sz="1400"/>
          </a:p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DFC206F-F3F9-463A-93A4-F46ED834B472}"/>
                  </a:ext>
                </a:extLst>
              </p:cNvPr>
              <p:cNvSpPr txBox="1"/>
              <p:nvPr/>
            </p:nvSpPr>
            <p:spPr>
              <a:xfrm>
                <a:off x="9213668" y="6164757"/>
                <a:ext cx="28188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𝑅𝑃</m:t>
                    </m:r>
                    <m:sSup>
                      <m:sSup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200">
                    <a:solidFill>
                      <a:schemeClr val="tx1"/>
                    </a:solidFill>
                  </a:rPr>
                  <a:t> is the normalized PRL to 20MHz [2]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DFC206F-F3F9-463A-93A4-F46ED834B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3668" y="6164757"/>
                <a:ext cx="2818849" cy="276999"/>
              </a:xfrm>
              <a:prstGeom prst="rect">
                <a:avLst/>
              </a:prstGeom>
              <a:blipFill>
                <a:blip r:embed="rId7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255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F064E-3EDF-46FD-B6B7-1B88CA02A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56282"/>
          </a:xfrm>
        </p:spPr>
        <p:txBody>
          <a:bodyPr/>
          <a:lstStyle/>
          <a:p>
            <a:r>
              <a:rPr lang="en-US"/>
              <a:t>Recap - ESR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DF4C0-EF47-4302-A8B2-25DA3C0D2B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10972-66E6-4995-9527-2C15075657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26BD-6FC9-4D4D-A7A7-A45EED81FA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0198F0B-3049-4E51-9966-375E9C8FC0A9}"/>
                  </a:ext>
                </a:extLst>
              </p:cNvPr>
              <p:cNvSpPr txBox="1"/>
              <p:nvPr/>
            </p:nvSpPr>
            <p:spPr>
              <a:xfrm>
                <a:off x="767408" y="1421461"/>
                <a:ext cx="10361084" cy="865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There is consensus in </a:t>
                </a:r>
                <a:r>
                  <a:rPr lang="en-US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[1,2] that n</a:t>
                </a:r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ormalizations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𝑃𝑆𝑅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𝑅𝑃𝐿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are performed on 20MHz basis regardless of the BW field of the EHT TB PPDU</a:t>
                </a:r>
                <a:endParaRPr lang="en-US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0198F0B-3049-4E51-9966-375E9C8FC0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08" y="1421461"/>
                <a:ext cx="10361084" cy="865109"/>
              </a:xfrm>
              <a:prstGeom prst="rect">
                <a:avLst/>
              </a:prstGeom>
              <a:blipFill>
                <a:blip r:embed="rId2"/>
                <a:stretch>
                  <a:fillRect l="-824" t="-4930" b="-15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83B0D3B4-1335-4ADC-8A6B-B1DC43EBC532}"/>
              </a:ext>
            </a:extLst>
          </p:cNvPr>
          <p:cNvGrpSpPr/>
          <p:nvPr/>
        </p:nvGrpSpPr>
        <p:grpSpPr>
          <a:xfrm>
            <a:off x="745004" y="2593458"/>
            <a:ext cx="11041486" cy="3032779"/>
            <a:chOff x="767408" y="2929669"/>
            <a:chExt cx="11041486" cy="303277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3B4F3E4-F201-468B-9C4E-176FC55F53B3}"/>
                </a:ext>
              </a:extLst>
            </p:cNvPr>
            <p:cNvGrpSpPr/>
            <p:nvPr/>
          </p:nvGrpSpPr>
          <p:grpSpPr>
            <a:xfrm>
              <a:off x="767408" y="2929669"/>
              <a:ext cx="11041486" cy="2394809"/>
              <a:chOff x="584570" y="1729124"/>
              <a:chExt cx="11041486" cy="2394809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C4593378-DD86-421A-80DB-6F19CB824EF6}"/>
                  </a:ext>
                </a:extLst>
              </p:cNvPr>
              <p:cNvGrpSpPr/>
              <p:nvPr/>
            </p:nvGrpSpPr>
            <p:grpSpPr>
              <a:xfrm>
                <a:off x="3374621" y="3656420"/>
                <a:ext cx="5154722" cy="467513"/>
                <a:chOff x="4239006" y="7767026"/>
                <a:chExt cx="2957829" cy="285940"/>
              </a:xfrm>
            </p:grpSpPr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740E9744-B6E2-4BB2-BE1A-9401FE0F1850}"/>
                    </a:ext>
                  </a:extLst>
                </p:cNvPr>
                <p:cNvSpPr/>
                <p:nvPr/>
              </p:nvSpPr>
              <p:spPr>
                <a:xfrm>
                  <a:off x="4239006" y="7767216"/>
                  <a:ext cx="1478915" cy="285750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algn="ctr" hangingPunc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900"/>
                    </a:spcAft>
                  </a:pPr>
                  <a:r>
                    <a:rPr lang="en-US" sz="1600">
                      <a:solidFill>
                        <a:srgbClr val="FFFFFF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E</a:t>
                  </a:r>
                  <a:r>
                    <a:rPr lang="en-US" sz="1600" kern="1200">
                      <a:solidFill>
                        <a:srgbClr val="FFFFFF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SR1 </a:t>
                  </a:r>
                  <a:endParaRPr lang="en-US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5BBECF10-71BF-4958-9EDA-885F38549913}"/>
                    </a:ext>
                  </a:extLst>
                </p:cNvPr>
                <p:cNvSpPr/>
                <p:nvPr/>
              </p:nvSpPr>
              <p:spPr>
                <a:xfrm>
                  <a:off x="5717920" y="7767026"/>
                  <a:ext cx="1478915" cy="285750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algn="ctr" hangingPunc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900"/>
                    </a:spcAft>
                  </a:pPr>
                  <a:r>
                    <a:rPr lang="en-US" sz="1600">
                      <a:solidFill>
                        <a:srgbClr val="FFFFFF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E</a:t>
                  </a:r>
                  <a:r>
                    <a:rPr lang="en-US" sz="1600" kern="1200">
                      <a:solidFill>
                        <a:srgbClr val="FFFFFF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SR2</a:t>
                  </a:r>
                  <a:endParaRPr lang="en-US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DFEBDC3-1DB4-4DD6-837C-4F79CF5647C2}"/>
                  </a:ext>
                </a:extLst>
              </p:cNvPr>
              <p:cNvSpPr txBox="1"/>
              <p:nvPr/>
            </p:nvSpPr>
            <p:spPr>
              <a:xfrm>
                <a:off x="584570" y="1837825"/>
                <a:ext cx="559617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80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</a:t>
                </a:r>
                <a:r>
                  <a:rPr lang="en-US" sz="1400" i="1">
                    <a:solidFill>
                      <a:schemeClr val="tx1"/>
                    </a:solidFill>
                  </a:rPr>
                  <a:t> of the first 40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80 MHz operating bandwidth.</a:t>
                </a:r>
              </a:p>
              <a:p>
                <a:endParaRPr lang="en-US" sz="1400" i="1">
                  <a:solidFill>
                    <a:schemeClr val="tx1"/>
                  </a:solidFill>
                </a:endParaRPr>
              </a:p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160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first 80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160 MHz operating bandwidth. [2]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37A06E64-805A-4D61-A6C7-FDA1F8408AC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321265" y="3388142"/>
                <a:ext cx="684076" cy="222825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BE3FBA-9045-4C8A-9BB7-634D8998D70F}"/>
                  </a:ext>
                </a:extLst>
              </p:cNvPr>
              <p:cNvSpPr txBox="1"/>
              <p:nvPr/>
            </p:nvSpPr>
            <p:spPr>
              <a:xfrm>
                <a:off x="6888088" y="1729124"/>
                <a:ext cx="4737968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80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second 40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80 MHz operating band. </a:t>
                </a:r>
              </a:p>
              <a:p>
                <a:endParaRPr lang="en-US" sz="1400" i="1">
                  <a:solidFill>
                    <a:schemeClr val="tx1"/>
                  </a:solidFill>
                </a:endParaRPr>
              </a:p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160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second 80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160 MHz operating band. [2]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444B1511-2C3A-450D-8F2F-B0B232DE7DE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7781051" y="3329562"/>
                <a:ext cx="594484" cy="30657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26275C6-A062-496B-B966-6980A6211AF3}"/>
                </a:ext>
              </a:extLst>
            </p:cNvPr>
            <p:cNvSpPr txBox="1"/>
            <p:nvPr/>
          </p:nvSpPr>
          <p:spPr>
            <a:xfrm>
              <a:off x="3924979" y="5439228"/>
              <a:ext cx="4645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Spatial Reuse subfields in Special User Info field of EHT Trigger frame or U-SIG of TB-PPDU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0C84DFE-DB86-4734-B8D9-03FFCC7D591E}"/>
              </a:ext>
            </a:extLst>
          </p:cNvPr>
          <p:cNvSpPr txBox="1"/>
          <p:nvPr/>
        </p:nvSpPr>
        <p:spPr>
          <a:xfrm>
            <a:off x="640424" y="5777745"/>
            <a:ext cx="1155157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In [1], it is proposed that </a:t>
            </a:r>
            <a:r>
              <a:rPr lang="en-US" altLang="zh-CN" sz="180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RPL normalized to 20MHz is done by subtracting log10(PSRR_PPDU_BW/20MHz)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Mismatch between PSRR-PPDU and STA operating BW was discussed recently in [4]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110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1E662-B680-44F9-AB6B-73185E618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499289"/>
            <a:ext cx="10361084" cy="706771"/>
          </a:xfrm>
        </p:spPr>
        <p:txBody>
          <a:bodyPr/>
          <a:lstStyle/>
          <a:p>
            <a:r>
              <a:rPr lang="en-US"/>
              <a:t>11be Features Impacting PSR Operation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F80636-256E-40D8-B031-16C358E75E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08050" y="1206059"/>
                <a:ext cx="10475383" cy="5318565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/>
                  <a:t>Subchannel Puncturing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When PSRT PPDU has subchannel punctured, the current “subchannel multiplier”,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1800"/>
                  <a:t>, is larger than the number of 20MHz subchannels that the PSRT PPDU signal resides on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600"/>
                  <a:t>Using the current “subchannel multiplier” incorrectly magnifies the upper bound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endParaRPr lang="en-US" sz="160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When PSRR PPDU has subchannel punctured and PRL is measured over PSRR PPDU BW [3], normalizing it by  </a:t>
                </a:r>
                <a:r>
                  <a:rPr lang="en-US" altLang="zh-CN" sz="1800"/>
                  <a:t>log10(PSRR_PPDU_BW/20MHz) [2] is still problematic since some of the subchannels have no PSRR PPDU signal</a:t>
                </a:r>
                <a:endParaRPr lang="en-US" altLang="zh-CN" sz="1800">
                  <a:highlight>
                    <a:srgbClr val="FFFF00"/>
                  </a:highlight>
                </a:endParaRP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altLang="zh-CN" sz="1600"/>
                  <a:t>Normalizing PRL by log10(PSRR_PPDU_BW/20MHz) also incorrectly </a:t>
                </a:r>
                <a:r>
                  <a:rPr lang="en-US" sz="1600"/>
                  <a:t>magnifies the upper bound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endParaRPr lang="en-US" altLang="zh-CN" sz="160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/>
                  <a:t>Multiple PSR values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U-SIG in TB PPDU and Special User fields of Trigger frame carry two ESR subfields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Which ESR value is used in expression (1) to calculate the total transmit power of PSRT PPDU,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/>
                  <a:t>, if two values are different?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>
                    <a:solidFill>
                      <a:schemeClr val="tx1"/>
                    </a:solidFill>
                  </a:rPr>
                  <a:t>If E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𝑆𝑅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 ≠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𝐸𝑆𝑅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400">
                    <a:solidFill>
                      <a:schemeClr val="tx1"/>
                    </a:solidFill>
                  </a:rPr>
                  <a:t>, use  </a:t>
                </a:r>
                <a:r>
                  <a:rPr lang="en-US" sz="1400"/>
                  <a:t>ESR1 or ESR2?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This is also an issue in 11ax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/>
              </a:p>
              <a:p>
                <a:endParaRPr lang="en-US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F80636-256E-40D8-B031-16C358E75E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8050" y="1206059"/>
                <a:ext cx="10475383" cy="5318565"/>
              </a:xfrm>
              <a:blipFill>
                <a:blip r:embed="rId2"/>
                <a:stretch>
                  <a:fillRect l="-524" t="-688" r="-6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50AEE6-7CD5-496B-8C17-5960D508A0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25E28-B2DE-434A-9CB8-05C5699521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BB682C-323C-4600-9790-0F3BFEEA91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83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/>
              <a:t>Potential Solutions (1/2)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𝑷𝑾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𝑷𝑺𝑹𝑻</m:t>
                            </m:r>
                          </m:sub>
                        </m:sSub>
                      </m:sub>
                    </m:sSub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upper bound calculation when STA operating channel matches PSRR PPDU: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/>
                  <a:t>Option 1</a:t>
                </a:r>
                <a:r>
                  <a:rPr lang="en-US"/>
                  <a:t>: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sz="1800" b="0" i="1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endParaRPr lang="en-US">
                  <a:solidFill>
                    <a:schemeClr val="tx1"/>
                  </a:solidFill>
                </a:endParaRPr>
              </a:p>
              <a:p>
                <a:pPr marL="914400" lvl="2" indent="0"/>
                <a:r>
                  <a:rPr lang="en-US">
                    <a:solidFill>
                      <a:schemeClr val="tx1"/>
                    </a:solidFill>
                  </a:rPr>
                  <a:t>w</a:t>
                </a:r>
                <a:r>
                  <a:rPr lang="en-US" sz="1800" b="0">
                    <a:solidFill>
                      <a:schemeClr val="tx1"/>
                    </a:solidFill>
                  </a:rPr>
                  <a:t>here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𝑃𝑆𝑅𝑇</m:t>
                        </m:r>
                      </m:sub>
                    </m:sSub>
                  </m:oMath>
                </a14:m>
                <a:r>
                  <a:rPr lang="en-US" sz="1800" b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are effective bandwidth of PSRT PPDU and PSRR PPDU, respectively, with un-punctured subchannels only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/>
                  <a:t>Option 2</a:t>
                </a:r>
                <a:r>
                  <a:rPr lang="en-US"/>
                  <a:t>:</a:t>
                </a:r>
              </a:p>
              <a:p>
                <a:pPr marL="0" indent="0"/>
                <a:endParaRPr lang="en-US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b="0" i="1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r>
                  <a:rPr lang="en-US">
                    <a:solidFill>
                      <a:schemeClr val="tx1"/>
                    </a:solidFill>
                  </a:rPr>
                  <a:t>w</a:t>
                </a:r>
                <a:r>
                  <a:rPr lang="en-US" b="0">
                    <a:solidFill>
                      <a:schemeClr val="tx1"/>
                    </a:solidFill>
                  </a:rPr>
                  <a:t>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𝑃𝑆𝑅𝑇</m:t>
                        </m:r>
                      </m:sup>
                    </m:sSubSup>
                  </m:oMath>
                </a14:m>
                <a:r>
                  <a:rPr lang="en-US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 are the number of un-punctured 20MHz subchannels in PSRT PPDU and PSRR PPDU, respectively</a:t>
                </a:r>
              </a:p>
              <a:p>
                <a:pPr marL="914400" lvl="2" indent="0"/>
                <a:endParaRPr lang="en-US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/>
                  <a:t>Both options require obtaining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𝑜𝑟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p>
                    </m:sSubSup>
                  </m:oMath>
                </a14:m>
                <a:r>
                  <a:rPr lang="en-US"/>
                  <a:t>. The mechanism for doing so is TBD. 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/>
                  <a:t>Since 11be allows subchannel puncturing in PPDU carrying trigger frame, how to normalize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/>
                  <a:t> when there are punctured subchannels needs to be specified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914400" lvl="2" indent="0"/>
                <a:endParaRPr lang="en-US"/>
              </a:p>
              <a:p>
                <a:pPr marL="914400" lvl="2" indent="0"/>
                <a:endParaRPr lang="en-US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  <a:blipFill>
                <a:blip r:embed="rId3"/>
                <a:stretch>
                  <a:fillRect l="-557" t="-1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/>
              <p:nvPr/>
            </p:nvSpPr>
            <p:spPr>
              <a:xfrm>
                <a:off x="1574619" y="1922339"/>
                <a:ext cx="9847304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𝑒𝐵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𝑃𝑆𝑅𝑇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𝑅𝑃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𝑃𝑆𝑅𝑅</m:t>
                            </m:r>
                          </m:sub>
                        </m:s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𝑒𝐵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𝑃𝑆𝑅𝑅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 dirty="0"/>
                  <a:t>     </a:t>
                </a:r>
                <a:r>
                  <a:rPr lang="en-US" sz="1800" dirty="0">
                    <a:solidFill>
                      <a:schemeClr val="tx1"/>
                    </a:solidFill>
                  </a:rPr>
                  <a:t>[dBm]</a:t>
                </a:r>
                <a:r>
                  <a:rPr lang="en-US" sz="1800" dirty="0"/>
                  <a:t> . (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619" y="1922339"/>
                <a:ext cx="9847304" cy="783869"/>
              </a:xfrm>
              <a:prstGeom prst="rect">
                <a:avLst/>
              </a:prstGeom>
              <a:blipFill>
                <a:blip r:embed="rId4"/>
                <a:stretch>
                  <a:fillRect l="-495" r="-804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/>
              <p:nvPr/>
            </p:nvSpPr>
            <p:spPr>
              <a:xfrm>
                <a:off x="1641324" y="3749695"/>
                <a:ext cx="9983586" cy="4020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𝑃𝑆𝑅𝑇</m:t>
                                </m:r>
                              </m:sup>
                            </m:sSubSup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𝑅𝑃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𝑃𝑆𝑅𝑅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𝑃𝑆𝑅𝑅</m:t>
                                </m:r>
                              </m:sup>
                            </m:sSubSup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/>
                  <a:t>. (		</a:t>
                </a:r>
                <a:r>
                  <a:rPr lang="en-US" sz="1800">
                    <a:solidFill>
                      <a:schemeClr val="tx1"/>
                    </a:solidFill>
                  </a:rPr>
                  <a:t>[dBm]</a:t>
                </a:r>
                <a:r>
                  <a:rPr lang="en-US" sz="1800"/>
                  <a:t>1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324" y="3749695"/>
                <a:ext cx="9983586" cy="402098"/>
              </a:xfrm>
              <a:prstGeom prst="rect">
                <a:avLst/>
              </a:prstGeom>
              <a:blipFill>
                <a:blip r:embed="rId5"/>
                <a:stretch>
                  <a:fillRect t="-6061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849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C4815-3B72-440D-BB13-C6C09574E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722629"/>
            <a:ext cx="10361084" cy="597282"/>
          </a:xfrm>
        </p:spPr>
        <p:txBody>
          <a:bodyPr>
            <a:normAutofit fontScale="90000"/>
          </a:bodyPr>
          <a:lstStyle/>
          <a:p>
            <a:r>
              <a:rPr lang="en-US"/>
              <a:t>Examples – PSRT PPDU Operating Channel Matches PSRR PPDU Operating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BDA81-AD05-471B-9563-0618E9DBC13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081142" y="6565931"/>
            <a:ext cx="704849" cy="216532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A6C2A-A511-4198-9640-90728DF5C2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72E8CB-35C2-4779-B404-3108A7DDBC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83F291A-09CB-4488-BEA7-7884994CC8DD}"/>
              </a:ext>
            </a:extLst>
          </p:cNvPr>
          <p:cNvGrpSpPr/>
          <p:nvPr/>
        </p:nvGrpSpPr>
        <p:grpSpPr>
          <a:xfrm>
            <a:off x="2969552" y="2304380"/>
            <a:ext cx="3956180" cy="250090"/>
            <a:chOff x="2477749" y="1998548"/>
            <a:chExt cx="3956180" cy="41987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5DBA97-8240-4317-984D-E2A5508E679A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D32427D-2FD1-471B-B743-DC07CF9FD8DD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E506CF9-7BBC-42BE-B5CE-2C95005899A8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F4F5A2F-CDE6-4E39-AE96-0461A8D79E09}"/>
                </a:ext>
              </a:extLst>
            </p:cNvPr>
            <p:cNvSpPr/>
            <p:nvPr/>
          </p:nvSpPr>
          <p:spPr>
            <a:xfrm>
              <a:off x="5444884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5D2A0F0-102E-452B-A63D-95686535948D}"/>
              </a:ext>
            </a:extLst>
          </p:cNvPr>
          <p:cNvGrpSpPr/>
          <p:nvPr/>
        </p:nvGrpSpPr>
        <p:grpSpPr>
          <a:xfrm>
            <a:off x="2969552" y="4619678"/>
            <a:ext cx="3956180" cy="250090"/>
            <a:chOff x="3960955" y="3625969"/>
            <a:chExt cx="3956180" cy="25009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D8307AD-1C4F-438A-89BB-BEBC1F93F02C}"/>
                </a:ext>
              </a:extLst>
            </p:cNvPr>
            <p:cNvSpPr/>
            <p:nvPr/>
          </p:nvSpPr>
          <p:spPr>
            <a:xfrm>
              <a:off x="3960955" y="3625970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212C71A-0848-4A14-B41D-4C6B0A8A5FC9}"/>
                </a:ext>
              </a:extLst>
            </p:cNvPr>
            <p:cNvSpPr/>
            <p:nvPr/>
          </p:nvSpPr>
          <p:spPr>
            <a:xfrm>
              <a:off x="4950000" y="3625970"/>
              <a:ext cx="989045" cy="2500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Punctured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4319D20-EC4A-48DA-8A6E-5DAAA0CFB10D}"/>
                </a:ext>
              </a:extLst>
            </p:cNvPr>
            <p:cNvSpPr/>
            <p:nvPr/>
          </p:nvSpPr>
          <p:spPr>
            <a:xfrm>
              <a:off x="5939045" y="3625969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9C06A9B-3B54-4904-ABE4-312AFCFA5CC8}"/>
                </a:ext>
              </a:extLst>
            </p:cNvPr>
            <p:cNvSpPr/>
            <p:nvPr/>
          </p:nvSpPr>
          <p:spPr>
            <a:xfrm>
              <a:off x="6928090" y="3625969"/>
              <a:ext cx="989045" cy="2500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Punctured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538AF0B-0946-4D1F-B411-E443DFBC5846}"/>
              </a:ext>
            </a:extLst>
          </p:cNvPr>
          <p:cNvSpPr txBox="1"/>
          <p:nvPr/>
        </p:nvSpPr>
        <p:spPr>
          <a:xfrm>
            <a:off x="1023095" y="2236597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4AF079F-02A5-4D8D-9F7D-848090D19DD3}"/>
              </a:ext>
            </a:extLst>
          </p:cNvPr>
          <p:cNvCxnSpPr>
            <a:cxnSpLocks/>
          </p:cNvCxnSpPr>
          <p:nvPr/>
        </p:nvCxnSpPr>
        <p:spPr>
          <a:xfrm flipV="1">
            <a:off x="2978262" y="2220095"/>
            <a:ext cx="0" cy="285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A6E8257-3E8E-4BB8-8725-BAA00DEC6997}"/>
              </a:ext>
            </a:extLst>
          </p:cNvPr>
          <p:cNvCxnSpPr>
            <a:cxnSpLocks/>
          </p:cNvCxnSpPr>
          <p:nvPr/>
        </p:nvCxnSpPr>
        <p:spPr>
          <a:xfrm flipV="1">
            <a:off x="3967307" y="2225092"/>
            <a:ext cx="0" cy="289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83410FA-7C43-4BED-A371-C77C99A9158D}"/>
              </a:ext>
            </a:extLst>
          </p:cNvPr>
          <p:cNvCxnSpPr>
            <a:cxnSpLocks/>
          </p:cNvCxnSpPr>
          <p:nvPr/>
        </p:nvCxnSpPr>
        <p:spPr>
          <a:xfrm flipV="1">
            <a:off x="4956352" y="2185118"/>
            <a:ext cx="0" cy="262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21AE04A-B624-4CC9-A571-6577F3E0EBD0}"/>
              </a:ext>
            </a:extLst>
          </p:cNvPr>
          <p:cNvCxnSpPr>
            <a:cxnSpLocks/>
          </p:cNvCxnSpPr>
          <p:nvPr/>
        </p:nvCxnSpPr>
        <p:spPr>
          <a:xfrm flipV="1">
            <a:off x="5945397" y="2220095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8E154FA-E0EA-45D1-82A4-258983DFD107}"/>
              </a:ext>
            </a:extLst>
          </p:cNvPr>
          <p:cNvCxnSpPr>
            <a:cxnSpLocks/>
          </p:cNvCxnSpPr>
          <p:nvPr/>
        </p:nvCxnSpPr>
        <p:spPr>
          <a:xfrm flipV="1">
            <a:off x="6934442" y="2220095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24C266D-D139-414F-86D7-A9F38987F02C}"/>
              </a:ext>
            </a:extLst>
          </p:cNvPr>
          <p:cNvSpPr txBox="1"/>
          <p:nvPr/>
        </p:nvSpPr>
        <p:spPr>
          <a:xfrm>
            <a:off x="3120764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2D56E05-D4E0-4343-9F4C-D1DB57554548}"/>
              </a:ext>
            </a:extLst>
          </p:cNvPr>
          <p:cNvSpPr txBox="1"/>
          <p:nvPr/>
        </p:nvSpPr>
        <p:spPr>
          <a:xfrm>
            <a:off x="4109808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F5B2E84-49DA-4AC9-AD8D-B8850FD618B9}"/>
              </a:ext>
            </a:extLst>
          </p:cNvPr>
          <p:cNvSpPr txBox="1"/>
          <p:nvPr/>
        </p:nvSpPr>
        <p:spPr>
          <a:xfrm>
            <a:off x="5098852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B1C3C50-2373-4CF2-9D98-3AEFE9686C57}"/>
              </a:ext>
            </a:extLst>
          </p:cNvPr>
          <p:cNvSpPr txBox="1"/>
          <p:nvPr/>
        </p:nvSpPr>
        <p:spPr>
          <a:xfrm>
            <a:off x="6087896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D8BD93D1-8741-4C4D-B28B-276752EA8042}"/>
              </a:ext>
            </a:extLst>
          </p:cNvPr>
          <p:cNvGrpSpPr/>
          <p:nvPr/>
        </p:nvGrpSpPr>
        <p:grpSpPr>
          <a:xfrm>
            <a:off x="2994148" y="3178910"/>
            <a:ext cx="3956180" cy="250090"/>
            <a:chOff x="3969665" y="2911703"/>
            <a:chExt cx="3956180" cy="250090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2D3B505-CC92-4424-818E-22203F05AB4A}"/>
                </a:ext>
              </a:extLst>
            </p:cNvPr>
            <p:cNvSpPr/>
            <p:nvPr/>
          </p:nvSpPr>
          <p:spPr>
            <a:xfrm>
              <a:off x="3969665" y="2911704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A0C7394-99BE-4EF3-9E24-C1F1AE98CCF8}"/>
                </a:ext>
              </a:extLst>
            </p:cNvPr>
            <p:cNvSpPr/>
            <p:nvPr/>
          </p:nvSpPr>
          <p:spPr>
            <a:xfrm>
              <a:off x="4958710" y="2911704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0139637-F03D-4611-BAA4-719F8D302D52}"/>
                </a:ext>
              </a:extLst>
            </p:cNvPr>
            <p:cNvSpPr/>
            <p:nvPr/>
          </p:nvSpPr>
          <p:spPr>
            <a:xfrm>
              <a:off x="5947755" y="2911703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70C96A6-3F9D-44FD-88F6-DB9D02812099}"/>
                </a:ext>
              </a:extLst>
            </p:cNvPr>
            <p:cNvSpPr/>
            <p:nvPr/>
          </p:nvSpPr>
          <p:spPr>
            <a:xfrm>
              <a:off x="6936800" y="2911703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113A03B4-8640-4D52-9B78-30F78E4F6AA1}"/>
              </a:ext>
            </a:extLst>
          </p:cNvPr>
          <p:cNvSpPr txBox="1"/>
          <p:nvPr/>
        </p:nvSpPr>
        <p:spPr>
          <a:xfrm>
            <a:off x="1053935" y="4609790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E19D05F-14EF-401C-BF5C-0F033F10B768}"/>
              </a:ext>
            </a:extLst>
          </p:cNvPr>
          <p:cNvGrpSpPr/>
          <p:nvPr/>
        </p:nvGrpSpPr>
        <p:grpSpPr>
          <a:xfrm>
            <a:off x="2985373" y="3960394"/>
            <a:ext cx="3956180" cy="250090"/>
            <a:chOff x="2477749" y="1998548"/>
            <a:chExt cx="3956180" cy="419878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D3FE4BEB-650E-4E81-9ECC-A1A2C94F0361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DF4F1963-34C1-4C9C-9386-683F1EC1AC1F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Punctured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36BDFD8F-D775-4527-9419-24F440CD8DC8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3744AED1-F21B-401B-8A7C-C03D8D3AF1CF}"/>
                </a:ext>
              </a:extLst>
            </p:cNvPr>
            <p:cNvSpPr/>
            <p:nvPr/>
          </p:nvSpPr>
          <p:spPr>
            <a:xfrm>
              <a:off x="5444884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7CBB25AA-5B95-4FC4-9325-6DFDACA2773E}"/>
                  </a:ext>
                </a:extLst>
              </p:cNvPr>
              <p:cNvSpPr/>
              <p:nvPr/>
            </p:nvSpPr>
            <p:spPr>
              <a:xfrm>
                <a:off x="9411194" y="2241655"/>
                <a:ext cx="129073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7CBB25AA-5B95-4FC4-9325-6DFDACA277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194" y="2241655"/>
                <a:ext cx="1290738" cy="3702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BC6EA0B9-AED8-4ECA-9605-73BD47E2AEC9}"/>
                  </a:ext>
                </a:extLst>
              </p:cNvPr>
              <p:cNvSpPr/>
              <p:nvPr/>
            </p:nvSpPr>
            <p:spPr>
              <a:xfrm>
                <a:off x="7184876" y="2242104"/>
                <a:ext cx="21809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BC6EA0B9-AED8-4ECA-9605-73BD47E2AE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2242104"/>
                <a:ext cx="2180982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4E63D562-9AD1-47F1-BF62-BEE8A06CE947}"/>
                  </a:ext>
                </a:extLst>
              </p:cNvPr>
              <p:cNvSpPr/>
              <p:nvPr/>
            </p:nvSpPr>
            <p:spPr>
              <a:xfrm>
                <a:off x="7143757" y="3916758"/>
                <a:ext cx="21809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4E63D562-9AD1-47F1-BF62-BEE8A06CE9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57" y="3916758"/>
                <a:ext cx="2180982" cy="369332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44AFFFD4-1B1D-4C92-88A0-AE03567C003A}"/>
                  </a:ext>
                </a:extLst>
              </p:cNvPr>
              <p:cNvSpPr/>
              <p:nvPr/>
            </p:nvSpPr>
            <p:spPr>
              <a:xfrm>
                <a:off x="7184876" y="3096418"/>
                <a:ext cx="21745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44AFFFD4-1B1D-4C92-88A0-AE03567C00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3096418"/>
                <a:ext cx="217457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EA8FC76-D4BC-4A75-B059-F499542B6D17}"/>
                  </a:ext>
                </a:extLst>
              </p:cNvPr>
              <p:cNvSpPr/>
              <p:nvPr/>
            </p:nvSpPr>
            <p:spPr>
              <a:xfrm>
                <a:off x="7184876" y="4500435"/>
                <a:ext cx="21745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EA8FC76-D4BC-4A75-B059-F499542B6D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4500435"/>
                <a:ext cx="217457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B75A0453-40E6-4CD6-A270-6F95D8D9986D}"/>
                  </a:ext>
                </a:extLst>
              </p:cNvPr>
              <p:cNvSpPr/>
              <p:nvPr/>
            </p:nvSpPr>
            <p:spPr>
              <a:xfrm>
                <a:off x="9411194" y="3954744"/>
                <a:ext cx="129073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B75A0453-40E6-4CD6-A270-6F95D8D998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194" y="3954744"/>
                <a:ext cx="1290738" cy="3702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DFC76F5-74A4-42C8-89FA-69427117CA27}"/>
                  </a:ext>
                </a:extLst>
              </p:cNvPr>
              <p:cNvSpPr/>
              <p:nvPr/>
            </p:nvSpPr>
            <p:spPr>
              <a:xfrm>
                <a:off x="9365858" y="3100121"/>
                <a:ext cx="1284326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DFC76F5-74A4-42C8-89FA-69427117CA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5858" y="3100121"/>
                <a:ext cx="1284326" cy="3702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0ED39768-5AA7-46B1-B76C-1988EB41A9D7}"/>
                  </a:ext>
                </a:extLst>
              </p:cNvPr>
              <p:cNvSpPr/>
              <p:nvPr/>
            </p:nvSpPr>
            <p:spPr>
              <a:xfrm>
                <a:off x="9417606" y="4500435"/>
                <a:ext cx="1284326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𝑃𝑆𝑅𝑇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0ED39768-5AA7-46B1-B76C-1988EB41A9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7606" y="4500435"/>
                <a:ext cx="1284326" cy="3702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>
            <a:extLst>
              <a:ext uri="{FF2B5EF4-FFF2-40B4-BE49-F238E27FC236}">
                <a16:creationId xmlns:a16="http://schemas.microsoft.com/office/drawing/2014/main" id="{E72014A8-0615-4DC2-AC88-F2885F8EBEDD}"/>
              </a:ext>
            </a:extLst>
          </p:cNvPr>
          <p:cNvSpPr txBox="1"/>
          <p:nvPr/>
        </p:nvSpPr>
        <p:spPr>
          <a:xfrm>
            <a:off x="1053936" y="3016320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9432E6A-E41D-4595-AB50-D2825303A43E}"/>
              </a:ext>
            </a:extLst>
          </p:cNvPr>
          <p:cNvSpPr txBox="1"/>
          <p:nvPr/>
        </p:nvSpPr>
        <p:spPr>
          <a:xfrm>
            <a:off x="1053935" y="388274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</p:spTree>
    <p:extLst>
      <p:ext uri="{BB962C8B-B14F-4D97-AF65-F5344CB8AC3E}">
        <p14:creationId xmlns:p14="http://schemas.microsoft.com/office/powerpoint/2010/main" val="645053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/>
              <a:t>Potential Solutions (2/2)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/>
                    </a:solidFill>
                  </a:rPr>
                  <a:t>When STA operatin</a:t>
                </a:r>
                <a:r>
                  <a:rPr lang="en-US" dirty="0">
                    <a:solidFill>
                      <a:schemeClr val="tx1"/>
                    </a:solidFill>
                  </a:rPr>
                  <a:t>g channel DOES NOT match PSRR PPDU, some terms need to be adjusted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𝑷𝑾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𝑷𝑺𝑹𝑻</m:t>
                            </m:r>
                          </m:sub>
                        </m:sSub>
                      </m:sub>
                    </m:sSub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upper bound calculation: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 dirty="0"/>
                  <a:t>Option 1</a:t>
                </a:r>
                <a:r>
                  <a:rPr lang="en-US" dirty="0"/>
                  <a:t>: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endParaRPr lang="en-US" dirty="0">
                  <a:solidFill>
                    <a:schemeClr val="tx1"/>
                  </a:solidFill>
                </a:endParaRPr>
              </a:p>
              <a:p>
                <a:pPr marL="914400" lvl="2" indent="0"/>
                <a:r>
                  <a:rPr lang="en-US" dirty="0">
                    <a:solidFill>
                      <a:schemeClr val="tx1"/>
                    </a:solidFill>
                  </a:rPr>
                  <a:t>w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here </a:t>
                </a:r>
                <a:r>
                  <a:rPr lang="en-US" dirty="0">
                    <a:solidFill>
                      <a:schemeClr val="tx1"/>
                    </a:solidFill>
                  </a:rPr>
                  <a:t>OBSS STA measures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𝑹𝑷</m:t>
                    </m:r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𝑷𝑺𝑹𝑹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𝑺𝑻𝑨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</a:rPr>
                  <a:t>over the overlapping </a:t>
                </a:r>
                <a:r>
                  <a:rPr lang="en-US" dirty="0">
                    <a:solidFill>
                      <a:schemeClr val="tx1"/>
                    </a:solidFill>
                  </a:rPr>
                  <a:t>channel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 between STA operating channel and PSRR </a:t>
                </a:r>
                <a:r>
                  <a:rPr lang="en-US" dirty="0">
                    <a:solidFill>
                      <a:schemeClr val="tx1"/>
                    </a:solidFill>
                  </a:rPr>
                  <a:t>PPDU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the effective bandwidth of this overlapping BW with un-punctured subchannels only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 dirty="0"/>
                  <a:t>Option 2</a:t>
                </a:r>
                <a:r>
                  <a:rPr lang="en-US" dirty="0"/>
                  <a:t>:</a:t>
                </a:r>
              </a:p>
              <a:p>
                <a:pPr marL="0" indent="0"/>
                <a:endParaRPr lang="en-US" dirty="0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r>
                  <a:rPr lang="en-US" dirty="0">
                    <a:solidFill>
                      <a:schemeClr val="tx1"/>
                    </a:solidFill>
                  </a:rPr>
                  <a:t>w</a:t>
                </a:r>
                <a:r>
                  <a:rPr lang="en-US" b="0" dirty="0">
                    <a:solidFill>
                      <a:schemeClr val="tx1"/>
                    </a:solidFill>
                  </a:rPr>
                  <a:t>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is the number of un-punctured 20MHz subchannels in the overlapping channel between STA operating channel and PSRR PPDU</a:t>
                </a:r>
              </a:p>
              <a:p>
                <a:pPr marL="914400" lvl="2" indent="0"/>
                <a:endParaRPr lang="en-US" dirty="0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/>
                  <a:t>Both options require obtaining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𝑜𝑟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p>
                    </m:sSubSup>
                  </m:oMath>
                </a14:m>
                <a:r>
                  <a:rPr lang="en-US" dirty="0"/>
                  <a:t>. The mechanism for doing so is TBD. 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914400" lvl="2" indent="0"/>
                <a:endParaRPr lang="en-US" dirty="0"/>
              </a:p>
              <a:p>
                <a:pPr marL="914400" lvl="2" indent="0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  <a:blipFill>
                <a:blip r:embed="rId3"/>
                <a:stretch>
                  <a:fillRect l="-743" t="-1356" r="-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/>
              <p:nvPr/>
            </p:nvSpPr>
            <p:spPr>
              <a:xfrm>
                <a:off x="765182" y="2197504"/>
                <a:ext cx="10661635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𝑒𝐵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𝑃𝑆𝑅𝑇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𝑹𝑷</m:t>
                        </m:r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𝑷𝑺𝑹𝑹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𝑺𝑻𝑨</m:t>
                            </m:r>
                          </m:sub>
                        </m:s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𝒆𝑩</m:t>
                                </m:r>
                                <m:sSub>
                                  <m:sSubPr>
                                    <m:ctrlP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𝑾</m:t>
                                    </m:r>
                                  </m:e>
                                  <m:sub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𝑷𝑺𝑹𝑹</m:t>
                                    </m:r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𝑺𝑻𝑨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 dirty="0"/>
                  <a:t>     </a:t>
                </a:r>
                <a:r>
                  <a:rPr lang="en-US" sz="1800" dirty="0">
                    <a:solidFill>
                      <a:schemeClr val="tx1"/>
                    </a:solidFill>
                  </a:rPr>
                  <a:t>[dBm]</a:t>
                </a:r>
                <a:r>
                  <a:rPr lang="en-US" sz="1800" dirty="0"/>
                  <a:t> . (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82" y="2197504"/>
                <a:ext cx="10661635" cy="783869"/>
              </a:xfrm>
              <a:prstGeom prst="rect">
                <a:avLst/>
              </a:prstGeom>
              <a:blipFill>
                <a:blip r:embed="rId4"/>
                <a:stretch>
                  <a:fillRect l="-515" r="-858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/>
              <p:nvPr/>
            </p:nvSpPr>
            <p:spPr>
              <a:xfrm>
                <a:off x="713431" y="4499399"/>
                <a:ext cx="10864622" cy="4074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𝑃𝑆𝑅𝑇</m:t>
                                </m:r>
                              </m:sup>
                            </m:sSubSup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𝑹𝑷</m:t>
                        </m:r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𝑷𝑺𝑹𝑹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𝑺𝑻𝑨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sub>
                              <m:sup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𝑷𝑺𝑹𝑹</m:t>
                                </m:r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𝑺𝑻𝑨</m:t>
                                </m:r>
                              </m:sup>
                            </m:sSubSup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/>
                  <a:t>. (		</a:t>
                </a:r>
                <a:r>
                  <a:rPr lang="en-US" sz="1800">
                    <a:solidFill>
                      <a:schemeClr val="tx1"/>
                    </a:solidFill>
                  </a:rPr>
                  <a:t>[dBm]</a:t>
                </a:r>
                <a:r>
                  <a:rPr lang="en-US" sz="1800"/>
                  <a:t>1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431" y="4499399"/>
                <a:ext cx="10864622" cy="407419"/>
              </a:xfrm>
              <a:prstGeom prst="rect">
                <a:avLst/>
              </a:prstGeom>
              <a:blipFill>
                <a:blip r:embed="rId5"/>
                <a:stretch>
                  <a:fillRect t="-4478" b="-164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2335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15f9b33-44dc-4e0a-9e09-435387c6f571">
      <UserInfo>
        <DisplayName>Zinan Lin</DisplayName>
        <AccountId>16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C8B2A674D1584E83F471FA4EBB1D9A" ma:contentTypeVersion="13" ma:contentTypeDescription="Create a new document." ma:contentTypeScope="" ma:versionID="2292ab0696147c444f138c7e473ad8db">
  <xsd:schema xmlns:xsd="http://www.w3.org/2001/XMLSchema" xmlns:xs="http://www.w3.org/2001/XMLSchema" xmlns:p="http://schemas.microsoft.com/office/2006/metadata/properties" xmlns:ns3="2c1f353b-72a6-47f8-b41a-63ac3ee88c5c" xmlns:ns4="c15f9b33-44dc-4e0a-9e09-435387c6f571" targetNamespace="http://schemas.microsoft.com/office/2006/metadata/properties" ma:root="true" ma:fieldsID="d59f987f56e21467d0c98fca7f8cef48" ns3:_="" ns4:_="">
    <xsd:import namespace="2c1f353b-72a6-47f8-b41a-63ac3ee88c5c"/>
    <xsd:import namespace="c15f9b33-44dc-4e0a-9e09-435387c6f57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1f353b-72a6-47f8-b41a-63ac3ee88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5f9b33-44dc-4e0a-9e09-435387c6f57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schemas.openxmlformats.org/package/2006/metadata/core-properties"/>
    <ds:schemaRef ds:uri="c15f9b33-44dc-4e0a-9e09-435387c6f571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2c1f353b-72a6-47f8-b41a-63ac3ee88c5c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689E863-A12F-4604-A25B-CB9F20ABCE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1f353b-72a6-47f8-b41a-63ac3ee88c5c"/>
    <ds:schemaRef ds:uri="c15f9b33-44dc-4e0a-9e09-435387c6f5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</TotalTime>
  <Words>1570</Words>
  <Application>Microsoft Office PowerPoint</Application>
  <PresentationFormat>Widescreen</PresentationFormat>
  <Paragraphs>281</Paragraphs>
  <Slides>17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 Math</vt:lpstr>
      <vt:lpstr>Segoe UI</vt:lpstr>
      <vt:lpstr>Times New Roman</vt:lpstr>
      <vt:lpstr>Wingdings</vt:lpstr>
      <vt:lpstr>Office Theme</vt:lpstr>
      <vt:lpstr>Document</vt:lpstr>
      <vt:lpstr>Discussion on Spatial Reuse Issues</vt:lpstr>
      <vt:lpstr>PowerPoint Presentation</vt:lpstr>
      <vt:lpstr>Introduction</vt:lpstr>
      <vt:lpstr>Recap - Current PSR Operation [3]</vt:lpstr>
      <vt:lpstr>Recap - ESR Definition</vt:lpstr>
      <vt:lpstr>11be Features Impacting PSR Operation</vt:lpstr>
      <vt:lpstr>Potential Solutions (1/2) </vt:lpstr>
      <vt:lpstr>Examples – PSRT PPDU Operating Channel Matches PSRR PPDU Operating Channel</vt:lpstr>
      <vt:lpstr>Potential Solutions (2/2) </vt:lpstr>
      <vt:lpstr>Examples – PSRT PPDU Operating BW Mismatches PSRR PPDU Operating BW</vt:lpstr>
      <vt:lpstr>Follow-up Discussion</vt:lpstr>
      <vt:lpstr>Conclusions</vt:lpstr>
      <vt:lpstr>PowerPoint Presentation</vt:lpstr>
      <vt:lpstr>Straw poll 1</vt:lpstr>
      <vt:lpstr>Straw poll 2</vt:lpstr>
      <vt:lpstr>Straw poll 3</vt:lpstr>
      <vt:lpstr>PPDU_BW determination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Sptatial resue discussion</dc:title>
  <dc:creator>Xiaofei.Wang@InterDigital.com</dc:creator>
  <cp:lastModifiedBy>Rui</cp:lastModifiedBy>
  <cp:revision>14</cp:revision>
  <cp:lastPrinted>1601-01-01T00:00:00Z</cp:lastPrinted>
  <dcterms:created xsi:type="dcterms:W3CDTF">2014-04-14T10:59:07Z</dcterms:created>
  <dcterms:modified xsi:type="dcterms:W3CDTF">2021-06-02T13:49:38Z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0x010100B1C8B2A674D1584E83F471FA4EBB1D9A</vt:lpwstr>
  </property>
</Properties>
</file>