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6" r:id="rId6"/>
    <p:sldId id="273" r:id="rId7"/>
    <p:sldId id="353" r:id="rId8"/>
    <p:sldId id="351" r:id="rId9"/>
    <p:sldId id="356" r:id="rId10"/>
    <p:sldId id="346" r:id="rId11"/>
    <p:sldId id="357" r:id="rId12"/>
    <p:sldId id="358" r:id="rId13"/>
    <p:sldId id="359" r:id="rId14"/>
    <p:sldId id="323" r:id="rId15"/>
    <p:sldId id="284" r:id="rId16"/>
    <p:sldId id="339" r:id="rId17"/>
    <p:sldId id="352" r:id="rId18"/>
    <p:sldId id="360" r:id="rId19"/>
    <p:sldId id="348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nqing Lou" initials="HL" lastIdx="3" clrIdx="6">
    <p:extLst>
      <p:ext uri="{19B8F6BF-5375-455C-9EA6-DF929625EA0E}">
        <p15:presenceInfo xmlns:p15="http://schemas.microsoft.com/office/powerpoint/2012/main" userId="S::hanqing.lou@interdigital.com::e75e7991-8deb-47e1-b5fe-d3e0bfcf7295" providerId="AD"/>
      </p:ext>
    </p:extLst>
  </p:cmAuthor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4" name="Zinan Lin" initials="ZL" lastIdx="6" clrIdx="3">
    <p:extLst>
      <p:ext uri="{19B8F6BF-5375-455C-9EA6-DF929625EA0E}">
        <p15:presenceInfo xmlns:p15="http://schemas.microsoft.com/office/powerpoint/2012/main" userId="S::zinan.lin@interdigital.com::1c68d5da-636e-4833-8ca6-2062a90b0015" providerId="AD"/>
      </p:ext>
    </p:extLst>
  </p:cmAuthor>
  <p:cmAuthor id="5" name="Rui Yang" initials="RY" lastIdx="4" clrIdx="4">
    <p:extLst>
      <p:ext uri="{19B8F6BF-5375-455C-9EA6-DF929625EA0E}">
        <p15:presenceInfo xmlns:p15="http://schemas.microsoft.com/office/powerpoint/2012/main" userId="S::Rui.Yang@InterDigital.com::bce1505e-7a83-43cd-b9b3-a84ece5d0f70" providerId="AD"/>
      </p:ext>
    </p:extLst>
  </p:cmAuthor>
  <p:cmAuthor id="6" name="Xiaofei Wang" initials="XW" lastIdx="5" clrIdx="5">
    <p:extLst>
      <p:ext uri="{19B8F6BF-5375-455C-9EA6-DF929625EA0E}">
        <p15:presenceInfo xmlns:p15="http://schemas.microsoft.com/office/powerpoint/2012/main" userId="S::xiaofei.wang@interdigital.com::6e1836d3-2ed9-4ae5-8700-9029b71c19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90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36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 on Spatial Reuse Issues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2021-03-31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88462"/>
              </p:ext>
            </p:extLst>
          </p:nvPr>
        </p:nvGraphicFramePr>
        <p:xfrm>
          <a:off x="2714625" y="3157538"/>
          <a:ext cx="73437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65012" imgH="2772730" progId="Word.Document.8">
                  <p:embed/>
                </p:oleObj>
              </mc:Choice>
              <mc:Fallback>
                <p:oleObj name="Document" r:id="rId4" imgW="8265012" imgH="2772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157538"/>
                        <a:ext cx="73437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19507-B69D-48A1-BE7C-1B47752DE6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445B-C0FD-4BF5-8610-D301D7FF18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60B11-6100-431C-A20C-3A38CC72DA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41EAE6-491C-4D8E-8C34-6A9D933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BW Mismatches PSRR PPDU Operating BW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FE24BDD-C06F-40B2-8CC0-CBC8675133F5}"/>
              </a:ext>
            </a:extLst>
          </p:cNvPr>
          <p:cNvGrpSpPr/>
          <p:nvPr/>
        </p:nvGrpSpPr>
        <p:grpSpPr>
          <a:xfrm>
            <a:off x="2589409" y="2344789"/>
            <a:ext cx="3956180" cy="250090"/>
            <a:chOff x="2477749" y="1998548"/>
            <a:chExt cx="3956180" cy="4198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742A2F5-39D0-4A14-BCA1-A493870E6662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891FA6-89C4-4107-BD7B-30DE5A886B76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DF8D46F-6286-4730-9C05-B4DDFAD661AA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C624BB-4B0B-4C86-8423-73D7FF5C6558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B537E45-9E76-4682-A8F1-835CF3897FD3}"/>
              </a:ext>
            </a:extLst>
          </p:cNvPr>
          <p:cNvSpPr txBox="1"/>
          <p:nvPr/>
        </p:nvSpPr>
        <p:spPr>
          <a:xfrm>
            <a:off x="1002193" y="2255761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6FB0D80-5545-49C1-B18C-0659C187AA1F}"/>
              </a:ext>
            </a:extLst>
          </p:cNvPr>
          <p:cNvCxnSpPr>
            <a:cxnSpLocks/>
          </p:cNvCxnSpPr>
          <p:nvPr/>
        </p:nvCxnSpPr>
        <p:spPr>
          <a:xfrm flipV="1">
            <a:off x="2598119" y="2260504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9A31F02-AC0D-471D-B9BC-09657C496E5A}"/>
              </a:ext>
            </a:extLst>
          </p:cNvPr>
          <p:cNvCxnSpPr>
            <a:cxnSpLocks/>
          </p:cNvCxnSpPr>
          <p:nvPr/>
        </p:nvCxnSpPr>
        <p:spPr>
          <a:xfrm flipV="1">
            <a:off x="3587164" y="2265501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D254F5-A0A4-4885-9B31-802027A48802}"/>
              </a:ext>
            </a:extLst>
          </p:cNvPr>
          <p:cNvCxnSpPr>
            <a:cxnSpLocks/>
          </p:cNvCxnSpPr>
          <p:nvPr/>
        </p:nvCxnSpPr>
        <p:spPr>
          <a:xfrm flipV="1">
            <a:off x="4576209" y="2225527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A5688B4-4B11-4251-87C0-7E91EDD2E9FD}"/>
              </a:ext>
            </a:extLst>
          </p:cNvPr>
          <p:cNvCxnSpPr>
            <a:cxnSpLocks/>
          </p:cNvCxnSpPr>
          <p:nvPr/>
        </p:nvCxnSpPr>
        <p:spPr>
          <a:xfrm flipV="1">
            <a:off x="5565254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6EED77D-024A-4E69-9D05-87299BA77A07}"/>
              </a:ext>
            </a:extLst>
          </p:cNvPr>
          <p:cNvCxnSpPr>
            <a:cxnSpLocks/>
          </p:cNvCxnSpPr>
          <p:nvPr/>
        </p:nvCxnSpPr>
        <p:spPr>
          <a:xfrm flipV="1">
            <a:off x="6554299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6F4D28E-1310-4A0F-9CAA-3AB944131D0E}"/>
              </a:ext>
            </a:extLst>
          </p:cNvPr>
          <p:cNvSpPr txBox="1"/>
          <p:nvPr/>
        </p:nvSpPr>
        <p:spPr>
          <a:xfrm>
            <a:off x="2843961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A4B400-FE1D-4364-8745-7D41CD50B0CF}"/>
              </a:ext>
            </a:extLst>
          </p:cNvPr>
          <p:cNvSpPr txBox="1"/>
          <p:nvPr/>
        </p:nvSpPr>
        <p:spPr>
          <a:xfrm>
            <a:off x="3833005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5FCDBE-E66D-406E-ACF3-F7963F824AFC}"/>
              </a:ext>
            </a:extLst>
          </p:cNvPr>
          <p:cNvSpPr txBox="1"/>
          <p:nvPr/>
        </p:nvSpPr>
        <p:spPr>
          <a:xfrm>
            <a:off x="4822049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0EF77-F879-4AC8-BC85-6659F9CCE88D}"/>
              </a:ext>
            </a:extLst>
          </p:cNvPr>
          <p:cNvSpPr txBox="1"/>
          <p:nvPr/>
        </p:nvSpPr>
        <p:spPr>
          <a:xfrm>
            <a:off x="5811093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504499-D907-4B9F-ADCB-1DABAB77ABDA}"/>
              </a:ext>
            </a:extLst>
          </p:cNvPr>
          <p:cNvGrpSpPr/>
          <p:nvPr/>
        </p:nvGrpSpPr>
        <p:grpSpPr>
          <a:xfrm>
            <a:off x="4567499" y="2781320"/>
            <a:ext cx="1978090" cy="250089"/>
            <a:chOff x="5947755" y="2911703"/>
            <a:chExt cx="1978090" cy="2500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749305D-6B75-4198-9282-339E7A245621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1452141-E1A6-4E56-97F5-1CF347F3B5FF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BF26CD64-7C8D-4C30-8E2A-8EE78EB238A0}"/>
              </a:ext>
            </a:extLst>
          </p:cNvPr>
          <p:cNvSpPr txBox="1"/>
          <p:nvPr/>
        </p:nvSpPr>
        <p:spPr>
          <a:xfrm>
            <a:off x="575966" y="5098923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DE757B82-0B42-495A-AECA-062D807EF071}"/>
              </a:ext>
            </a:extLst>
          </p:cNvPr>
          <p:cNvSpPr/>
          <p:nvPr/>
        </p:nvSpPr>
        <p:spPr bwMode="auto">
          <a:xfrm rot="16200000">
            <a:off x="5365213" y="2314792"/>
            <a:ext cx="370230" cy="194823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/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/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,,</a:t>
                </a: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  <a:blipFill>
                <a:blip r:embed="rId3"/>
                <a:stretch>
                  <a:fillRect t="-10000" r="-5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/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=140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7F3A67C9-1CC0-4051-B311-7236D1E116AE}"/>
              </a:ext>
            </a:extLst>
          </p:cNvPr>
          <p:cNvGrpSpPr/>
          <p:nvPr/>
        </p:nvGrpSpPr>
        <p:grpSpPr>
          <a:xfrm>
            <a:off x="5194982" y="4623521"/>
            <a:ext cx="3344019" cy="400824"/>
            <a:chOff x="2477749" y="1998548"/>
            <a:chExt cx="3956182" cy="41987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E357C8A-BC27-472C-BCA3-ED52508E1B13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BB3D7C2-ED51-4BB0-9185-75D60E174680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D5BA59D-0CFF-4005-BE06-6C80B3F50195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164564D-302A-4497-B07E-DBBF571A2AE5}"/>
                </a:ext>
              </a:extLst>
            </p:cNvPr>
            <p:cNvSpPr/>
            <p:nvPr/>
          </p:nvSpPr>
          <p:spPr>
            <a:xfrm>
              <a:off x="5444885" y="1998550"/>
              <a:ext cx="989046" cy="4198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1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F435B36-AFCA-4A40-847C-8314864C5D4A}"/>
              </a:ext>
            </a:extLst>
          </p:cNvPr>
          <p:cNvSpPr txBox="1"/>
          <p:nvPr/>
        </p:nvSpPr>
        <p:spPr>
          <a:xfrm>
            <a:off x="3660708" y="4649688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/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E19D2C7F-3E18-485F-9427-811FDB243D99}"/>
              </a:ext>
            </a:extLst>
          </p:cNvPr>
          <p:cNvGrpSpPr/>
          <p:nvPr/>
        </p:nvGrpSpPr>
        <p:grpSpPr>
          <a:xfrm>
            <a:off x="1888868" y="5136730"/>
            <a:ext cx="6672543" cy="383778"/>
            <a:chOff x="1632247" y="5290428"/>
            <a:chExt cx="7467269" cy="33152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BD0FDE6-19D6-4095-AF91-E5D9E35C4433}"/>
                </a:ext>
              </a:extLst>
            </p:cNvPr>
            <p:cNvGrpSpPr/>
            <p:nvPr/>
          </p:nvGrpSpPr>
          <p:grpSpPr>
            <a:xfrm>
              <a:off x="5365882" y="5290428"/>
              <a:ext cx="3733634" cy="331526"/>
              <a:chOff x="3960955" y="3625969"/>
              <a:chExt cx="3956180" cy="25009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CC6ED64-0E05-4D7D-ADCA-31CD173A2F02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A97F321-847E-4759-9C1B-6CFA6FBC5E94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D2744B-893D-48D0-9477-2021B6093293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72D564A-DBD1-40C5-A12D-510228F94828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BEA2B82-962D-4675-BA4D-09DC1C6821D5}"/>
                </a:ext>
              </a:extLst>
            </p:cNvPr>
            <p:cNvGrpSpPr/>
            <p:nvPr/>
          </p:nvGrpSpPr>
          <p:grpSpPr>
            <a:xfrm>
              <a:off x="1632247" y="5290428"/>
              <a:ext cx="3733634" cy="331526"/>
              <a:chOff x="3960955" y="3625969"/>
              <a:chExt cx="3956180" cy="250090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8A259AC-AF30-4325-81B2-B8D2A20AE9C0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F99C8E3-0E21-403D-B19E-5E1CAAF2D50F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09794B4-DE71-4D57-91C8-AAF0F994AA67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CCE5EC0-B1AD-4E2E-B29A-E827710CFA90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D1DC06A-0A70-46B1-9A64-596C26174C57}"/>
              </a:ext>
            </a:extLst>
          </p:cNvPr>
          <p:cNvCxnSpPr>
            <a:stCxn id="26" idx="3"/>
          </p:cNvCxnSpPr>
          <p:nvPr/>
        </p:nvCxnSpPr>
        <p:spPr bwMode="auto">
          <a:xfrm flipH="1">
            <a:off x="4567499" y="2018710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75E354F-92F6-42A5-8AF4-623C379E95B1}"/>
              </a:ext>
            </a:extLst>
          </p:cNvPr>
          <p:cNvCxnSpPr>
            <a:cxnSpLocks/>
            <a:stCxn id="28" idx="3"/>
          </p:cNvCxnSpPr>
          <p:nvPr/>
        </p:nvCxnSpPr>
        <p:spPr bwMode="auto">
          <a:xfrm>
            <a:off x="6545589" y="2018710"/>
            <a:ext cx="0" cy="141029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/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24C6CBCA-1326-47A8-A907-347605D8F5FB}"/>
              </a:ext>
            </a:extLst>
          </p:cNvPr>
          <p:cNvSpPr txBox="1"/>
          <p:nvPr/>
        </p:nvSpPr>
        <p:spPr>
          <a:xfrm>
            <a:off x="3046741" y="2863206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6B11BE1-DF7B-4A81-8823-BF54ADBCA2C5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7520" y="4227926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01E191-232D-4E4B-A463-0FFB6542C17A}"/>
              </a:ext>
            </a:extLst>
          </p:cNvPr>
          <p:cNvCxnSpPr>
            <a:cxnSpLocks/>
          </p:cNvCxnSpPr>
          <p:nvPr/>
        </p:nvCxnSpPr>
        <p:spPr bwMode="auto">
          <a:xfrm>
            <a:off x="8561411" y="4152563"/>
            <a:ext cx="0" cy="150827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Left Brace 88">
            <a:extLst>
              <a:ext uri="{FF2B5EF4-FFF2-40B4-BE49-F238E27FC236}">
                <a16:creationId xmlns:a16="http://schemas.microsoft.com/office/drawing/2014/main" id="{EA04E462-7B48-4DA1-A919-2C7F7060F0B4}"/>
              </a:ext>
            </a:extLst>
          </p:cNvPr>
          <p:cNvSpPr/>
          <p:nvPr/>
        </p:nvSpPr>
        <p:spPr bwMode="auto">
          <a:xfrm rot="16200000">
            <a:off x="6617689" y="4148255"/>
            <a:ext cx="523560" cy="3308655"/>
          </a:xfrm>
          <a:prstGeom prst="leftBrace">
            <a:avLst>
              <a:gd name="adj1" fmla="val 8333"/>
              <a:gd name="adj2" fmla="val 5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/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>
            <a:extLst>
              <a:ext uri="{FF2B5EF4-FFF2-40B4-BE49-F238E27FC236}">
                <a16:creationId xmlns:a16="http://schemas.microsoft.com/office/drawing/2014/main" id="{01732647-0C4F-4F46-B7D6-D4DEBAD28529}"/>
              </a:ext>
            </a:extLst>
          </p:cNvPr>
          <p:cNvSpPr txBox="1"/>
          <p:nvPr/>
        </p:nvSpPr>
        <p:spPr>
          <a:xfrm>
            <a:off x="6103542" y="4236826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EB90B20-3A75-4202-A095-9F8C64775A7D}"/>
              </a:ext>
            </a:extLst>
          </p:cNvPr>
          <p:cNvSpPr txBox="1"/>
          <p:nvPr/>
        </p:nvSpPr>
        <p:spPr>
          <a:xfrm>
            <a:off x="5310903" y="423682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762C25C-3100-4350-BE2F-EE0B98CF7362}"/>
              </a:ext>
            </a:extLst>
          </p:cNvPr>
          <p:cNvSpPr txBox="1"/>
          <p:nvPr/>
        </p:nvSpPr>
        <p:spPr>
          <a:xfrm>
            <a:off x="6979038" y="422775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CA3D58F-EE3D-4D59-B292-5D9E80F4EDC8}"/>
              </a:ext>
            </a:extLst>
          </p:cNvPr>
          <p:cNvSpPr txBox="1"/>
          <p:nvPr/>
        </p:nvSpPr>
        <p:spPr>
          <a:xfrm>
            <a:off x="7805283" y="421744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</p:spTree>
    <p:extLst>
      <p:ext uri="{BB962C8B-B14F-4D97-AF65-F5344CB8AC3E}">
        <p14:creationId xmlns:p14="http://schemas.microsoft.com/office/powerpoint/2010/main" val="112046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contribution, we discuss two 11be features that may impact spatial reuse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specification needs to be updated to address these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discuss some potential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/>
              <a:t>[1] 802-11-21/0269r1 PSR-based SR Normalization Discussion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[2] 802-11-21/0440r2 PDT-EHT-PSR-based-SR 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[3] 802.11ax D8.0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[4] 802-11-21/0673r2 PSR-Based SR Discussion Follow-up</a:t>
            </a:r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Segoe UI" panose="020B0502040204020203" pitchFamily="34" charset="0"/>
              </a:rPr>
              <a:t>Do you agree that the </a:t>
            </a:r>
            <a:r>
              <a:rPr lang="en-US" sz="1800" dirty="0" err="1">
                <a:effectLst/>
                <a:latin typeface="Segoe UI" panose="020B0502040204020203" pitchFamily="34" charset="0"/>
              </a:rPr>
              <a:t>Tx_PWR_PSRT</a:t>
            </a:r>
            <a:r>
              <a:rPr lang="en-US" sz="1800" dirty="0">
                <a:effectLst/>
                <a:latin typeface="Segoe UI" panose="020B0502040204020203" pitchFamily="34" charset="0"/>
              </a:rPr>
              <a:t> setting should consider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Difference between ESR1 and ESR2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Subchannel puncturing in both PSRT PPDU and PSRR PPDU?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Y/N/Abs: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57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Segoe UI" panose="020B0502040204020203" pitchFamily="34" charset="0"/>
                  </a:rPr>
                  <a:t>Do you agree to include the following factors when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latin typeface="Segoe UI" panose="020B0502040204020203" pitchFamily="34" charset="0"/>
                  </a:rPr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Min(ESR1, ESR2)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The number of unpunctured 20MHz subchannels in PSRT PPDU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Yes/No/Abs: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  <a:blipFill>
                <a:blip r:embed="rId3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67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Segoe UI" panose="020B0502040204020203" pitchFamily="34" charset="0"/>
                  </a:rPr>
                  <a:t>Do you agree to include the following factors when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latin typeface="Segoe UI" panose="020B0502040204020203" pitchFamily="34" charset="0"/>
                  </a:rPr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OBSS STA measured power level over the overlapping channels between the STA operating channel and PSRR PPDU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The number of unpunctured 20MHz subchannels in the overlapping channels between the OBSS STA operating channel and PSRR PPDU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Yes/No/Abs: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  <a:blipFill>
                <a:blip r:embed="rId3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905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F9C1-56FE-449B-ACF7-0FEBD0C6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PPDU_BW determination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DB29-68BA-453E-8FF3-B3077CB51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2706-F5B0-4369-9104-8BEDABFD0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44E5B-C27D-4BF0-9989-41E01DA9C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E01F67-F014-46EF-9A93-AAAD94B93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532" y="2096852"/>
            <a:ext cx="749482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contribution, we follow up on discussions on spatial reuse for EHT STA.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issues have been discussed in </a:t>
            </a:r>
            <a:r>
              <a:rPr lang="en-US" err="1"/>
              <a:t>TGbe</a:t>
            </a:r>
            <a:r>
              <a:rPr lang="en-US"/>
              <a:t> [1, 2, 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/>
              <a:t>Descriptions of two SR subfields in the U-SIG field of EHT TB PPDU </a:t>
            </a:r>
            <a:r>
              <a:rPr lang="en-GB"/>
              <a:t>were</a:t>
            </a:r>
            <a:r>
              <a:rPr lang="en-GB" kern="0"/>
              <a:t> </a:t>
            </a:r>
            <a:r>
              <a:rPr lang="en-GB"/>
              <a:t>proposed</a:t>
            </a:r>
            <a:r>
              <a:rPr lang="en-GB" kern="0"/>
              <a:t> </a:t>
            </a:r>
            <a:r>
              <a:rPr lang="en-GB"/>
              <a:t>i</a:t>
            </a:r>
            <a:r>
              <a:rPr lang="en-GB" kern="0"/>
              <a:t>n [</a:t>
            </a:r>
            <a:r>
              <a:rPr lang="en-GB"/>
              <a:t>2</a:t>
            </a:r>
            <a:r>
              <a:rPr lang="en-GB" ker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Additional RPL normalization issues were discussed recently in [4]</a:t>
            </a:r>
            <a:endParaRPr lang="en-GB" kern="0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Further changes are needed for some specifications due to 11be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D696DEC-0BF1-4AA4-8C83-450F28E38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407" y="1200033"/>
            <a:ext cx="6742417" cy="2769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Recap - Current PSR Operation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/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𝑅𝑃𝐿</m:t>
                        </m:r>
                      </m:e>
                    </m:func>
                  </m:oMath>
                </a14:m>
                <a:r>
                  <a:rPr lang="en-US" sz="1600"/>
                  <a:t> 	[dBm]      (1)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CBA73C9-59B7-45FE-BEE6-5A61EC61772C}"/>
              </a:ext>
            </a:extLst>
          </p:cNvPr>
          <p:cNvSpPr/>
          <p:nvPr/>
        </p:nvSpPr>
        <p:spPr>
          <a:xfrm>
            <a:off x="8342288" y="1247163"/>
            <a:ext cx="2592288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21EA0-F893-4B02-A37A-4F487D11F92C}"/>
              </a:ext>
            </a:extLst>
          </p:cNvPr>
          <p:cNvSpPr/>
          <p:nvPr/>
        </p:nvSpPr>
        <p:spPr>
          <a:xfrm>
            <a:off x="5292750" y="1460306"/>
            <a:ext cx="4633714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CE2B-503E-4180-8FDB-5C787E869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29" y="1197714"/>
            <a:ext cx="4267415" cy="22700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677DB-28BD-4D61-9CFB-84E101D04D70}"/>
              </a:ext>
            </a:extLst>
          </p:cNvPr>
          <p:cNvSpPr txBox="1"/>
          <p:nvPr/>
        </p:nvSpPr>
        <p:spPr>
          <a:xfrm>
            <a:off x="3576291" y="5840877"/>
            <a:ext cx="217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Tx power upper bound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per 20MHz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132F9D2-2BEF-4B31-B225-31E1CF1D04E4}"/>
              </a:ext>
            </a:extLst>
          </p:cNvPr>
          <p:cNvSpPr/>
          <p:nvPr/>
        </p:nvSpPr>
        <p:spPr bwMode="auto">
          <a:xfrm rot="5400000">
            <a:off x="5362113" y="4582181"/>
            <a:ext cx="301840" cy="36201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/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𝑃𝑆𝑅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/>
                  <a:t>	 [dBm]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F9F9462F-D532-4188-B71D-DB8476C86B73}"/>
              </a:ext>
            </a:extLst>
          </p:cNvPr>
          <p:cNvSpPr/>
          <p:nvPr/>
        </p:nvSpPr>
        <p:spPr bwMode="auto">
          <a:xfrm rot="16200000">
            <a:off x="2952054" y="5122936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04E13-7E8D-4853-A61B-18DA48067D11}"/>
              </a:ext>
            </a:extLst>
          </p:cNvPr>
          <p:cNvSpPr/>
          <p:nvPr/>
        </p:nvSpPr>
        <p:spPr>
          <a:xfrm>
            <a:off x="2390888" y="5780037"/>
            <a:ext cx="143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Tx power over 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PSRT PPDU BW</a:t>
            </a:r>
            <a:endParaRPr lang="en-US" sz="140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492ACDF3-3CCB-4D4D-ADD5-A1DE56D853EE}"/>
              </a:ext>
            </a:extLst>
          </p:cNvPr>
          <p:cNvSpPr/>
          <p:nvPr/>
        </p:nvSpPr>
        <p:spPr bwMode="auto">
          <a:xfrm rot="16200000">
            <a:off x="4481017" y="5139791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C07399AD-E80F-48C8-82E0-283BE48AD894}"/>
              </a:ext>
            </a:extLst>
          </p:cNvPr>
          <p:cNvSpPr/>
          <p:nvPr/>
        </p:nvSpPr>
        <p:spPr bwMode="auto">
          <a:xfrm rot="16200000">
            <a:off x="6124119" y="4917104"/>
            <a:ext cx="225842" cy="1448014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D99AE7-426E-4D2F-B217-FB5239103D14}"/>
              </a:ext>
            </a:extLst>
          </p:cNvPr>
          <p:cNvSpPr txBox="1"/>
          <p:nvPr/>
        </p:nvSpPr>
        <p:spPr>
          <a:xfrm>
            <a:off x="5513032" y="5839778"/>
            <a:ext cx="3602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Number of 20MHz channels in </a:t>
            </a:r>
            <a:r>
              <a:rPr lang="en-US" sz="1400">
                <a:solidFill>
                  <a:srgbClr val="000000"/>
                </a:solidFill>
              </a:rPr>
              <a:t>PSRT PPDU BW </a:t>
            </a:r>
            <a:r>
              <a:rPr lang="en-US" sz="1400">
                <a:solidFill>
                  <a:srgbClr val="000000"/>
                </a:solidFill>
                <a:sym typeface="Wingdings" panose="05000000000000000000" pitchFamily="2" charset="2"/>
              </a:rPr>
              <a:t> “20 MHz Subchannel Multiplier”</a:t>
            </a:r>
            <a:endParaRPr lang="en-US" sz="1400"/>
          </a:p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/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200">
                    <a:solidFill>
                      <a:schemeClr val="tx1"/>
                    </a:solidFill>
                  </a:rPr>
                  <a:t> is the normalized PRL to 20MHz [2]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064E-3EDF-46FD-B6B7-1B88CA02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6282"/>
          </a:xfrm>
        </p:spPr>
        <p:txBody>
          <a:bodyPr/>
          <a:lstStyle/>
          <a:p>
            <a:r>
              <a:rPr lang="en-US"/>
              <a:t>Recap - ESR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DF4C0-EF47-4302-A8B2-25DA3C0D2B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10972-66E6-4995-9527-2C1507565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26BD-6FC9-4D4D-A7A7-A45EED81FA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/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There is consensus in </a:t>
                </a:r>
                <a:r>
                  <a:rPr lang="en-US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[1,2] that n</a:t>
                </a: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ormalizations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𝑃𝑆𝑅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𝑅𝑃𝐿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are performed on 20MHz basis regardless of the BW field of the EHT TB PPDU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blipFill>
                <a:blip r:embed="rId2"/>
                <a:stretch>
                  <a:fillRect l="-824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3B0D3B4-1335-4ADC-8A6B-B1DC43EBC532}"/>
              </a:ext>
            </a:extLst>
          </p:cNvPr>
          <p:cNvGrpSpPr/>
          <p:nvPr/>
        </p:nvGrpSpPr>
        <p:grpSpPr>
          <a:xfrm>
            <a:off x="745004" y="2593458"/>
            <a:ext cx="11041486" cy="3032779"/>
            <a:chOff x="767408" y="2929669"/>
            <a:chExt cx="11041486" cy="30327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4F3E4-F201-468B-9C4E-176FC55F53B3}"/>
                </a:ext>
              </a:extLst>
            </p:cNvPr>
            <p:cNvGrpSpPr/>
            <p:nvPr/>
          </p:nvGrpSpPr>
          <p:grpSpPr>
            <a:xfrm>
              <a:off x="767408" y="2929669"/>
              <a:ext cx="11041486" cy="2394809"/>
              <a:chOff x="584570" y="1729124"/>
              <a:chExt cx="11041486" cy="239480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C4593378-DD86-421A-80DB-6F19CB824EF6}"/>
                  </a:ext>
                </a:extLst>
              </p:cNvPr>
              <p:cNvGrpSpPr/>
              <p:nvPr/>
            </p:nvGrpSpPr>
            <p:grpSpPr>
              <a:xfrm>
                <a:off x="3374621" y="3656420"/>
                <a:ext cx="5154722" cy="467513"/>
                <a:chOff x="4239006" y="7767026"/>
                <a:chExt cx="2957829" cy="2859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40E9744-B6E2-4BB2-BE1A-9401FE0F1850}"/>
                    </a:ext>
                  </a:extLst>
                </p:cNvPr>
                <p:cNvSpPr/>
                <p:nvPr/>
              </p:nvSpPr>
              <p:spPr>
                <a:xfrm>
                  <a:off x="4239006" y="776721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SR1 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BBECF10-71BF-4958-9EDA-885F38549913}"/>
                    </a:ext>
                  </a:extLst>
                </p:cNvPr>
                <p:cNvSpPr/>
                <p:nvPr/>
              </p:nvSpPr>
              <p:spPr>
                <a:xfrm>
                  <a:off x="5717920" y="776702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SR2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FEBDC3-1DB4-4DD6-837C-4F79CF5647C2}"/>
                  </a:ext>
                </a:extLst>
              </p:cNvPr>
              <p:cNvSpPr txBox="1"/>
              <p:nvPr/>
            </p:nvSpPr>
            <p:spPr>
              <a:xfrm>
                <a:off x="584570" y="1837825"/>
                <a:ext cx="559617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</a:t>
                </a:r>
                <a:r>
                  <a:rPr lang="en-US" sz="1400" i="1">
                    <a:solidFill>
                      <a:schemeClr val="tx1"/>
                    </a:solidFill>
                  </a:rPr>
                  <a:t> of the first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bandwidth.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first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bandwidth. [2]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7A06E64-805A-4D61-A6C7-FDA1F8408A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1265" y="3388142"/>
                <a:ext cx="684076" cy="22282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BE3FBA-9045-4C8A-9BB7-634D8998D70F}"/>
                  </a:ext>
                </a:extLst>
              </p:cNvPr>
              <p:cNvSpPr txBox="1"/>
              <p:nvPr/>
            </p:nvSpPr>
            <p:spPr>
              <a:xfrm>
                <a:off x="6888088" y="1729124"/>
                <a:ext cx="47379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band. 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band. [2]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44B1511-2C3A-450D-8F2F-B0B232DE7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781051" y="3329562"/>
                <a:ext cx="594484" cy="3065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6275C6-A062-496B-B966-6980A6211AF3}"/>
                </a:ext>
              </a:extLst>
            </p:cNvPr>
            <p:cNvSpPr txBox="1"/>
            <p:nvPr/>
          </p:nvSpPr>
          <p:spPr>
            <a:xfrm>
              <a:off x="3924979" y="5439228"/>
              <a:ext cx="4645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Spatial Reuse subfields in Special User Info field of EHT Trigger frame or U-SIG of TB-PPDU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C84DFE-DB86-4734-B8D9-03FFCC7D591E}"/>
              </a:ext>
            </a:extLst>
          </p:cNvPr>
          <p:cNvSpPr txBox="1"/>
          <p:nvPr/>
        </p:nvSpPr>
        <p:spPr>
          <a:xfrm>
            <a:off x="640424" y="5777745"/>
            <a:ext cx="1155157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In [1], it is proposed that </a:t>
            </a: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RPL normalized to 20MHz is done by subtracting log10(PSRR_PPDU_BW/20MHz)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Mismatch between PSRR-PPDU and STA operating BW was discussed recently in [4]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1E662-B680-44F9-AB6B-73185E61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99289"/>
            <a:ext cx="10361084" cy="706771"/>
          </a:xfrm>
        </p:spPr>
        <p:txBody>
          <a:bodyPr/>
          <a:lstStyle/>
          <a:p>
            <a:r>
              <a:rPr lang="en-US"/>
              <a:t>11be Features Impacting PSR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/>
                  <a:t>Subchannel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PSRT PPDU has subchannel punctured, the current “subchannel multiplier”,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800"/>
                  <a:t>, is larger than the number of 20MHz subchannels that the PSRT PPDU signal resides on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/>
                  <a:t>Using the current “subchannel multiplier” incorrectly 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sz="160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PSRR PPDU has subchannel punctured and PRL is measured over PSRR PPDU BW [3], normalizing it by  </a:t>
                </a:r>
                <a:r>
                  <a:rPr lang="en-US" altLang="zh-CN" sz="1800"/>
                  <a:t>log10(PSRR_PPDU_BW/20MHz) [2] is still problematic since some of the subchannels have no PSRR PPDU signal</a:t>
                </a:r>
                <a:endParaRPr lang="en-US" altLang="zh-CN" sz="1800">
                  <a:highlight>
                    <a:srgbClr val="FFFF00"/>
                  </a:highlight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/>
                  <a:t>Normalizing PRL by log10(PSRR_PPDU_BW/20MHz) also incorrectly </a:t>
                </a:r>
                <a:r>
                  <a:rPr lang="en-US" sz="1600"/>
                  <a:t>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CN" sz="160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Multiple PSR values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U-SIG in TB PPDU and Special User fields of Trigger frame carry two ESR subfields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Which ESR value is used in expression (1) to calculate the total transmit power of PSRT PPDU,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, if two values are different?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>
                    <a:solidFill>
                      <a:schemeClr val="tx1"/>
                    </a:solidFill>
                  </a:rPr>
                  <a:t>If 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≠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>
                    <a:solidFill>
                      <a:schemeClr val="tx1"/>
                    </a:solidFill>
                  </a:rPr>
                  <a:t>, use  </a:t>
                </a:r>
                <a:r>
                  <a:rPr lang="en-US" sz="1400"/>
                  <a:t>ESR1 or ESR2?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This is also an issue in 11ax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  <a:blipFill>
                <a:blip r:embed="rId2"/>
                <a:stretch>
                  <a:fillRect l="-524" t="-688" r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0AEE6-7CD5-496B-8C17-5960D508A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5E28-B2DE-434A-9CB8-05C5699521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B682C-323C-4600-9790-0F3BFEEA9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(1/2)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 when STA operating channel matches PSRR PPDU: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b>
                    </m:sSub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are effective bandwidth of PSRT PPDU and PSRR PPDU, respectively,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p>
                    </m:sSubSup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are the number of un-punctured 20MHz subchannels in PSRT PPDU and PSRR PPDU, respectively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/>
                  <a:t>Since 11be allows subchannel puncturing in PPDU carrying trigger frame, how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/>
                  <a:t> when there are punctured subchannels needs to be specified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557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𝑃𝑆𝑅𝑅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blipFill>
                <a:blip r:embed="rId4"/>
                <a:stretch>
                  <a:fillRect l="-495" r="-804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𝑃𝑆𝑅𝑅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blipFill>
                <a:blip r:embed="rId5"/>
                <a:stretch>
                  <a:fillRect t="-606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4815-3B72-440D-BB13-C6C09574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22629"/>
            <a:ext cx="10361084" cy="597282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Channel Matches PSRR PPDU Operating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DA81-AD05-471B-9563-0618E9DBC1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081142" y="6565931"/>
            <a:ext cx="704849" cy="21653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A6C2A-A511-4198-9640-90728DF5C2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2E8CB-35C2-4779-B404-3108A7DDB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3F291A-09CB-4488-BEA7-7884994CC8DD}"/>
              </a:ext>
            </a:extLst>
          </p:cNvPr>
          <p:cNvGrpSpPr/>
          <p:nvPr/>
        </p:nvGrpSpPr>
        <p:grpSpPr>
          <a:xfrm>
            <a:off x="2969552" y="2304380"/>
            <a:ext cx="3956180" cy="250090"/>
            <a:chOff x="2477749" y="1998548"/>
            <a:chExt cx="3956180" cy="4198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5DBA97-8240-4317-984D-E2A5508E679A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32427D-2FD1-471B-B743-DC07CF9FD8DD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506CF9-7BBC-42BE-B5CE-2C95005899A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4F5A2F-CDE6-4E39-AE96-0461A8D79E09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5D2A0F0-102E-452B-A63D-95686535948D}"/>
              </a:ext>
            </a:extLst>
          </p:cNvPr>
          <p:cNvGrpSpPr/>
          <p:nvPr/>
        </p:nvGrpSpPr>
        <p:grpSpPr>
          <a:xfrm>
            <a:off x="2969552" y="4619678"/>
            <a:ext cx="3956180" cy="250090"/>
            <a:chOff x="3960955" y="3625969"/>
            <a:chExt cx="3956180" cy="2500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8307AD-1C4F-438A-89BB-BEBC1F93F02C}"/>
                </a:ext>
              </a:extLst>
            </p:cNvPr>
            <p:cNvSpPr/>
            <p:nvPr/>
          </p:nvSpPr>
          <p:spPr>
            <a:xfrm>
              <a:off x="3960955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12C71A-0848-4A14-B41D-4C6B0A8A5FC9}"/>
                </a:ext>
              </a:extLst>
            </p:cNvPr>
            <p:cNvSpPr/>
            <p:nvPr/>
          </p:nvSpPr>
          <p:spPr>
            <a:xfrm>
              <a:off x="4950000" y="3625970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319D20-EC4A-48DA-8A6E-5DAAA0CFB10D}"/>
                </a:ext>
              </a:extLst>
            </p:cNvPr>
            <p:cNvSpPr/>
            <p:nvPr/>
          </p:nvSpPr>
          <p:spPr>
            <a:xfrm>
              <a:off x="5939045" y="3625969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6A9B-3B54-4904-ABE4-312AFCFA5CC8}"/>
                </a:ext>
              </a:extLst>
            </p:cNvPr>
            <p:cNvSpPr/>
            <p:nvPr/>
          </p:nvSpPr>
          <p:spPr>
            <a:xfrm>
              <a:off x="6928090" y="3625969"/>
              <a:ext cx="989045" cy="2500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538AF0B-0946-4D1F-B411-E443DFBC5846}"/>
              </a:ext>
            </a:extLst>
          </p:cNvPr>
          <p:cNvSpPr txBox="1"/>
          <p:nvPr/>
        </p:nvSpPr>
        <p:spPr>
          <a:xfrm>
            <a:off x="1023095" y="223659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AF079F-02A5-4D8D-9F7D-848090D19DD3}"/>
              </a:ext>
            </a:extLst>
          </p:cNvPr>
          <p:cNvCxnSpPr>
            <a:cxnSpLocks/>
          </p:cNvCxnSpPr>
          <p:nvPr/>
        </p:nvCxnSpPr>
        <p:spPr>
          <a:xfrm flipV="1">
            <a:off x="2978262" y="2220095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E8257-3E8E-4BB8-8725-BAA00DEC6997}"/>
              </a:ext>
            </a:extLst>
          </p:cNvPr>
          <p:cNvCxnSpPr>
            <a:cxnSpLocks/>
          </p:cNvCxnSpPr>
          <p:nvPr/>
        </p:nvCxnSpPr>
        <p:spPr>
          <a:xfrm flipV="1">
            <a:off x="3967307" y="2225092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410FA-7C43-4BED-A371-C77C99A9158D}"/>
              </a:ext>
            </a:extLst>
          </p:cNvPr>
          <p:cNvCxnSpPr>
            <a:cxnSpLocks/>
          </p:cNvCxnSpPr>
          <p:nvPr/>
        </p:nvCxnSpPr>
        <p:spPr>
          <a:xfrm flipV="1">
            <a:off x="4956352" y="2185118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1AE04A-B624-4CC9-A571-6577F3E0EBD0}"/>
              </a:ext>
            </a:extLst>
          </p:cNvPr>
          <p:cNvCxnSpPr>
            <a:cxnSpLocks/>
          </p:cNvCxnSpPr>
          <p:nvPr/>
        </p:nvCxnSpPr>
        <p:spPr>
          <a:xfrm flipV="1">
            <a:off x="5945397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E154FA-E0EA-45D1-82A4-258983DFD107}"/>
              </a:ext>
            </a:extLst>
          </p:cNvPr>
          <p:cNvCxnSpPr>
            <a:cxnSpLocks/>
          </p:cNvCxnSpPr>
          <p:nvPr/>
        </p:nvCxnSpPr>
        <p:spPr>
          <a:xfrm flipV="1">
            <a:off x="6934442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24C266D-D139-414F-86D7-A9F38987F02C}"/>
              </a:ext>
            </a:extLst>
          </p:cNvPr>
          <p:cNvSpPr txBox="1"/>
          <p:nvPr/>
        </p:nvSpPr>
        <p:spPr>
          <a:xfrm>
            <a:off x="3120764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56E05-D4E0-4343-9F4C-D1DB57554548}"/>
              </a:ext>
            </a:extLst>
          </p:cNvPr>
          <p:cNvSpPr txBox="1"/>
          <p:nvPr/>
        </p:nvSpPr>
        <p:spPr>
          <a:xfrm>
            <a:off x="4109808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B2E84-49DA-4AC9-AD8D-B8850FD618B9}"/>
              </a:ext>
            </a:extLst>
          </p:cNvPr>
          <p:cNvSpPr txBox="1"/>
          <p:nvPr/>
        </p:nvSpPr>
        <p:spPr>
          <a:xfrm>
            <a:off x="5098852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1C3C50-2373-4CF2-9D98-3AEFE9686C57}"/>
              </a:ext>
            </a:extLst>
          </p:cNvPr>
          <p:cNvSpPr txBox="1"/>
          <p:nvPr/>
        </p:nvSpPr>
        <p:spPr>
          <a:xfrm>
            <a:off x="6087896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BD93D1-8741-4C4D-B28B-276752EA8042}"/>
              </a:ext>
            </a:extLst>
          </p:cNvPr>
          <p:cNvGrpSpPr/>
          <p:nvPr/>
        </p:nvGrpSpPr>
        <p:grpSpPr>
          <a:xfrm>
            <a:off x="2994148" y="3178910"/>
            <a:ext cx="3956180" cy="250090"/>
            <a:chOff x="3969665" y="2911703"/>
            <a:chExt cx="3956180" cy="25009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D3B505-CC92-4424-818E-22203F05AB4A}"/>
                </a:ext>
              </a:extLst>
            </p:cNvPr>
            <p:cNvSpPr/>
            <p:nvPr/>
          </p:nvSpPr>
          <p:spPr>
            <a:xfrm>
              <a:off x="3969665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0C7394-99BE-4EF3-9E24-C1F1AE98CCF8}"/>
                </a:ext>
              </a:extLst>
            </p:cNvPr>
            <p:cNvSpPr/>
            <p:nvPr/>
          </p:nvSpPr>
          <p:spPr>
            <a:xfrm>
              <a:off x="4958710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139637-F03D-4611-BAA4-719F8D302D52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70C96A6-3F9D-44FD-88F6-DB9D02812099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13A03B4-8640-4D52-9B78-30F78E4F6AA1}"/>
              </a:ext>
            </a:extLst>
          </p:cNvPr>
          <p:cNvSpPr txBox="1"/>
          <p:nvPr/>
        </p:nvSpPr>
        <p:spPr>
          <a:xfrm>
            <a:off x="1053935" y="460979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19D05F-14EF-401C-BF5C-0F033F10B768}"/>
              </a:ext>
            </a:extLst>
          </p:cNvPr>
          <p:cNvGrpSpPr/>
          <p:nvPr/>
        </p:nvGrpSpPr>
        <p:grpSpPr>
          <a:xfrm>
            <a:off x="2985373" y="3960394"/>
            <a:ext cx="3956180" cy="250090"/>
            <a:chOff x="2477749" y="1998548"/>
            <a:chExt cx="3956180" cy="41987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3FE4BEB-650E-4E81-9ECC-A1A2C94F0361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4F1963-34C1-4C9C-9386-683F1EC1AC1F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BDFD8F-D775-4527-9419-24F440CD8DC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744AED1-F21B-401B-8A7C-C03D8D3AF1CF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/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/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/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/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/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/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/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/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E72014A8-0615-4DC2-AC88-F2885F8EBEDD}"/>
              </a:ext>
            </a:extLst>
          </p:cNvPr>
          <p:cNvSpPr txBox="1"/>
          <p:nvPr/>
        </p:nvSpPr>
        <p:spPr>
          <a:xfrm>
            <a:off x="1053936" y="301632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432E6A-E41D-4595-AB50-D2825303A43E}"/>
              </a:ext>
            </a:extLst>
          </p:cNvPr>
          <p:cNvSpPr txBox="1"/>
          <p:nvPr/>
        </p:nvSpPr>
        <p:spPr>
          <a:xfrm>
            <a:off x="1053935" y="38827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</p:spTree>
    <p:extLst>
      <p:ext uri="{BB962C8B-B14F-4D97-AF65-F5344CB8AC3E}">
        <p14:creationId xmlns:p14="http://schemas.microsoft.com/office/powerpoint/2010/main" val="64505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(2/2)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</a:rPr>
                  <a:t>When STA operatin</a:t>
                </a:r>
                <a:r>
                  <a:rPr lang="en-US" dirty="0">
                    <a:solidFill>
                      <a:schemeClr val="tx1"/>
                    </a:solidFill>
                  </a:rPr>
                  <a:t>g channel DOES NOT match PSRR PPDU, some terms need to be adjusted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upper bound calculation: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 dirty="0"/>
                  <a:t>Option 1</a:t>
                </a:r>
                <a:r>
                  <a:rPr lang="en-US" dirty="0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dirty="0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 dirty="0">
                    <a:solidFill>
                      <a:schemeClr val="tx1"/>
                    </a:solidFill>
                  </a:rPr>
                  <a:t>w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here </a:t>
                </a:r>
                <a:r>
                  <a:rPr lang="en-US" dirty="0">
                    <a:solidFill>
                      <a:schemeClr val="tx1"/>
                    </a:solidFill>
                  </a:rPr>
                  <a:t>OBSS STA measures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𝑹𝑷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𝑷𝑺𝑹𝑹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over the overlapping </a:t>
                </a:r>
                <a:r>
                  <a:rPr lang="en-US" dirty="0">
                    <a:solidFill>
                      <a:schemeClr val="tx1"/>
                    </a:solidFill>
                  </a:rPr>
                  <a:t>channel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between STA operating channel and PSRR </a:t>
                </a:r>
                <a:r>
                  <a:rPr lang="en-US" dirty="0">
                    <a:solidFill>
                      <a:schemeClr val="tx1"/>
                    </a:solidFill>
                  </a:rPr>
                  <a:t>PPDU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effective bandwidth of this overlapping BW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 dirty="0"/>
                  <a:t>Option 2</a:t>
                </a:r>
                <a:r>
                  <a:rPr lang="en-US" dirty="0"/>
                  <a:t>:</a:t>
                </a:r>
              </a:p>
              <a:p>
                <a:pPr marL="0" indent="0"/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 dirty="0">
                    <a:solidFill>
                      <a:schemeClr val="tx1"/>
                    </a:solidFill>
                  </a:rPr>
                  <a:t>w</a:t>
                </a:r>
                <a:r>
                  <a:rPr lang="en-US" b="0" dirty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is the number of un-punctured 20MHz subchannels in the overlapping channel between STA operating channel and PSRR PPDU</a:t>
                </a:r>
              </a:p>
              <a:p>
                <a:pPr marL="914400" lvl="2" indent="0"/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 dirty="0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914400" lvl="2" indent="0"/>
                <a:endParaRPr lang="en-US" dirty="0"/>
              </a:p>
              <a:p>
                <a:pPr marL="914400" lvl="2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743" t="-1356" r="-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𝒆𝑩</m:t>
                                </m:r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𝑾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𝑷𝑺𝑹𝑹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𝑺𝑻𝑨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 dirty="0"/>
                  <a:t>     </a:t>
                </a:r>
                <a:r>
                  <a:rPr lang="en-US" sz="1800" dirty="0">
                    <a:solidFill>
                      <a:schemeClr val="tx1"/>
                    </a:solidFill>
                  </a:rPr>
                  <a:t>[dBm]</a:t>
                </a:r>
                <a:r>
                  <a:rPr lang="en-US" sz="1800" dirty="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blipFill>
                <a:blip r:embed="rId4"/>
                <a:stretch>
                  <a:fillRect l="-515" r="-858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713431" y="4499399"/>
                <a:ext cx="10864622" cy="407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𝑷𝑺𝑹𝑹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31" y="4499399"/>
                <a:ext cx="10864622" cy="407419"/>
              </a:xfrm>
              <a:prstGeom prst="rect">
                <a:avLst/>
              </a:prstGeom>
              <a:blipFill>
                <a:blip r:embed="rId5"/>
                <a:stretch>
                  <a:fillRect t="-4478" b="-16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2335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3" ma:contentTypeDescription="Create a new document." ma:contentTypeScope="" ma:versionID="2292ab0696147c444f138c7e473ad8db">
  <xsd:schema xmlns:xsd="http://www.w3.org/2001/XMLSchema" xmlns:xs="http://www.w3.org/2001/XMLSchema" xmlns:p="http://schemas.microsoft.com/office/2006/metadata/properties" xmlns:ns3="2c1f353b-72a6-47f8-b41a-63ac3ee88c5c" xmlns:ns4="c15f9b33-44dc-4e0a-9e09-435387c6f571" targetNamespace="http://schemas.microsoft.com/office/2006/metadata/properties" ma:root="true" ma:fieldsID="d59f987f56e21467d0c98fca7f8cef48" ns3:_="" ns4:_="">
    <xsd:import namespace="2c1f353b-72a6-47f8-b41a-63ac3ee88c5c"/>
    <xsd:import namespace="c15f9b33-44dc-4e0a-9e09-435387c6f5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f9b33-44dc-4e0a-9e09-435387c6f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15f9b33-44dc-4e0a-9e09-435387c6f571">
      <UserInfo>
        <DisplayName>Zinan Lin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689E863-A12F-4604-A25B-CB9F20ABC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c15f9b33-44dc-4e0a-9e09-435387c6f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c15f9b33-44dc-4e0a-9e09-435387c6f57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1437</Words>
  <Application>Microsoft Office PowerPoint</Application>
  <PresentationFormat>Widescreen</PresentationFormat>
  <Paragraphs>262</Paragraphs>
  <Slides>16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Segoe UI</vt:lpstr>
      <vt:lpstr>Times New Roman</vt:lpstr>
      <vt:lpstr>Wingdings</vt:lpstr>
      <vt:lpstr>Office Theme</vt:lpstr>
      <vt:lpstr>Document</vt:lpstr>
      <vt:lpstr>Discussion on Spatial Reuse Issues</vt:lpstr>
      <vt:lpstr>PowerPoint Presentation</vt:lpstr>
      <vt:lpstr>Introduction</vt:lpstr>
      <vt:lpstr>Recap - Current PSR Operation [3]</vt:lpstr>
      <vt:lpstr>Recap - ESR Definition</vt:lpstr>
      <vt:lpstr>11be Features Impacting PSR Operation</vt:lpstr>
      <vt:lpstr>Potential Solutions (1/2) </vt:lpstr>
      <vt:lpstr>Examples – PSRT PPDU Operating Channel Matches PSRR PPDU Operating Channel</vt:lpstr>
      <vt:lpstr>Potential Solutions (2/2) </vt:lpstr>
      <vt:lpstr>Examples – PSRT PPDU Operating BW Mismatches PSRR PPDU Operating BW</vt:lpstr>
      <vt:lpstr>Conclusions</vt:lpstr>
      <vt:lpstr>PowerPoint Presentation</vt:lpstr>
      <vt:lpstr>Straw poll 1</vt:lpstr>
      <vt:lpstr>Straw poll 2</vt:lpstr>
      <vt:lpstr>Straw poll 3</vt:lpstr>
      <vt:lpstr>PPDU_BW determination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Sptatial resue discussion</dc:title>
  <dc:creator>Xiaofei.Wang@InterDigital.com</dc:creator>
  <cp:lastModifiedBy>Rui Yang</cp:lastModifiedBy>
  <cp:revision>5</cp:revision>
  <cp:lastPrinted>1601-01-01T00:00:00Z</cp:lastPrinted>
  <dcterms:created xsi:type="dcterms:W3CDTF">2014-04-14T10:59:07Z</dcterms:created>
  <dcterms:modified xsi:type="dcterms:W3CDTF">2021-05-26T01:15:47Z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