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6" r:id="rId3"/>
    <p:sldId id="273" r:id="rId4"/>
    <p:sldId id="353" r:id="rId5"/>
    <p:sldId id="351" r:id="rId6"/>
    <p:sldId id="356" r:id="rId7"/>
    <p:sldId id="346" r:id="rId8"/>
    <p:sldId id="357" r:id="rId9"/>
    <p:sldId id="323" r:id="rId10"/>
    <p:sldId id="284" r:id="rId11"/>
    <p:sldId id="339" r:id="rId12"/>
    <p:sldId id="352" r:id="rId13"/>
    <p:sldId id="348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A24CAC-FF6C-4771-91A9-308663130E6F}" v="8" dt="2021-04-06T14:39:16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11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5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333730" y="6566694"/>
            <a:ext cx="3041644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Spatial Reuse Issues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588462"/>
              </p:ext>
            </p:extLst>
          </p:nvPr>
        </p:nvGraphicFramePr>
        <p:xfrm>
          <a:off x="2714625" y="3157538"/>
          <a:ext cx="73437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Document" r:id="rId4" imgW="8265012" imgH="2772730" progId="Word.Document.8">
                  <p:embed/>
                </p:oleObj>
              </mc:Choice>
              <mc:Fallback>
                <p:oleObj name="Document" r:id="rId4" imgW="8265012" imgH="2772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157538"/>
                        <a:ext cx="7343775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2478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/>
              <a:t>[1] 802-11-21/0269r1 PSR-based SR Normalization Discussion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[2] 802-11-21/0440r2 PDT-EHT-PSR-based-SR 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[3] 802.11ax D8.0</a:t>
            </a:r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Straw poll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effectLst/>
                <a:latin typeface="Segoe UI" panose="020B0502040204020203" pitchFamily="34" charset="0"/>
              </a:rPr>
              <a:t>Do you agree that the </a:t>
            </a:r>
            <a:r>
              <a:rPr lang="en-US" sz="1800" err="1">
                <a:effectLst/>
                <a:latin typeface="Segoe UI" panose="020B0502040204020203" pitchFamily="34" charset="0"/>
              </a:rPr>
              <a:t>Tx_PWR_PSRT</a:t>
            </a:r>
            <a:r>
              <a:rPr lang="en-US" sz="1800">
                <a:effectLst/>
                <a:latin typeface="Segoe UI" panose="020B0502040204020203" pitchFamily="34" charset="0"/>
              </a:rPr>
              <a:t> setting should consider subchannel puncturing in both PSRT PPDU and PSRR PPDU?</a:t>
            </a:r>
            <a:endParaRPr lang="en-US" sz="180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Y/N/Abs:</a:t>
            </a:r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57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Straw poll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latin typeface="Segoe UI" panose="020B0502040204020203" pitchFamily="34" charset="0"/>
              </a:rPr>
              <a:t>Which Option do you prefer to address the issue of </a:t>
            </a:r>
            <a:r>
              <a:rPr lang="en-US" sz="1800" err="1">
                <a:latin typeface="Segoe UI" panose="020B0502040204020203" pitchFamily="34" charset="0"/>
              </a:rPr>
              <a:t>Tx_Pwr_PPDU</a:t>
            </a:r>
            <a:r>
              <a:rPr lang="en-US" sz="1800">
                <a:latin typeface="Segoe UI" panose="020B0502040204020203" pitchFamily="34" charset="0"/>
              </a:rPr>
              <a:t> setting?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>
                <a:effectLst/>
                <a:latin typeface="Segoe UI" panose="020B0502040204020203" pitchFamily="34" charset="0"/>
              </a:rPr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>
                <a:latin typeface="Segoe UI" panose="020B0502040204020203" pitchFamily="34" charset="0"/>
              </a:rPr>
              <a:t>Option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>
                <a:effectLst/>
                <a:latin typeface="Segoe UI" panose="020B0502040204020203" pitchFamily="34" charset="0"/>
              </a:rPr>
              <a:t>Other option?</a:t>
            </a:r>
            <a:endParaRPr lang="en-US" sz="140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Option 1/Option 2/Other Option/Abs:</a:t>
            </a:r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7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F9C1-56FE-449B-ACF7-0FEBD0C6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PPDU_BW determination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2DB29-68BA-453E-8FF3-B3077CB51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42706-F5B0-4369-9104-8BEDABFD0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D44E5B-C27D-4BF0-9989-41E01DA9C0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E01F67-F014-46EF-9A93-AAAD94B93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532" y="2096852"/>
            <a:ext cx="749482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7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306416" y="6475414"/>
            <a:ext cx="4246027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02730" y="1928767"/>
            <a:ext cx="876973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contribution, we follow up on discussions on spatial reuse for EHT STA.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124744"/>
            <a:ext cx="9937104" cy="48332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issues have been discussed in </a:t>
            </a:r>
            <a:r>
              <a:rPr lang="en-US" err="1"/>
              <a:t>TGbe</a:t>
            </a:r>
            <a:r>
              <a:rPr lang="en-US"/>
              <a:t> [1, 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/>
              <a:t>Descriptions of two SR subfields in the U-SIG field of EHT TB PPDU </a:t>
            </a:r>
            <a:r>
              <a:rPr lang="en-GB"/>
              <a:t>were</a:t>
            </a:r>
            <a:r>
              <a:rPr lang="en-GB" kern="0"/>
              <a:t> </a:t>
            </a:r>
            <a:r>
              <a:rPr lang="en-GB"/>
              <a:t>proposed</a:t>
            </a:r>
            <a:r>
              <a:rPr lang="en-GB" kern="0"/>
              <a:t> </a:t>
            </a:r>
            <a:r>
              <a:rPr lang="en-GB"/>
              <a:t>i</a:t>
            </a:r>
            <a:r>
              <a:rPr lang="en-GB" kern="0"/>
              <a:t>n [</a:t>
            </a:r>
            <a:r>
              <a:rPr lang="en-GB"/>
              <a:t>2</a:t>
            </a:r>
            <a:r>
              <a:rPr lang="en-GB" ker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Further changes are needed for some specifications due to 11be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D696DEC-0BF1-4AA4-8C83-450F28E38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407" y="1200033"/>
            <a:ext cx="6742417" cy="2769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Recap - Current PSR Operation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/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𝑅𝑃𝐿</m:t>
                        </m:r>
                      </m:e>
                    </m:func>
                  </m:oMath>
                </a14:m>
                <a:r>
                  <a:rPr lang="en-US" sz="1600"/>
                  <a:t> 	[dBm]      (1)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CBA73C9-59B7-45FE-BEE6-5A61EC61772C}"/>
              </a:ext>
            </a:extLst>
          </p:cNvPr>
          <p:cNvSpPr/>
          <p:nvPr/>
        </p:nvSpPr>
        <p:spPr>
          <a:xfrm>
            <a:off x="8342288" y="1247163"/>
            <a:ext cx="2592288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721EA0-F893-4B02-A37A-4F487D11F92C}"/>
              </a:ext>
            </a:extLst>
          </p:cNvPr>
          <p:cNvSpPr/>
          <p:nvPr/>
        </p:nvSpPr>
        <p:spPr>
          <a:xfrm>
            <a:off x="5292750" y="1460306"/>
            <a:ext cx="4633714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42CE2B-503E-4180-8FDB-5C787E869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829" y="1197714"/>
            <a:ext cx="4267415" cy="22700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8677DB-28BD-4D61-9CFB-84E101D04D70}"/>
              </a:ext>
            </a:extLst>
          </p:cNvPr>
          <p:cNvSpPr txBox="1"/>
          <p:nvPr/>
        </p:nvSpPr>
        <p:spPr>
          <a:xfrm>
            <a:off x="3576291" y="5840877"/>
            <a:ext cx="217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Tx power upper bound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per 20MHz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132F9D2-2BEF-4B31-B225-31E1CF1D04E4}"/>
              </a:ext>
            </a:extLst>
          </p:cNvPr>
          <p:cNvSpPr/>
          <p:nvPr/>
        </p:nvSpPr>
        <p:spPr bwMode="auto">
          <a:xfrm rot="5400000">
            <a:off x="5362113" y="4582181"/>
            <a:ext cx="301840" cy="36201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/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𝑃𝑆𝑅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/>
                  <a:t>	 [dBm]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blipFill>
                <a:blip r:embed="rId6"/>
                <a:stretch>
                  <a:fillRect b="-26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>
            <a:extLst>
              <a:ext uri="{FF2B5EF4-FFF2-40B4-BE49-F238E27FC236}">
                <a16:creationId xmlns:a16="http://schemas.microsoft.com/office/drawing/2014/main" id="{F9F9462F-D532-4188-B71D-DB8476C86B73}"/>
              </a:ext>
            </a:extLst>
          </p:cNvPr>
          <p:cNvSpPr/>
          <p:nvPr/>
        </p:nvSpPr>
        <p:spPr bwMode="auto">
          <a:xfrm rot="16200000">
            <a:off x="2952054" y="5122936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04E13-7E8D-4853-A61B-18DA48067D11}"/>
              </a:ext>
            </a:extLst>
          </p:cNvPr>
          <p:cNvSpPr/>
          <p:nvPr/>
        </p:nvSpPr>
        <p:spPr>
          <a:xfrm>
            <a:off x="2390888" y="5780037"/>
            <a:ext cx="1436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Tx power over 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PSRT PPDU BW</a:t>
            </a:r>
            <a:endParaRPr lang="en-US" sz="140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492ACDF3-3CCB-4D4D-ADD5-A1DE56D853EE}"/>
              </a:ext>
            </a:extLst>
          </p:cNvPr>
          <p:cNvSpPr/>
          <p:nvPr/>
        </p:nvSpPr>
        <p:spPr bwMode="auto">
          <a:xfrm rot="16200000">
            <a:off x="4481017" y="5139791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C07399AD-E80F-48C8-82E0-283BE48AD894}"/>
              </a:ext>
            </a:extLst>
          </p:cNvPr>
          <p:cNvSpPr/>
          <p:nvPr/>
        </p:nvSpPr>
        <p:spPr bwMode="auto">
          <a:xfrm rot="16200000">
            <a:off x="6124119" y="4917104"/>
            <a:ext cx="225842" cy="1448014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99AE7-426E-4D2F-B217-FB5239103D14}"/>
              </a:ext>
            </a:extLst>
          </p:cNvPr>
          <p:cNvSpPr txBox="1"/>
          <p:nvPr/>
        </p:nvSpPr>
        <p:spPr>
          <a:xfrm>
            <a:off x="5513032" y="5839778"/>
            <a:ext cx="3602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Number of 20MHz channels in </a:t>
            </a:r>
            <a:r>
              <a:rPr lang="en-US" sz="1400">
                <a:solidFill>
                  <a:srgbClr val="000000"/>
                </a:solidFill>
              </a:rPr>
              <a:t>PSRT PPDU BW </a:t>
            </a:r>
            <a:r>
              <a:rPr lang="en-US" sz="1400">
                <a:solidFill>
                  <a:srgbClr val="000000"/>
                </a:solidFill>
                <a:sym typeface="Wingdings" panose="05000000000000000000" pitchFamily="2" charset="2"/>
              </a:rPr>
              <a:t> “20 MHz Subchannel Multiplier”</a:t>
            </a:r>
            <a:endParaRPr lang="en-US" sz="1400"/>
          </a:p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/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200">
                    <a:solidFill>
                      <a:schemeClr val="tx1"/>
                    </a:solidFill>
                  </a:rPr>
                  <a:t> is the normalized PRL to 20MHz [2]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blipFill>
                <a:blip r:embed="rId7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55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064E-3EDF-46FD-B6B7-1B88CA02A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6282"/>
          </a:xfrm>
        </p:spPr>
        <p:txBody>
          <a:bodyPr/>
          <a:lstStyle/>
          <a:p>
            <a:r>
              <a:rPr lang="en-US"/>
              <a:t>Recap - ESR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DF4C0-EF47-4302-A8B2-25DA3C0D2B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10972-66E6-4995-9527-2C15075657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26BD-6FC9-4D4D-A7A7-A45EED81FA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/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There is consensus in </a:t>
                </a:r>
                <a:r>
                  <a:rPr lang="en-US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[1,2] that n</a:t>
                </a: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ormalizations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𝑃𝑆𝑅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𝑅𝑃𝐿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are performed on 20MHz basis regardless of the BW field of the EHT TB PPPDU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blipFill>
                <a:blip r:embed="rId2"/>
                <a:stretch>
                  <a:fillRect l="-824" t="-4930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83B0D3B4-1335-4ADC-8A6B-B1DC43EBC532}"/>
              </a:ext>
            </a:extLst>
          </p:cNvPr>
          <p:cNvGrpSpPr/>
          <p:nvPr/>
        </p:nvGrpSpPr>
        <p:grpSpPr>
          <a:xfrm>
            <a:off x="745004" y="2593458"/>
            <a:ext cx="11041486" cy="3032779"/>
            <a:chOff x="767408" y="2929669"/>
            <a:chExt cx="11041486" cy="303277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B4F3E4-F201-468B-9C4E-176FC55F53B3}"/>
                </a:ext>
              </a:extLst>
            </p:cNvPr>
            <p:cNvGrpSpPr/>
            <p:nvPr/>
          </p:nvGrpSpPr>
          <p:grpSpPr>
            <a:xfrm>
              <a:off x="767408" y="2929669"/>
              <a:ext cx="11041486" cy="2394809"/>
              <a:chOff x="584570" y="1729124"/>
              <a:chExt cx="11041486" cy="239480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4593378-DD86-421A-80DB-6F19CB824EF6}"/>
                  </a:ext>
                </a:extLst>
              </p:cNvPr>
              <p:cNvGrpSpPr/>
              <p:nvPr/>
            </p:nvGrpSpPr>
            <p:grpSpPr>
              <a:xfrm>
                <a:off x="3374621" y="3656420"/>
                <a:ext cx="5154722" cy="467513"/>
                <a:chOff x="4239006" y="7767026"/>
                <a:chExt cx="2957829" cy="285940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740E9744-B6E2-4BB2-BE1A-9401FE0F1850}"/>
                    </a:ext>
                  </a:extLst>
                </p:cNvPr>
                <p:cNvSpPr/>
                <p:nvPr/>
              </p:nvSpPr>
              <p:spPr>
                <a:xfrm>
                  <a:off x="4239006" y="776721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SR1 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5BBECF10-71BF-4958-9EDA-885F38549913}"/>
                    </a:ext>
                  </a:extLst>
                </p:cNvPr>
                <p:cNvSpPr/>
                <p:nvPr/>
              </p:nvSpPr>
              <p:spPr>
                <a:xfrm>
                  <a:off x="5717920" y="776702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SR2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FEBDC3-1DB4-4DD6-837C-4F79CF5647C2}"/>
                  </a:ext>
                </a:extLst>
              </p:cNvPr>
              <p:cNvSpPr txBox="1"/>
              <p:nvPr/>
            </p:nvSpPr>
            <p:spPr>
              <a:xfrm>
                <a:off x="584570" y="1837825"/>
                <a:ext cx="559617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</a:t>
                </a:r>
                <a:r>
                  <a:rPr lang="en-US" sz="1400" i="1">
                    <a:solidFill>
                      <a:schemeClr val="tx1"/>
                    </a:solidFill>
                  </a:rPr>
                  <a:t> of the first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bandwidth.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first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bandwidth. [2]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7A06E64-805A-4D61-A6C7-FDA1F8408A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21265" y="3388142"/>
                <a:ext cx="684076" cy="22282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BE3FBA-9045-4C8A-9BB7-634D8998D70F}"/>
                  </a:ext>
                </a:extLst>
              </p:cNvPr>
              <p:cNvSpPr txBox="1"/>
              <p:nvPr/>
            </p:nvSpPr>
            <p:spPr>
              <a:xfrm>
                <a:off x="6888088" y="1729124"/>
                <a:ext cx="473796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band. 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band. [2]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444B1511-2C3A-450D-8F2F-B0B232DE7D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781051" y="3329562"/>
                <a:ext cx="594484" cy="30657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26275C6-A062-496B-B966-6980A6211AF3}"/>
                </a:ext>
              </a:extLst>
            </p:cNvPr>
            <p:cNvSpPr txBox="1"/>
            <p:nvPr/>
          </p:nvSpPr>
          <p:spPr>
            <a:xfrm>
              <a:off x="3924979" y="5439228"/>
              <a:ext cx="4645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Spatial Reuse subfields in Special User Info field of EHT Triger frame or U-SIG of TB-PPDU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0C84DFE-DB86-4734-B8D9-03FFCC7D591E}"/>
              </a:ext>
            </a:extLst>
          </p:cNvPr>
          <p:cNvSpPr txBox="1"/>
          <p:nvPr/>
        </p:nvSpPr>
        <p:spPr>
          <a:xfrm>
            <a:off x="640424" y="5777745"/>
            <a:ext cx="1155157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In [1], it is proposed that </a:t>
            </a: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RPL normalized to 20MHz is done by subtracting log10(PSRR_PPDU_BW/20MHz)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1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1E662-B680-44F9-AB6B-73185E61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499289"/>
            <a:ext cx="10361084" cy="706771"/>
          </a:xfrm>
        </p:spPr>
        <p:txBody>
          <a:bodyPr/>
          <a:lstStyle/>
          <a:p>
            <a:r>
              <a:rPr lang="en-US"/>
              <a:t>11be Features Impacting PSR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/>
                  <a:t>Subchannel Puncturing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PSRT PPDU has subchannel punctured, the current “subchannel multiplier”,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800"/>
                  <a:t>, is larger than the number of 20MHz subchannels that the PSRT PPDU signal resides on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/>
                  <a:t>Using the current “subchannel multiplier” incorrectly 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sz="160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PSRR PPDU has subchannel punctured and PRL is measured over PSRR PPDU BW [3], normalizing it by  </a:t>
                </a:r>
                <a:r>
                  <a:rPr lang="en-US" altLang="zh-CN" sz="1800"/>
                  <a:t>log10(PSRR_PPDU_BW/20MHz) [2] is still problematic since some of the subchannels have no PSRR PPDU signal</a:t>
                </a:r>
                <a:endParaRPr lang="en-US" altLang="zh-CN" sz="1800">
                  <a:highlight>
                    <a:srgbClr val="FFFF00"/>
                  </a:highlight>
                </a:endParaRP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/>
                  <a:t>Normalizing PRL by log10(PSRR_PPDU_BW/20MHz) also incorrectly </a:t>
                </a:r>
                <a:r>
                  <a:rPr lang="en-US" sz="1600"/>
                  <a:t>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altLang="zh-CN" sz="160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/>
                  <a:t>Multiple PSR values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U-SIG in TB PPDU and Special User fields of Trigger frame carry two ESR subfields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Which ESR value is used in expression (1) to calculate the total transmit power of PSRT PPDU,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/>
                  <a:t>, if two values are different?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tx1"/>
                    </a:solidFill>
                  </a:rPr>
                  <a:t>If E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≠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>
                    <a:solidFill>
                      <a:schemeClr val="tx1"/>
                    </a:solidFill>
                  </a:rPr>
                  <a:t>, use  </a:t>
                </a:r>
                <a:r>
                  <a:rPr lang="en-US" sz="1400"/>
                  <a:t>ESR1 or ESR2?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This is also an issue in 11ax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  <a:blipFill>
                <a:blip r:embed="rId2"/>
                <a:stretch>
                  <a:fillRect l="-524" t="-688" r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0AEE6-7CD5-496B-8C17-5960D508A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25E28-B2DE-434A-9CB8-05C5699521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BB682C-323C-4600-9790-0F3BFEEA91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8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upper bound calculation: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1</a:t>
                </a:r>
                <a:r>
                  <a:rPr lang="en-US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sz="1800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b>
                    </m:sSub>
                  </m:oMath>
                </a14:m>
                <a:r>
                  <a:rPr lang="en-US" sz="1800" b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are effective bandwidth of PSRT PPDU and PSRR PPDU, respectively,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2</a:t>
                </a:r>
                <a:r>
                  <a:rPr lang="en-US"/>
                  <a:t>:</a:t>
                </a:r>
              </a:p>
              <a:p>
                <a:pPr marL="0" indent="0"/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p>
                    </m:sSubSup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 are the number of un-punctured 20MHz subchannels in PSRT PPDU and PSRR PPDU, respectively</a:t>
                </a:r>
              </a:p>
              <a:p>
                <a:pPr marL="914400" lvl="2" indent="0"/>
                <a:endParaRPr lang="en-US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/>
                  <a:t>. The mechanism for doing so is TBD.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/>
                  <a:t>Since 11be allows subchannel puncturing in PPDU carrying trigger frame, how to normalize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/>
                  <a:t> when there are punctured subchannels needs to be specified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914400" lvl="2" indent="0"/>
                <a:endParaRPr lang="en-US"/>
              </a:p>
              <a:p>
                <a:pPr marL="914400" lvl="2" indent="0"/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  <a:blipFill>
                <a:blip r:embed="rId3"/>
                <a:stretch>
                  <a:fillRect l="-557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1718679" y="1922339"/>
                <a:ext cx="9535597" cy="506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𝑅𝑃𝐿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𝑃𝑆𝑅𝑅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     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679" y="1922339"/>
                <a:ext cx="9535597" cy="506870"/>
              </a:xfrm>
              <a:prstGeom prst="rect">
                <a:avLst/>
              </a:prstGeom>
              <a:blipFill>
                <a:blip r:embed="rId4"/>
                <a:stretch>
                  <a:fillRect r="-384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1718679" y="3735210"/>
                <a:ext cx="9639469" cy="402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𝑅𝑃𝐿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𝑃𝑆𝑅𝑅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. (		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679" y="3735210"/>
                <a:ext cx="9639469" cy="402098"/>
              </a:xfrm>
              <a:prstGeom prst="rect">
                <a:avLst/>
              </a:prstGeom>
              <a:blipFill>
                <a:blip r:embed="rId5"/>
                <a:stretch>
                  <a:fillRect t="-7576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4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4815-3B72-440D-BB13-C6C09574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33290"/>
          </a:xfrm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BDA81-AD05-471B-9563-0618E9DBC13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081142" y="6565931"/>
            <a:ext cx="704849" cy="216532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A6C2A-A511-4198-9640-90728DF5C2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72E8CB-35C2-4779-B404-3108A7DDBC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3F291A-09CB-4488-BEA7-7884994CC8DD}"/>
              </a:ext>
            </a:extLst>
          </p:cNvPr>
          <p:cNvGrpSpPr/>
          <p:nvPr/>
        </p:nvGrpSpPr>
        <p:grpSpPr>
          <a:xfrm>
            <a:off x="2969552" y="2304380"/>
            <a:ext cx="3956180" cy="250090"/>
            <a:chOff x="2477749" y="1998548"/>
            <a:chExt cx="3956180" cy="4198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5DBA97-8240-4317-984D-E2A5508E679A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32427D-2FD1-471B-B743-DC07CF9FD8DD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506CF9-7BBC-42BE-B5CE-2C95005899A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F4F5A2F-CDE6-4E39-AE96-0461A8D79E09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5D2A0F0-102E-452B-A63D-95686535948D}"/>
              </a:ext>
            </a:extLst>
          </p:cNvPr>
          <p:cNvGrpSpPr/>
          <p:nvPr/>
        </p:nvGrpSpPr>
        <p:grpSpPr>
          <a:xfrm>
            <a:off x="2969552" y="4619678"/>
            <a:ext cx="3956180" cy="250090"/>
            <a:chOff x="3960955" y="3625969"/>
            <a:chExt cx="3956180" cy="25009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8307AD-1C4F-438A-89BB-BEBC1F93F02C}"/>
                </a:ext>
              </a:extLst>
            </p:cNvPr>
            <p:cNvSpPr/>
            <p:nvPr/>
          </p:nvSpPr>
          <p:spPr>
            <a:xfrm>
              <a:off x="3960955" y="3625970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12C71A-0848-4A14-B41D-4C6B0A8A5FC9}"/>
                </a:ext>
              </a:extLst>
            </p:cNvPr>
            <p:cNvSpPr/>
            <p:nvPr/>
          </p:nvSpPr>
          <p:spPr>
            <a:xfrm>
              <a:off x="4950000" y="3625970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319D20-EC4A-48DA-8A6E-5DAAA0CFB10D}"/>
                </a:ext>
              </a:extLst>
            </p:cNvPr>
            <p:cNvSpPr/>
            <p:nvPr/>
          </p:nvSpPr>
          <p:spPr>
            <a:xfrm>
              <a:off x="5939045" y="3625969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C06A9B-3B54-4904-ABE4-312AFCFA5CC8}"/>
                </a:ext>
              </a:extLst>
            </p:cNvPr>
            <p:cNvSpPr/>
            <p:nvPr/>
          </p:nvSpPr>
          <p:spPr>
            <a:xfrm>
              <a:off x="6928090" y="3625969"/>
              <a:ext cx="989045" cy="2500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538AF0B-0946-4D1F-B411-E443DFBC5846}"/>
              </a:ext>
            </a:extLst>
          </p:cNvPr>
          <p:cNvSpPr txBox="1"/>
          <p:nvPr/>
        </p:nvSpPr>
        <p:spPr>
          <a:xfrm>
            <a:off x="757474" y="2634803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AF079F-02A5-4D8D-9F7D-848090D19DD3}"/>
              </a:ext>
            </a:extLst>
          </p:cNvPr>
          <p:cNvCxnSpPr>
            <a:cxnSpLocks/>
          </p:cNvCxnSpPr>
          <p:nvPr/>
        </p:nvCxnSpPr>
        <p:spPr>
          <a:xfrm flipV="1">
            <a:off x="2978262" y="2220095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6E8257-3E8E-4BB8-8725-BAA00DEC6997}"/>
              </a:ext>
            </a:extLst>
          </p:cNvPr>
          <p:cNvCxnSpPr>
            <a:cxnSpLocks/>
          </p:cNvCxnSpPr>
          <p:nvPr/>
        </p:nvCxnSpPr>
        <p:spPr>
          <a:xfrm flipV="1">
            <a:off x="3967307" y="2225092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3410FA-7C43-4BED-A371-C77C99A9158D}"/>
              </a:ext>
            </a:extLst>
          </p:cNvPr>
          <p:cNvCxnSpPr>
            <a:cxnSpLocks/>
          </p:cNvCxnSpPr>
          <p:nvPr/>
        </p:nvCxnSpPr>
        <p:spPr>
          <a:xfrm flipV="1">
            <a:off x="4956352" y="2185118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1AE04A-B624-4CC9-A571-6577F3E0EBD0}"/>
              </a:ext>
            </a:extLst>
          </p:cNvPr>
          <p:cNvCxnSpPr>
            <a:cxnSpLocks/>
          </p:cNvCxnSpPr>
          <p:nvPr/>
        </p:nvCxnSpPr>
        <p:spPr>
          <a:xfrm flipV="1">
            <a:off x="5945397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E154FA-E0EA-45D1-82A4-258983DFD107}"/>
              </a:ext>
            </a:extLst>
          </p:cNvPr>
          <p:cNvCxnSpPr>
            <a:cxnSpLocks/>
          </p:cNvCxnSpPr>
          <p:nvPr/>
        </p:nvCxnSpPr>
        <p:spPr>
          <a:xfrm flipV="1">
            <a:off x="6934442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24C266D-D139-414F-86D7-A9F38987F02C}"/>
              </a:ext>
            </a:extLst>
          </p:cNvPr>
          <p:cNvSpPr txBox="1"/>
          <p:nvPr/>
        </p:nvSpPr>
        <p:spPr>
          <a:xfrm>
            <a:off x="3120764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D56E05-D4E0-4343-9F4C-D1DB57554548}"/>
              </a:ext>
            </a:extLst>
          </p:cNvPr>
          <p:cNvSpPr txBox="1"/>
          <p:nvPr/>
        </p:nvSpPr>
        <p:spPr>
          <a:xfrm>
            <a:off x="4109808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5B2E84-49DA-4AC9-AD8D-B8850FD618B9}"/>
              </a:ext>
            </a:extLst>
          </p:cNvPr>
          <p:cNvSpPr txBox="1"/>
          <p:nvPr/>
        </p:nvSpPr>
        <p:spPr>
          <a:xfrm>
            <a:off x="5098852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1C3C50-2373-4CF2-9D98-3AEFE9686C57}"/>
              </a:ext>
            </a:extLst>
          </p:cNvPr>
          <p:cNvSpPr txBox="1"/>
          <p:nvPr/>
        </p:nvSpPr>
        <p:spPr>
          <a:xfrm>
            <a:off x="6087896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8BD93D1-8741-4C4D-B28B-276752EA8042}"/>
              </a:ext>
            </a:extLst>
          </p:cNvPr>
          <p:cNvGrpSpPr/>
          <p:nvPr/>
        </p:nvGrpSpPr>
        <p:grpSpPr>
          <a:xfrm>
            <a:off x="2978262" y="3847912"/>
            <a:ext cx="3956180" cy="250090"/>
            <a:chOff x="3969665" y="2911703"/>
            <a:chExt cx="3956180" cy="25009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2D3B505-CC92-4424-818E-22203F05AB4A}"/>
                </a:ext>
              </a:extLst>
            </p:cNvPr>
            <p:cNvSpPr/>
            <p:nvPr/>
          </p:nvSpPr>
          <p:spPr>
            <a:xfrm>
              <a:off x="3969665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A0C7394-99BE-4EF3-9E24-C1F1AE98CCF8}"/>
                </a:ext>
              </a:extLst>
            </p:cNvPr>
            <p:cNvSpPr/>
            <p:nvPr/>
          </p:nvSpPr>
          <p:spPr>
            <a:xfrm>
              <a:off x="4958710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0139637-F03D-4611-BAA4-719F8D302D52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70C96A6-3F9D-44FD-88F6-DB9D02812099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13A03B4-8640-4D52-9B78-30F78E4F6AA1}"/>
              </a:ext>
            </a:extLst>
          </p:cNvPr>
          <p:cNvSpPr txBox="1"/>
          <p:nvPr/>
        </p:nvSpPr>
        <p:spPr>
          <a:xfrm>
            <a:off x="815026" y="4291128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22FA8EDD-27AF-4675-B6AC-7145826CA428}"/>
              </a:ext>
            </a:extLst>
          </p:cNvPr>
          <p:cNvSpPr/>
          <p:nvPr/>
        </p:nvSpPr>
        <p:spPr bwMode="auto">
          <a:xfrm>
            <a:off x="2230252" y="3908538"/>
            <a:ext cx="506975" cy="102741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E19D05F-14EF-401C-BF5C-0F033F10B768}"/>
              </a:ext>
            </a:extLst>
          </p:cNvPr>
          <p:cNvGrpSpPr/>
          <p:nvPr/>
        </p:nvGrpSpPr>
        <p:grpSpPr>
          <a:xfrm>
            <a:off x="2969552" y="3076146"/>
            <a:ext cx="3956180" cy="250090"/>
            <a:chOff x="2477749" y="1998548"/>
            <a:chExt cx="3956180" cy="41987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3FE4BEB-650E-4E81-9ECC-A1A2C94F0361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F4F1963-34C1-4C9C-9386-683F1EC1AC1F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6BDFD8F-D775-4527-9419-24F440CD8DC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744AED1-F21B-401B-8A7C-C03D8D3AF1CF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2" name="Left Brace 91">
            <a:extLst>
              <a:ext uri="{FF2B5EF4-FFF2-40B4-BE49-F238E27FC236}">
                <a16:creationId xmlns:a16="http://schemas.microsoft.com/office/drawing/2014/main" id="{EB67A2D5-7E5D-4D2E-8307-C4A14D89BBF8}"/>
              </a:ext>
            </a:extLst>
          </p:cNvPr>
          <p:cNvSpPr/>
          <p:nvPr/>
        </p:nvSpPr>
        <p:spPr bwMode="auto">
          <a:xfrm>
            <a:off x="2228029" y="2239960"/>
            <a:ext cx="506975" cy="115901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/>
              <p:nvPr/>
            </p:nvSpPr>
            <p:spPr>
              <a:xfrm>
                <a:off x="9509848" y="2262093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848" y="2262093"/>
                <a:ext cx="1290738" cy="3702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/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/>
              <p:nvPr/>
            </p:nvSpPr>
            <p:spPr>
              <a:xfrm>
                <a:off x="7184876" y="2984124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2984124"/>
                <a:ext cx="2180982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/>
              <p:nvPr/>
            </p:nvSpPr>
            <p:spPr>
              <a:xfrm>
                <a:off x="7184876" y="3758415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3758415"/>
                <a:ext cx="2174570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/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/>
              <p:nvPr/>
            </p:nvSpPr>
            <p:spPr>
              <a:xfrm>
                <a:off x="9509848" y="3016075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848" y="3016075"/>
                <a:ext cx="1290738" cy="3702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/>
              <p:nvPr/>
            </p:nvSpPr>
            <p:spPr>
              <a:xfrm>
                <a:off x="9509848" y="3811738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848" y="3811738"/>
                <a:ext cx="1284326" cy="3702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/>
              <p:nvPr/>
            </p:nvSpPr>
            <p:spPr>
              <a:xfrm>
                <a:off x="9509848" y="4565720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848" y="4565720"/>
                <a:ext cx="1284326" cy="3702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05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this contribution, we discuss two 11be features that may impact spatial reuse operations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specification needs to be updated to address these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We discuss some potential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/>
            <a:endParaRPr lang="en-US"/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1059</Words>
  <Application>Microsoft Office PowerPoint</Application>
  <PresentationFormat>Widescreen</PresentationFormat>
  <Paragraphs>188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Segoe UI</vt:lpstr>
      <vt:lpstr>Times New Roman</vt:lpstr>
      <vt:lpstr>Wingdings</vt:lpstr>
      <vt:lpstr>Office Theme</vt:lpstr>
      <vt:lpstr>Document</vt:lpstr>
      <vt:lpstr>Discussion on Spatial Reuse Issues</vt:lpstr>
      <vt:lpstr>PowerPoint Presentation</vt:lpstr>
      <vt:lpstr>Introduction</vt:lpstr>
      <vt:lpstr>Recap - Current PSR Operation [3]</vt:lpstr>
      <vt:lpstr>Recap - ESR Definition</vt:lpstr>
      <vt:lpstr>11be Features Impacting PSR Operation</vt:lpstr>
      <vt:lpstr>Potential Solutions</vt:lpstr>
      <vt:lpstr>Examples</vt:lpstr>
      <vt:lpstr>Conclusions</vt:lpstr>
      <vt:lpstr>PowerPoint Presentation</vt:lpstr>
      <vt:lpstr>Straw poll 1</vt:lpstr>
      <vt:lpstr>Straw poll 2</vt:lpstr>
      <vt:lpstr>PPDU_BW determination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2021-04-06T14:31:08Z</dcterms:created>
  <dcterms:modified xsi:type="dcterms:W3CDTF">2021-04-06T14:39:17Z</dcterms:modified>
</cp:coreProperties>
</file>