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099" r:id="rId20"/>
    <p:sldId id="1113" r:id="rId21"/>
    <p:sldId id="1142" r:id="rId22"/>
    <p:sldId id="1100" r:id="rId23"/>
    <p:sldId id="1102" r:id="rId24"/>
    <p:sldId id="1137" r:id="rId25"/>
    <p:sldId id="1103" r:id="rId26"/>
    <p:sldId id="1143" r:id="rId27"/>
    <p:sldId id="1144" r:id="rId28"/>
    <p:sldId id="1146" r:id="rId29"/>
    <p:sldId id="1138" r:id="rId30"/>
    <p:sldId id="1106" r:id="rId31"/>
    <p:sldId id="1126" r:id="rId32"/>
    <p:sldId id="1145" r:id="rId33"/>
    <p:sldId id="1139" r:id="rId34"/>
    <p:sldId id="1147" r:id="rId35"/>
    <p:sldId id="1148" r:id="rId36"/>
    <p:sldId id="1140" r:id="rId37"/>
    <p:sldId id="1141"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/0597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565-00-00bd-ieee-802-11bd-march-2021-tc-meeting-minutes.docx" TargetMode="External"/><Relationship Id="rId2" Type="http://schemas.openxmlformats.org/officeDocument/2006/relationships/hyperlink" Target="https://mentor.ieee.org/802.11/dcn/21/11-21-0454-00-00bd-tgbd-march-plenary-2021-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55-00-00bd-ieee-802-11bd-april-2021-tc-meeting-minutes.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6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May 11</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May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01:15pm,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May 13</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25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056027183"/>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11-21/0597r3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11-19/2045r10 </a:t>
                      </a:r>
                      <a:r>
                        <a:rPr lang="en-US" altLang="zh-CN" sz="1200" dirty="0" smtClean="0">
                          <a:solidFill>
                            <a:schemeClr val="tx1"/>
                          </a:solidFill>
                        </a:rPr>
                        <a:t>(D1.0)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11-20/1887r7</a:t>
                      </a:r>
                      <a:r>
                        <a:rPr lang="en-US" altLang="zh-CN" sz="1200" dirty="0" smtClean="0">
                          <a:solidFill>
                            <a:schemeClr val="tx1"/>
                          </a:solidFill>
                        </a:rPr>
                        <a:t>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11-21/0559r0</a:t>
            </a:r>
            <a:r>
              <a:rPr lang="en-US" altLang="zh-CN" sz="1600" dirty="0">
                <a:solidFill>
                  <a:srgbClr val="00B050"/>
                </a:solidFill>
                <a:latin typeface="Calibri" panose="020F0502020204030204" pitchFamily="34" charset="0"/>
                <a:cs typeface="Calibri" panose="020F0502020204030204" pitchFamily="34" charset="0"/>
              </a:rPr>
              <a:t>, comment resolution for </a:t>
            </a:r>
            <a:r>
              <a:rPr lang="en-US" altLang="zh-CN" sz="1600" dirty="0" err="1">
                <a:solidFill>
                  <a:srgbClr val="00B050"/>
                </a:solidFill>
                <a:latin typeface="Calibri" panose="020F0502020204030204" pitchFamily="34" charset="0"/>
                <a:cs typeface="Calibri" panose="020F0502020204030204" pitchFamily="34" charset="0"/>
              </a:rPr>
              <a:t>misc</a:t>
            </a:r>
            <a:r>
              <a:rPr lang="en-US" altLang="zh-CN" sz="1600" dirty="0">
                <a:solidFill>
                  <a:srgbClr val="00B050"/>
                </a:solidFill>
                <a:latin typeface="Calibri" panose="020F0502020204030204" pitchFamily="34" charset="0"/>
                <a:cs typeface="Calibri" panose="020F0502020204030204" pitchFamily="34" charset="0"/>
              </a:rPr>
              <a:t> topics,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11-20/1564r5, </a:t>
            </a:r>
            <a:r>
              <a:rPr lang="en-US" altLang="zh-CN" sz="1600" dirty="0" err="1">
                <a:solidFill>
                  <a:srgbClr val="00B050"/>
                </a:solidFill>
                <a:latin typeface="Calibri" panose="020F0502020204030204" pitchFamily="34" charset="0"/>
                <a:cs typeface="Calibri" panose="020F0502020204030204" pitchFamily="34" charset="0"/>
              </a:rPr>
              <a:t>tgbd</a:t>
            </a:r>
            <a:r>
              <a:rPr lang="en-US" altLang="zh-CN" sz="1600" dirty="0">
                <a:solidFill>
                  <a:srgbClr val="00B050"/>
                </a:solidFill>
                <a:latin typeface="Calibri" panose="020F0502020204030204" pitchFamily="34" charset="0"/>
                <a:cs typeface="Calibri" panose="020F0502020204030204" pitchFamily="34" charset="0"/>
              </a:rPr>
              <a:t> coexistence assessment document,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11-21/0736r1, </a:t>
            </a:r>
            <a:r>
              <a:rPr lang="en-US" altLang="zh-CN" sz="1600" dirty="0">
                <a:solidFill>
                  <a:srgbClr val="00B050"/>
                </a:solidFill>
                <a:latin typeface="Calibri" panose="020F0502020204030204" pitchFamily="34" charset="0"/>
                <a:cs typeface="Calibri" panose="020F0502020204030204" pitchFamily="34" charset="0"/>
              </a:rPr>
              <a:t>comment resolution for CAD,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11-21/0797r0, comment resolution of miscellaneous CIDs in Annex 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11-21/0171r6, </a:t>
            </a:r>
            <a:r>
              <a:rPr lang="en-US" altLang="zh-CN" sz="1600" dirty="0">
                <a:solidFill>
                  <a:srgbClr val="FFC000"/>
                </a:solidFill>
                <a:latin typeface="Calibri" panose="020F0502020204030204" pitchFamily="34" charset="0"/>
                <a:cs typeface="Calibri" panose="020F0502020204030204" pitchFamily="34" charset="0"/>
              </a:rPr>
              <a:t>Resolutions Clause 31.2.3 comments for LB-251,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11-21/0779r0</a:t>
            </a:r>
            <a:r>
              <a:rPr lang="en-US" altLang="zh-CN" sz="1600" dirty="0">
                <a:solidFill>
                  <a:srgbClr val="00B050"/>
                </a:solidFill>
                <a:latin typeface="Calibri" panose="020F0502020204030204" pitchFamily="34" charset="0"/>
                <a:cs typeface="Calibri" panose="020F0502020204030204" pitchFamily="34" charset="0"/>
              </a:rPr>
              <a:t>, 11bd D1.0 comment resolution 5.3,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11-21/0442r2, </a:t>
            </a:r>
            <a:r>
              <a:rPr lang="fr-FR" altLang="zh-CN" sz="1600" dirty="0">
                <a:solidFill>
                  <a:schemeClr val="tx1"/>
                </a:solidFill>
                <a:latin typeface="Calibri" panose="020F0502020204030204" pitchFamily="34" charset="0"/>
                <a:cs typeface="Calibri" panose="020F0502020204030204" pitchFamily="34" charset="0"/>
              </a:rPr>
              <a:t>D1.0 comment resolution subclause </a:t>
            </a:r>
            <a:r>
              <a:rPr lang="fr-FR" altLang="zh-CN" sz="1600" dirty="0" smtClean="0">
                <a:solidFill>
                  <a:schemeClr val="tx1"/>
                </a:solidFill>
                <a:latin typeface="Calibri" panose="020F0502020204030204" pitchFamily="34" charset="0"/>
                <a:cs typeface="Calibri" panose="020F0502020204030204" pitchFamily="34" charset="0"/>
              </a:rPr>
              <a:t>9.2.4.7.1, Liwen Chu (NXP)</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11-21/0697r2, </a:t>
            </a:r>
            <a:r>
              <a:rPr lang="fr-FR" altLang="zh-CN" sz="1600" dirty="0">
                <a:solidFill>
                  <a:schemeClr val="tx1"/>
                </a:solidFill>
                <a:latin typeface="Calibri" panose="020F0502020204030204" pitchFamily="34" charset="0"/>
                <a:cs typeface="Calibri" panose="020F0502020204030204" pitchFamily="34" charset="0"/>
              </a:rPr>
              <a:t>D1.0 comment resolution subclause </a:t>
            </a:r>
            <a:r>
              <a:rPr lang="fr-FR" altLang="zh-CN" sz="1600" dirty="0" smtClean="0">
                <a:solidFill>
                  <a:schemeClr val="tx1"/>
                </a:solidFill>
                <a:latin typeface="Calibri" panose="020F0502020204030204" pitchFamily="34" charset="0"/>
                <a:cs typeface="Calibri" panose="020F0502020204030204" pitchFamily="34" charset="0"/>
              </a:rPr>
              <a:t>5.4</a:t>
            </a:r>
            <a:r>
              <a:rPr lang="fr-FR" altLang="zh-CN" sz="1600" dirty="0">
                <a:solidFill>
                  <a:schemeClr val="tx1"/>
                </a:solidFill>
                <a:latin typeface="Calibri" panose="020F0502020204030204" pitchFamily="34" charset="0"/>
                <a:cs typeface="Calibri" panose="020F0502020204030204" pitchFamily="34" charset="0"/>
              </a:rPr>
              <a:t>, Liwen Chu (NXP</a:t>
            </a:r>
            <a:r>
              <a:rPr lang="fr-FR"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11-21/0431r3, </a:t>
            </a:r>
            <a:r>
              <a:rPr lang="fr-FR" altLang="zh-CN" sz="1600" dirty="0">
                <a:solidFill>
                  <a:schemeClr val="tx1"/>
                </a:solidFill>
                <a:latin typeface="Calibri" panose="020F0502020204030204" pitchFamily="34" charset="0"/>
                <a:cs typeface="Calibri" panose="020F0502020204030204" pitchFamily="34" charset="0"/>
              </a:rPr>
              <a:t>D1.0 comment resolution subclause </a:t>
            </a:r>
            <a:r>
              <a:rPr lang="fr-FR" altLang="zh-CN" sz="1600" dirty="0" smtClean="0">
                <a:solidFill>
                  <a:schemeClr val="tx1"/>
                </a:solidFill>
                <a:latin typeface="Calibri" panose="020F0502020204030204" pitchFamily="34" charset="0"/>
                <a:cs typeface="Calibri" panose="020F0502020204030204" pitchFamily="34" charset="0"/>
              </a:rPr>
              <a:t>31.2.5</a:t>
            </a:r>
            <a:r>
              <a:rPr lang="fr-FR" altLang="zh-CN" sz="1600" dirty="0">
                <a:solidFill>
                  <a:schemeClr val="tx1"/>
                </a:solidFill>
                <a:latin typeface="Calibri" panose="020F0502020204030204" pitchFamily="34" charset="0"/>
                <a:cs typeface="Calibri" panose="020F0502020204030204" pitchFamily="34" charset="0"/>
              </a:rPr>
              <a:t>, Liwen Chu (NXP</a:t>
            </a:r>
            <a:r>
              <a:rPr lang="fr-FR"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11-21/0429r3, </a:t>
            </a:r>
            <a:r>
              <a:rPr lang="fr-FR" altLang="zh-CN" sz="1600" dirty="0">
                <a:solidFill>
                  <a:schemeClr val="tx1"/>
                </a:solidFill>
                <a:latin typeface="Calibri" panose="020F0502020204030204" pitchFamily="34" charset="0"/>
                <a:cs typeface="Calibri" panose="020F0502020204030204" pitchFamily="34" charset="0"/>
              </a:rPr>
              <a:t>D1.0 comment resolution subclause </a:t>
            </a:r>
            <a:r>
              <a:rPr lang="fr-FR" altLang="zh-CN" sz="1600" dirty="0" smtClean="0">
                <a:solidFill>
                  <a:schemeClr val="tx1"/>
                </a:solidFill>
                <a:latin typeface="Calibri" panose="020F0502020204030204" pitchFamily="34" charset="0"/>
                <a:cs typeface="Calibri" panose="020F0502020204030204" pitchFamily="34" charset="0"/>
              </a:rPr>
              <a:t>10</a:t>
            </a:r>
            <a:r>
              <a:rPr lang="fr-FR" altLang="zh-CN" sz="1600" dirty="0">
                <a:solidFill>
                  <a:schemeClr val="tx1"/>
                </a:solidFill>
                <a:latin typeface="Calibri" panose="020F0502020204030204" pitchFamily="34" charset="0"/>
                <a:cs typeface="Calibri" panose="020F0502020204030204" pitchFamily="34" charset="0"/>
              </a:rPr>
              <a:t>, Liwen Chu (NXP</a:t>
            </a:r>
            <a:r>
              <a:rPr lang="fr-FR"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fr-FR" altLang="zh-CN" sz="1600" dirty="0" smtClean="0">
                <a:solidFill>
                  <a:schemeClr val="tx1"/>
                </a:solidFill>
                <a:latin typeface="Calibri" panose="020F0502020204030204" pitchFamily="34" charset="0"/>
                <a:cs typeface="Calibri" panose="020F0502020204030204" pitchFamily="34" charset="0"/>
              </a:rPr>
              <a:t>11-20/1934r2, D1.0 comment resolution editorials, Bahar Sadeghi (Intel)</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(11-19/2045r10), </a:t>
            </a:r>
            <a:r>
              <a:rPr lang="en-GB" altLang="en-US" dirty="0" err="1" smtClean="0"/>
              <a:t>Bahar</a:t>
            </a:r>
            <a:r>
              <a:rPr lang="en-GB" altLang="en-US" dirty="0" smtClean="0"/>
              <a:t> </a:t>
            </a:r>
            <a:r>
              <a:rPr lang="en-GB" altLang="en-US" dirty="0" err="1" smtClean="0"/>
              <a:t>Sadeghi</a:t>
            </a:r>
            <a:r>
              <a:rPr lang="en-GB" altLang="en-US" dirty="0" smtClean="0"/>
              <a:t> (Intel)</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a:t>
            </a:r>
            <a:r>
              <a:rPr lang="en-US" altLang="zh-CN" b="1" dirty="0"/>
              <a:t>for </a:t>
            </a:r>
            <a:r>
              <a:rPr lang="en-US" altLang="zh-CN" b="1" dirty="0" smtClean="0"/>
              <a:t>11-21/0559r1, </a:t>
            </a:r>
            <a:r>
              <a:rPr lang="en-US" altLang="zh-CN" b="1" dirty="0"/>
              <a:t>comment resolution for </a:t>
            </a:r>
            <a:r>
              <a:rPr lang="en-US" altLang="zh-CN" b="1" dirty="0" err="1"/>
              <a:t>misc</a:t>
            </a:r>
            <a:r>
              <a:rPr lang="en-US" altLang="zh-CN" b="1" dirty="0"/>
              <a:t> topics, </a:t>
            </a:r>
            <a:r>
              <a:rPr lang="en-US" altLang="zh-CN" b="1" dirty="0" err="1"/>
              <a:t>Rui</a:t>
            </a:r>
            <a:r>
              <a:rPr lang="en-US" altLang="zh-CN" b="1" dirty="0"/>
              <a:t> Cao (</a:t>
            </a:r>
            <a:r>
              <a:rPr lang="en-US" altLang="zh-CN" b="1" dirty="0" smtClean="0"/>
              <a:t>NXP) </a:t>
            </a:r>
            <a:endParaRPr lang="en-US" altLang="zh-CN" sz="2100" b="1" dirty="0"/>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Mar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mentor.ieee.org/802.11/dcn/21/11-21-0454-00-00bd-tgbd-march-plenary-2021-teleconference-minutes.docx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mentor.ieee.org/802.11/dcn/21/11-21-0565-00-00bd-ieee-802-11bd-march-2021-tc-meeting-minutes.docx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mentor.ieee.org/802.11/dcn/21/11-21-0655-01-00bd-ieee-802-11bd-april-2021-tc-meeting-minutes.docx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Stephan Sand</a:t>
            </a:r>
          </a:p>
          <a:p>
            <a:endParaRPr lang="en-US" altLang="zh-CN" dirty="0"/>
          </a:p>
          <a:p>
            <a:r>
              <a:rPr lang="en-US" altLang="zh-CN" dirty="0" smtClean="0"/>
              <a:t>Approved with unanimous consensus</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11-21/0559r1)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9 </a:t>
            </a:r>
            <a:r>
              <a:rPr lang="en-US" altLang="zh-CN" sz="2400" dirty="0">
                <a:sym typeface="+mn-ea"/>
              </a:rPr>
              <a:t>CIDs </a:t>
            </a:r>
            <a:r>
              <a:rPr lang="en-US" altLang="zh-CN" sz="2400" dirty="0"/>
              <a:t> and proposed spec text modification to IEEE P802.11bd D1.0 as in </a:t>
            </a:r>
            <a:r>
              <a:rPr lang="en-US" altLang="zh-CN" sz="2400" dirty="0" smtClean="0"/>
              <a:t>11-21/0559r1</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1518, 1431, 1156, 1761, 1762, 1628, 1247, 1112, </a:t>
            </a:r>
            <a:r>
              <a:rPr lang="en-GB" altLang="zh-CN" sz="2100" dirty="0" smtClean="0">
                <a:latin typeface="Calibri" panose="020F0502020204030204" pitchFamily="34" charset="0"/>
                <a:cs typeface="Calibri" panose="020F0502020204030204" pitchFamily="34" charset="0"/>
              </a:rPr>
              <a:t>and 1454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15Y/0N/5A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1640160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11-20/1564r5</a:t>
            </a:r>
            <a:r>
              <a:rPr lang="en-US" altLang="zh-CN" b="1" dirty="0"/>
              <a:t>, </a:t>
            </a:r>
            <a:r>
              <a:rPr lang="en-US" altLang="zh-CN" b="1" dirty="0" err="1"/>
              <a:t>tgbd</a:t>
            </a:r>
            <a:r>
              <a:rPr lang="en-US" altLang="zh-CN" b="1" dirty="0"/>
              <a:t> coexistence assessment document, </a:t>
            </a:r>
            <a:r>
              <a:rPr lang="en-US" altLang="zh-CN" b="1" dirty="0" err="1"/>
              <a:t>Rui</a:t>
            </a:r>
            <a:r>
              <a:rPr lang="en-US" altLang="zh-CN" b="1" dirty="0"/>
              <a:t> Cao (</a:t>
            </a:r>
            <a:r>
              <a:rPr lang="en-US" altLang="zh-CN" b="1" dirty="0" smtClean="0"/>
              <a:t>NXP)</a:t>
            </a:r>
          </a:p>
          <a:p>
            <a:pPr marL="800100" lvl="1" eaLnBrk="0" hangingPunct="0">
              <a:defRPr/>
            </a:pPr>
            <a:r>
              <a:rPr lang="en-US" altLang="zh-CN" b="1" dirty="0" smtClean="0"/>
              <a:t>11-21/0736r1</a:t>
            </a:r>
            <a:r>
              <a:rPr lang="en-US" altLang="zh-CN" b="1" dirty="0"/>
              <a:t>, comment resolution for CAD, </a:t>
            </a:r>
            <a:r>
              <a:rPr lang="en-US" altLang="zh-CN" b="1" dirty="0" err="1"/>
              <a:t>Rui</a:t>
            </a:r>
            <a:r>
              <a:rPr lang="en-US" altLang="zh-CN" b="1" dirty="0"/>
              <a:t> Cao (</a:t>
            </a:r>
            <a:r>
              <a:rPr lang="en-US" altLang="zh-CN" b="1" dirty="0" smtClean="0"/>
              <a:t>NXP)</a:t>
            </a:r>
          </a:p>
          <a:p>
            <a:pPr marL="800100" lvl="1" eaLnBrk="0" hangingPunct="0">
              <a:defRPr/>
            </a:pPr>
            <a:r>
              <a:rPr lang="en-US" altLang="zh-CN" b="1" dirty="0" smtClean="0"/>
              <a:t>11-21/0797r0</a:t>
            </a:r>
            <a:r>
              <a:rPr lang="en-US" altLang="zh-CN" b="1" dirty="0"/>
              <a:t>, comment resolution of miscellaneous CIDs in Annex D, </a:t>
            </a:r>
            <a:r>
              <a:rPr lang="en-US" altLang="zh-CN" b="1" dirty="0" err="1"/>
              <a:t>Rui</a:t>
            </a:r>
            <a:r>
              <a:rPr lang="en-US" altLang="zh-CN" b="1" dirty="0"/>
              <a:t> Cao (</a:t>
            </a:r>
            <a:r>
              <a:rPr lang="en-US" altLang="zh-CN" b="1" dirty="0" smtClean="0"/>
              <a:t>NXP)</a:t>
            </a:r>
          </a:p>
          <a:p>
            <a:pPr marL="800100" lvl="1" eaLnBrk="0" hangingPunct="0">
              <a:defRPr/>
            </a:pPr>
            <a:r>
              <a:rPr lang="en-US" altLang="zh-CN" b="1" dirty="0" smtClean="0"/>
              <a:t>11-21/0779r0</a:t>
            </a:r>
            <a:r>
              <a:rPr lang="en-US" altLang="zh-CN" b="1" dirty="0"/>
              <a:t>, 11bd D1.0 comment resolution 5.3, </a:t>
            </a:r>
            <a:r>
              <a:rPr lang="en-US" altLang="zh-CN" b="1" dirty="0" err="1"/>
              <a:t>Liwen</a:t>
            </a:r>
            <a:r>
              <a:rPr lang="en-US" altLang="zh-CN" b="1" dirty="0"/>
              <a:t> Chu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483935" y="1676446"/>
            <a:ext cx="9927590" cy="4634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en-US" altLang="zh-CN" sz="2100" dirty="0">
                <a:solidFill>
                  <a:srgbClr val="00B050"/>
                </a:solidFill>
                <a:latin typeface="Calibri" panose="020F0502020204030204" pitchFamily="34" charset="0"/>
                <a:cs typeface="Calibri" panose="020F0502020204030204" pitchFamily="34" charset="0"/>
              </a:rPr>
              <a:t>SP for 11-21/0736r2, comment resolution for CAD, </a:t>
            </a:r>
            <a:r>
              <a:rPr lang="en-US" altLang="zh-CN" sz="2100" dirty="0" err="1">
                <a:solidFill>
                  <a:srgbClr val="00B050"/>
                </a:solidFill>
                <a:latin typeface="Calibri" panose="020F0502020204030204" pitchFamily="34" charset="0"/>
                <a:cs typeface="Calibri" panose="020F0502020204030204" pitchFamily="34" charset="0"/>
              </a:rPr>
              <a:t>Rui</a:t>
            </a:r>
            <a:r>
              <a:rPr lang="en-US" altLang="zh-CN" sz="21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2100" dirty="0">
                <a:solidFill>
                  <a:srgbClr val="00B050"/>
                </a:solidFill>
                <a:latin typeface="Calibri" panose="020F0502020204030204" pitchFamily="34" charset="0"/>
                <a:cs typeface="Calibri" panose="020F0502020204030204" pitchFamily="34" charset="0"/>
              </a:rPr>
              <a:t>SP for 11-21/0797r0, comment resolution of miscellaneous CIDs in Annex D, </a:t>
            </a:r>
            <a:r>
              <a:rPr lang="en-US" altLang="zh-CN" sz="2100" dirty="0" err="1">
                <a:solidFill>
                  <a:srgbClr val="00B050"/>
                </a:solidFill>
                <a:latin typeface="Calibri" panose="020F0502020204030204" pitchFamily="34" charset="0"/>
                <a:cs typeface="Calibri" panose="020F0502020204030204" pitchFamily="34" charset="0"/>
              </a:rPr>
              <a:t>Rui</a:t>
            </a:r>
            <a:r>
              <a:rPr lang="en-US" altLang="zh-CN" sz="2100" dirty="0">
                <a:solidFill>
                  <a:srgbClr val="00B050"/>
                </a:solidFill>
                <a:latin typeface="Calibri" panose="020F0502020204030204" pitchFamily="34" charset="0"/>
                <a:cs typeface="Calibri" panose="020F0502020204030204" pitchFamily="34" charset="0"/>
              </a:rPr>
              <a:t> Cao (NXP</a:t>
            </a:r>
            <a:r>
              <a:rPr lang="en-US" altLang="zh-CN" sz="21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SP </a:t>
            </a:r>
            <a:r>
              <a:rPr lang="en-US" altLang="zh-CN" sz="2100" dirty="0">
                <a:solidFill>
                  <a:srgbClr val="00B050"/>
                </a:solidFill>
                <a:latin typeface="Calibri" panose="020F0502020204030204" pitchFamily="34" charset="0"/>
                <a:cs typeface="Calibri" panose="020F0502020204030204" pitchFamily="34" charset="0"/>
              </a:rPr>
              <a:t>for </a:t>
            </a:r>
            <a:r>
              <a:rPr lang="en-US" altLang="zh-CN" sz="2100" dirty="0" smtClean="0">
                <a:solidFill>
                  <a:srgbClr val="00B050"/>
                </a:solidFill>
                <a:latin typeface="Calibri" panose="020F0502020204030204" pitchFamily="34" charset="0"/>
                <a:cs typeface="Calibri" panose="020F0502020204030204" pitchFamily="34" charset="0"/>
              </a:rPr>
              <a:t>11-21/0779r1, </a:t>
            </a:r>
            <a:r>
              <a:rPr lang="en-US" altLang="zh-CN" sz="2100" dirty="0">
                <a:solidFill>
                  <a:srgbClr val="00B050"/>
                </a:solidFill>
                <a:latin typeface="Calibri" panose="020F0502020204030204" pitchFamily="34" charset="0"/>
                <a:cs typeface="Calibri" panose="020F0502020204030204" pitchFamily="34" charset="0"/>
              </a:rPr>
              <a:t>11bd D1.0 comment resolution 5.3, </a:t>
            </a:r>
            <a:r>
              <a:rPr lang="en-US" altLang="zh-CN" sz="2100" dirty="0" err="1">
                <a:solidFill>
                  <a:srgbClr val="00B050"/>
                </a:solidFill>
                <a:latin typeface="Calibri" panose="020F0502020204030204" pitchFamily="34" charset="0"/>
                <a:cs typeface="Calibri" panose="020F0502020204030204" pitchFamily="34" charset="0"/>
              </a:rPr>
              <a:t>Liwen</a:t>
            </a:r>
            <a:r>
              <a:rPr lang="en-US" altLang="zh-CN" sz="2100" dirty="0">
                <a:solidFill>
                  <a:srgbClr val="00B050"/>
                </a:solidFill>
                <a:latin typeface="Calibri" panose="020F0502020204030204" pitchFamily="34" charset="0"/>
                <a:cs typeface="Calibri" panose="020F0502020204030204" pitchFamily="34" charset="0"/>
              </a:rPr>
              <a:t> Chu (NXP</a:t>
            </a:r>
            <a:r>
              <a:rPr lang="en-US" altLang="zh-CN" sz="2100" dirty="0" smtClean="0">
                <a:solidFill>
                  <a:srgbClr val="00B050"/>
                </a:solidFill>
                <a:latin typeface="Calibri" panose="020F0502020204030204" pitchFamily="34" charset="0"/>
                <a:cs typeface="Calibri" panose="020F0502020204030204" pitchFamily="34" charset="0"/>
              </a:rPr>
              <a:t>)</a:t>
            </a:r>
            <a:endParaRPr lang="en-US" altLang="zh-CN" sz="2100" dirty="0">
              <a:solidFill>
                <a:srgbClr val="00B050"/>
              </a:solidFill>
              <a:latin typeface="Calibri" panose="020F0502020204030204" pitchFamily="34" charset="0"/>
              <a:cs typeface="Calibri" panose="020F0502020204030204" pitchFamily="34" charset="0"/>
            </a:endParaRPr>
          </a:p>
          <a:p>
            <a:pPr algn="just" eaLnBrk="0" hangingPunct="0">
              <a:defRPr/>
            </a:pPr>
            <a:r>
              <a:rPr lang="en-US" altLang="en-GB" dirty="0"/>
              <a:t>Discussion on CID 1278 (10 min)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(submission list)</a:t>
            </a:r>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11-21/0171r6, </a:t>
            </a:r>
            <a:r>
              <a:rPr lang="en-US" altLang="zh-CN" sz="2100" dirty="0">
                <a:solidFill>
                  <a:srgbClr val="FFC000"/>
                </a:solidFill>
                <a:latin typeface="Calibri" panose="020F0502020204030204" pitchFamily="34" charset="0"/>
                <a:cs typeface="Calibri" panose="020F0502020204030204" pitchFamily="34" charset="0"/>
              </a:rPr>
              <a:t>Resolutions Clause 31.2.3 comments for LB-251, Joseph Levy (</a:t>
            </a:r>
            <a:r>
              <a:rPr lang="en-US" altLang="zh-CN" sz="2100" dirty="0" err="1">
                <a:solidFill>
                  <a:srgbClr val="FFC000"/>
                </a:solidFill>
                <a:latin typeface="Calibri" panose="020F0502020204030204" pitchFamily="34" charset="0"/>
                <a:cs typeface="Calibri" panose="020F0502020204030204" pitchFamily="34" charset="0"/>
              </a:rPr>
              <a:t>InterDigital</a:t>
            </a:r>
            <a:r>
              <a:rPr lang="en-US" altLang="zh-CN" sz="21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11-21/0442r2</a:t>
            </a:r>
            <a:r>
              <a:rPr lang="en-US" altLang="zh-CN" dirty="0">
                <a:latin typeface="Calibri" panose="020F0502020204030204" pitchFamily="34" charset="0"/>
                <a:cs typeface="Calibri" panose="020F0502020204030204" pitchFamily="34" charset="0"/>
              </a:rPr>
              <a:t>, </a:t>
            </a:r>
            <a:r>
              <a:rPr lang="fr-FR" altLang="zh-CN" dirty="0">
                <a:latin typeface="Calibri" panose="020F0502020204030204" pitchFamily="34" charset="0"/>
                <a:cs typeface="Calibri" panose="020F0502020204030204" pitchFamily="34" charset="0"/>
              </a:rPr>
              <a:t>D1.0 comment resolution subclause 9.2.4.7.1,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11-21/0697r2, </a:t>
            </a:r>
            <a:r>
              <a:rPr lang="fr-FR" altLang="zh-CN" dirty="0">
                <a:latin typeface="Calibri" panose="020F0502020204030204" pitchFamily="34" charset="0"/>
                <a:cs typeface="Calibri" panose="020F0502020204030204" pitchFamily="34" charset="0"/>
              </a:rPr>
              <a:t>D1.0 comment resolution subclause 5.4,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11-21/0431r3, </a:t>
            </a:r>
            <a:r>
              <a:rPr lang="fr-FR" altLang="zh-CN" dirty="0">
                <a:latin typeface="Calibri" panose="020F0502020204030204" pitchFamily="34" charset="0"/>
                <a:cs typeface="Calibri" panose="020F0502020204030204" pitchFamily="34" charset="0"/>
              </a:rPr>
              <a:t>D1.0 comment resolution subclause 31.2.5,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11-21/0429r3, </a:t>
            </a:r>
            <a:r>
              <a:rPr lang="fr-FR" altLang="zh-CN" dirty="0">
                <a:latin typeface="Calibri" panose="020F0502020204030204" pitchFamily="34" charset="0"/>
                <a:cs typeface="Calibri" panose="020F0502020204030204" pitchFamily="34" charset="0"/>
              </a:rPr>
              <a:t>D1.0 comment resolution subclause 10, Liwen Chu (NXP</a:t>
            </a:r>
            <a:r>
              <a:rPr lang="fr-FR" altLang="zh-CN" dirty="0" smtClean="0">
                <a:latin typeface="Calibri" panose="020F0502020204030204" pitchFamily="34" charset="0"/>
                <a:cs typeface="Calibri" panose="020F0502020204030204" pitchFamily="34" charset="0"/>
              </a:rPr>
              <a:t>)</a:t>
            </a:r>
          </a:p>
          <a:p>
            <a:pPr marL="800100" lvl="1" indent="-342900" algn="just">
              <a:buFontTx/>
              <a:buChar char="•"/>
              <a:defRPr/>
            </a:pPr>
            <a:r>
              <a:rPr lang="fr-FR" altLang="zh-CN" dirty="0">
                <a:latin typeface="Calibri" panose="020F0502020204030204" pitchFamily="34" charset="0"/>
                <a:cs typeface="Calibri" panose="020F0502020204030204" pitchFamily="34" charset="0"/>
              </a:rPr>
              <a:t>11-20/1934r2, D1.0 comment resolution editorials, Bahar Sadeghi (Intel</a:t>
            </a:r>
            <a:r>
              <a:rPr lang="fr-FR" altLang="zh-CN" dirty="0" smtClean="0">
                <a:latin typeface="Calibri" panose="020F0502020204030204" pitchFamily="34" charset="0"/>
                <a:cs typeface="Calibri" panose="020F0502020204030204" pitchFamily="34" charset="0"/>
              </a:rPr>
              <a:t>)</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11-21/0736r2)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40 </a:t>
            </a:r>
            <a:r>
              <a:rPr lang="en-US" altLang="zh-CN" sz="2400" dirty="0">
                <a:sym typeface="+mn-ea"/>
              </a:rPr>
              <a:t>CIDs </a:t>
            </a:r>
            <a:r>
              <a:rPr lang="en-US" altLang="zh-CN" sz="2400" dirty="0"/>
              <a:t> as in </a:t>
            </a:r>
            <a:r>
              <a:rPr lang="en-US" altLang="zh-CN" sz="2400" dirty="0" smtClean="0"/>
              <a:t>11-21/0736r2 and </a:t>
            </a:r>
            <a:r>
              <a:rPr lang="en-US" altLang="zh-CN" sz="2400" dirty="0"/>
              <a:t>proposed </a:t>
            </a:r>
            <a:r>
              <a:rPr lang="en-US" altLang="zh-CN" sz="2400" dirty="0" smtClean="0"/>
              <a:t>modification to IEEE 802.11 </a:t>
            </a:r>
            <a:r>
              <a:rPr lang="en-US" altLang="zh-CN" sz="2400" dirty="0" err="1" smtClean="0"/>
              <a:t>TGbd</a:t>
            </a:r>
            <a:r>
              <a:rPr lang="en-US" altLang="zh-CN" sz="2400" dirty="0" smtClean="0"/>
              <a:t> CAD document as in 11-20/1564r5</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1175, 1176, 1177, 1178, 1519, </a:t>
            </a:r>
            <a:r>
              <a:rPr lang="en-GB" altLang="zh-CN" sz="2100" dirty="0" smtClean="0">
                <a:latin typeface="Calibri" panose="020F0502020204030204" pitchFamily="34" charset="0"/>
                <a:cs typeface="Calibri" panose="020F0502020204030204" pitchFamily="34" charset="0"/>
              </a:rPr>
              <a:t>[1695 to 1729]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10Y/1N/1A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1725714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11-21/0797r0)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a:t> and proposed spec text modification to IEEE P802.11bd D1.0 as in </a:t>
            </a:r>
            <a:r>
              <a:rPr lang="en-US" altLang="zh-CN" sz="2400" dirty="0" smtClean="0"/>
              <a:t>11-21/0797r0</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1007, 1297 and 1600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2586600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11-21/0779r2)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a:t>
            </a:r>
            <a:r>
              <a:rPr lang="en-US" altLang="zh-CN" sz="2400" dirty="0">
                <a:sym typeface="+mn-ea"/>
              </a:rPr>
              <a:t>CIDs </a:t>
            </a:r>
            <a:r>
              <a:rPr lang="en-US" altLang="zh-CN" sz="2400" dirty="0"/>
              <a:t> and proposed spec text modification to IEEE P802.11bd D1.0 as in </a:t>
            </a:r>
            <a:r>
              <a:rPr lang="en-US" altLang="zh-CN" sz="2400" dirty="0" smtClean="0"/>
              <a:t>11-21/0779r2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1055</a:t>
            </a:r>
            <a:r>
              <a:rPr lang="en-GB" altLang="zh-CN" sz="2100" dirty="0">
                <a:latin typeface="Calibri" panose="020F0502020204030204" pitchFamily="34" charset="0"/>
                <a:cs typeface="Calibri" panose="020F0502020204030204" pitchFamily="34" charset="0"/>
              </a:rPr>
              <a:t>, 1056, 1057, 1106, 1143, 1145, 1207, 1208, 1209, </a:t>
            </a:r>
            <a:r>
              <a:rPr lang="en-GB" altLang="zh-CN" sz="2100" dirty="0" smtClean="0">
                <a:latin typeface="Calibri" panose="020F0502020204030204" pitchFamily="34" charset="0"/>
                <a:cs typeface="Calibri" panose="020F0502020204030204" pitchFamily="34" charset="0"/>
              </a:rPr>
              <a:t>1210, 1211</a:t>
            </a:r>
            <a:r>
              <a:rPr lang="en-GB" altLang="zh-CN" sz="2100" dirty="0">
                <a:latin typeface="Calibri" panose="020F0502020204030204" pitchFamily="34" charset="0"/>
                <a:cs typeface="Calibri" panose="020F0502020204030204" pitchFamily="34" charset="0"/>
              </a:rPr>
              <a:t>, 1370, 1389, 1488, 1489, 1491, 1552, 1553, 1741, </a:t>
            </a:r>
            <a:r>
              <a:rPr lang="en-GB" altLang="zh-CN" sz="2100" dirty="0" smtClean="0">
                <a:latin typeface="Calibri" panose="020F0502020204030204" pitchFamily="34" charset="0"/>
                <a:cs typeface="Calibri" panose="020F0502020204030204" pitchFamily="34" charset="0"/>
              </a:rPr>
              <a:t>1742, 1755</a:t>
            </a:r>
            <a:r>
              <a:rPr lang="en-GB" altLang="zh-CN" sz="2100" dirty="0">
                <a:latin typeface="Calibri" panose="020F0502020204030204" pitchFamily="34" charset="0"/>
                <a:cs typeface="Calibri" panose="020F0502020204030204" pitchFamily="34" charset="0"/>
              </a:rPr>
              <a:t>, 1756, 1840, </a:t>
            </a:r>
            <a:r>
              <a:rPr lang="en-GB" altLang="zh-CN" sz="2100" dirty="0" smtClean="0">
                <a:latin typeface="Calibri" panose="020F0502020204030204" pitchFamily="34" charset="0"/>
                <a:cs typeface="Calibri" panose="020F0502020204030204" pitchFamily="34" charset="0"/>
              </a:rPr>
              <a:t>and 1274</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2611289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11-21/0171r6</a:t>
            </a:r>
            <a:r>
              <a:rPr lang="en-US" altLang="zh-CN" sz="2100" dirty="0">
                <a:solidFill>
                  <a:srgbClr val="FFC000"/>
                </a:solidFill>
                <a:latin typeface="Calibri" panose="020F0502020204030204" pitchFamily="34" charset="0"/>
                <a:cs typeface="Calibri" panose="020F0502020204030204" pitchFamily="34" charset="0"/>
              </a:rPr>
              <a:t>, Resolutions Clause 31.2.3 comments for LB-251, Joseph Levy (</a:t>
            </a:r>
            <a:r>
              <a:rPr lang="en-US" altLang="zh-CN" sz="2100" dirty="0" err="1">
                <a:solidFill>
                  <a:srgbClr val="FFC000"/>
                </a:solidFill>
                <a:latin typeface="Calibri" panose="020F0502020204030204" pitchFamily="34" charset="0"/>
                <a:cs typeface="Calibri" panose="020F0502020204030204" pitchFamily="34" charset="0"/>
              </a:rPr>
              <a:t>InterDigital</a:t>
            </a:r>
            <a:r>
              <a:rPr lang="en-US" altLang="zh-CN" sz="21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11-21/0442r2, </a:t>
            </a:r>
            <a:r>
              <a:rPr lang="fr-FR" altLang="zh-CN" dirty="0">
                <a:latin typeface="Calibri" panose="020F0502020204030204" pitchFamily="34" charset="0"/>
                <a:cs typeface="Calibri" panose="020F0502020204030204" pitchFamily="34" charset="0"/>
              </a:rPr>
              <a:t>D1.0 comment resolution subclause 9.2.4.7.1,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11-21/0697r2, </a:t>
            </a:r>
            <a:r>
              <a:rPr lang="fr-FR" altLang="zh-CN" dirty="0">
                <a:latin typeface="Calibri" panose="020F0502020204030204" pitchFamily="34" charset="0"/>
                <a:cs typeface="Calibri" panose="020F0502020204030204" pitchFamily="34" charset="0"/>
              </a:rPr>
              <a:t>D1.0 comment resolution subclause 5.4,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11-21/0431r3, </a:t>
            </a:r>
            <a:r>
              <a:rPr lang="fr-FR" altLang="zh-CN" dirty="0">
                <a:latin typeface="Calibri" panose="020F0502020204030204" pitchFamily="34" charset="0"/>
                <a:cs typeface="Calibri" panose="020F0502020204030204" pitchFamily="34" charset="0"/>
              </a:rPr>
              <a:t>D1.0 comment resolution subclause 31.2.5, Liwen Chu (NXP)</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11-21/0429r3, </a:t>
            </a:r>
            <a:r>
              <a:rPr lang="fr-FR" altLang="zh-CN" dirty="0">
                <a:latin typeface="Calibri" panose="020F0502020204030204" pitchFamily="34" charset="0"/>
                <a:cs typeface="Calibri" panose="020F0502020204030204" pitchFamily="34" charset="0"/>
              </a:rPr>
              <a:t>D1.0 comment resolution subclause 10, Liwen Chu (NXP)</a:t>
            </a:r>
          </a:p>
          <a:p>
            <a:pPr marL="800100" lvl="1" indent="-342900" algn="just">
              <a:buFontTx/>
              <a:buChar char="•"/>
              <a:defRPr/>
            </a:pPr>
            <a:r>
              <a:rPr lang="fr-FR" altLang="zh-CN" dirty="0">
                <a:latin typeface="Calibri" panose="020F0502020204030204" pitchFamily="34" charset="0"/>
                <a:cs typeface="Calibri" panose="020F0502020204030204" pitchFamily="34" charset="0"/>
              </a:rPr>
              <a:t>11-20/1934r2, D1.0 comment resolution editorials, Bahar Sadeghi (Intel)</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Review LB251 comment resolution progress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motions (including motions for CRs, CAD and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D2.0)</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 (update approval if needed)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algn="just" eaLnBrk="0" hangingPunct="0">
              <a:defRPr/>
            </a:pPr>
            <a:r>
              <a:rPr lang="en-GB" altLang="en-US" dirty="0"/>
              <a:t>Discussion of liaison from ITU-T FG-VM (11-21/0711</a:t>
            </a:r>
            <a:r>
              <a:rPr lang="en-GB" altLang="en-US" dirty="0" smtClean="0"/>
              <a:t>) </a:t>
            </a:r>
            <a:r>
              <a:rPr lang="en-GB" altLang="en-US" dirty="0" smtClean="0">
                <a:sym typeface="Wingdings" panose="05000000000000000000" pitchFamily="2" charset="2"/>
              </a:rPr>
              <a:t> deferred to later TC</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endParaRPr lang="en-US" altLang="zh-CN" sz="2400" dirty="0" smtClean="0">
              <a:sym typeface="+mn-ea"/>
            </a:endParaRPr>
          </a:p>
          <a:p>
            <a:r>
              <a:rPr lang="en-US" altLang="zh-CN" sz="2400" dirty="0" smtClean="0">
                <a:sym typeface="+mn-ea"/>
              </a:rPr>
              <a:t>Move to approve the comment resolutions as included in 11-20/1887r8</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(approval of updated CAD document)</a:t>
            </a:r>
            <a:endParaRPr lang="zh-CN" altLang="en-US" dirty="0"/>
          </a:p>
        </p:txBody>
      </p:sp>
      <p:sp>
        <p:nvSpPr>
          <p:cNvPr id="3" name="内容占位符 2"/>
          <p:cNvSpPr>
            <a:spLocks noGrp="1"/>
          </p:cNvSpPr>
          <p:nvPr>
            <p:ph idx="1"/>
          </p:nvPr>
        </p:nvSpPr>
        <p:spPr>
          <a:xfrm>
            <a:off x="914400" y="2438426"/>
            <a:ext cx="10361613" cy="4114692"/>
          </a:xfrm>
        </p:spPr>
        <p:txBody>
          <a:bodyPr>
            <a:normAutofit/>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CAD document be updated as in 11-20/1564r5.</a:t>
            </a:r>
          </a:p>
          <a:p>
            <a:endParaRPr lang="en-US" altLang="zh-CN" sz="2400" b="1" dirty="0">
              <a:latin typeface="Calibri" panose="020F0502020204030204" pitchFamily="34" charset="0"/>
              <a:cs typeface="Calibri" panose="020F0502020204030204" pitchFamily="34" charset="0"/>
              <a:sym typeface="+mn-ea"/>
            </a:endParaRPr>
          </a:p>
          <a:p>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72340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(approval of generation of D2.0 and recirculation)</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allow the tech editor to generation IEEE P802.11bd D2.0 based on D1.0 and approved comment resolutions to LB 251 comments, and start a 15-day recirculation LB when D2.0 is ready.</a:t>
            </a:r>
            <a:endParaRPr lang="zh-CN" altLang="en-US" sz="2400" dirty="0">
              <a:sym typeface="+mn-ea"/>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37159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Proposed </a:t>
            </a:r>
            <a:r>
              <a:rPr lang="en-US" altLang="zh-CN" dirty="0" err="1" smtClean="0"/>
              <a:t>TGbd</a:t>
            </a:r>
            <a:r>
              <a:rPr lang="en-US" altLang="zh-CN" dirty="0" smtClean="0"/>
              <a:t> Timeline Changes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Jan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Jan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  </a:t>
            </a:r>
            <a:r>
              <a:rPr lang="en-US" altLang="en-US" sz="2000" kern="0" dirty="0" smtClean="0">
                <a:solidFill>
                  <a:schemeClr val="tx1"/>
                </a:solidFill>
                <a:cs typeface="+mn-ea"/>
                <a:sym typeface="Wingdings" panose="05000000000000000000" pitchFamily="2" charset="2"/>
              </a:rPr>
              <a:t>Mar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2022  </a:t>
            </a:r>
            <a:r>
              <a:rPr lang="en-US" altLang="en-US" sz="2000" kern="0" dirty="0" smtClean="0">
                <a:solidFill>
                  <a:schemeClr val="tx1"/>
                </a:solidFill>
                <a:cs typeface="+mn-ea"/>
                <a:sym typeface="Wingdings" panose="05000000000000000000" pitchFamily="2" charset="2"/>
              </a:rPr>
              <a:t>Nov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2022  </a:t>
            </a:r>
            <a:r>
              <a:rPr lang="en-US" altLang="en-US" sz="2000" kern="0" dirty="0" smtClean="0">
                <a:solidFill>
                  <a:schemeClr val="tx1"/>
                </a:solidFill>
                <a:cs typeface="+mn-ea"/>
                <a:sym typeface="Wingdings" panose="05000000000000000000" pitchFamily="2" charset="2"/>
              </a:rPr>
              <a:t>Nov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  </a:t>
            </a:r>
            <a:r>
              <a:rPr lang="en-US" altLang="en-US" sz="2000" kern="0" dirty="0" smtClean="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880050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and Jun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May 11</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May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01:15pm,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May 13</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25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u="sng" dirty="0" smtClean="0">
                <a:solidFill>
                  <a:srgbClr val="00B050"/>
                </a:solidFill>
                <a:cs typeface="+mn-ea"/>
                <a:sym typeface="+mn-ea"/>
              </a:rPr>
              <a:t>Jun 1,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(new)</a:t>
            </a:r>
          </a:p>
          <a:p>
            <a:pPr eaLnBrk="1" hangingPunct="1"/>
            <a:r>
              <a:rPr lang="en-US" altLang="zh-CN" sz="2400" u="sng" dirty="0">
                <a:solidFill>
                  <a:srgbClr val="00B050"/>
                </a:solidFill>
                <a:cs typeface="+mn-ea"/>
                <a:sym typeface="+mn-ea"/>
              </a:rPr>
              <a:t>Jun 8, 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p>
          <a:p>
            <a:pPr eaLnBrk="1" hangingPunct="1"/>
            <a:r>
              <a:rPr lang="en-US" altLang="zh-CN" sz="2400" u="sng" dirty="0" smtClean="0">
                <a:solidFill>
                  <a:srgbClr val="00B050"/>
                </a:solidFill>
                <a:cs typeface="+mn-ea"/>
                <a:sym typeface="+mn-ea"/>
              </a:rPr>
              <a:t>Jun 15,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p>
          <a:p>
            <a:pPr eaLnBrk="1" hangingPunct="1"/>
            <a:r>
              <a:rPr lang="en-US" altLang="zh-CN" sz="2400" u="sng" dirty="0">
                <a:solidFill>
                  <a:srgbClr val="00B050"/>
                </a:solidFill>
                <a:cs typeface="+mn-ea"/>
                <a:sym typeface="+mn-ea"/>
              </a:rPr>
              <a:t>Jun </a:t>
            </a:r>
            <a:r>
              <a:rPr lang="en-US" altLang="zh-CN" sz="2400" u="sng" dirty="0" smtClean="0">
                <a:solidFill>
                  <a:srgbClr val="00B050"/>
                </a:solidFill>
                <a:cs typeface="+mn-ea"/>
                <a:sym typeface="+mn-ea"/>
              </a:rPr>
              <a:t>22,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p>
          <a:p>
            <a:pPr eaLnBrk="1" hangingPunct="1"/>
            <a:r>
              <a:rPr lang="en-US" altLang="zh-CN" sz="2400" u="sng" dirty="0" smtClean="0">
                <a:solidFill>
                  <a:srgbClr val="00B050"/>
                </a:solidFill>
                <a:cs typeface="+mn-ea"/>
                <a:sym typeface="+mn-ea"/>
              </a:rPr>
              <a:t>Jun 29, </a:t>
            </a:r>
            <a:r>
              <a:rPr lang="en-US" altLang="zh-CN" sz="2400" u="sng" dirty="0">
                <a:solidFill>
                  <a:srgbClr val="00B050"/>
                </a:solidFill>
                <a:cs typeface="+mn-ea"/>
                <a:sym typeface="+mn-ea"/>
              </a:rPr>
              <a:t>10:00am ~ 11:59am,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r>
              <a:rPr lang="en-US" altLang="zh-CN" sz="2400" u="sng" dirty="0">
                <a:solidFill>
                  <a:srgbClr val="00B050"/>
                </a:solidFill>
                <a:cs typeface="+mn-ea"/>
                <a:sym typeface="+mn-ea"/>
              </a:rPr>
              <a:t>(new</a:t>
            </a:r>
            <a:r>
              <a:rPr lang="en-US" altLang="zh-CN" sz="2400" u="sng" dirty="0" smtClean="0">
                <a:solidFill>
                  <a:srgbClr val="00B050"/>
                </a:solidFill>
                <a:cs typeface="+mn-ea"/>
                <a:sym typeface="+mn-ea"/>
              </a:rPr>
              <a:t>)</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431479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89041</TotalTime>
  <Words>2868</Words>
  <Application>Microsoft Office PowerPoint</Application>
  <PresentationFormat>宽屏</PresentationFormat>
  <Paragraphs>487</Paragraphs>
  <Slides>37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vt:lpstr>
      <vt:lpstr>Submission List</vt:lpstr>
      <vt:lpstr>IEEE 802.11 TGbd Teleconference During IEEE 802 May 2021 Interim</vt:lpstr>
      <vt:lpstr>PowerPoint 演示文稿</vt:lpstr>
      <vt:lpstr>Approval of TGbd meeting minutes</vt:lpstr>
      <vt:lpstr>SP #1 (CR, 11-21/0559r1)</vt:lpstr>
      <vt:lpstr>IEEE 802.11 TGbd Teleconference During IEEE 802 May 2021 Interim</vt:lpstr>
      <vt:lpstr>PowerPoint 演示文稿</vt:lpstr>
      <vt:lpstr>IEEE 802.11 TGbd Teleconference During IEEE 802 May 2021 Interim</vt:lpstr>
      <vt:lpstr>PowerPoint 演示文稿</vt:lpstr>
      <vt:lpstr>SP #1 (CR, 11-21/0736r2)</vt:lpstr>
      <vt:lpstr>SP #2 (CR, 11-21/0797r0)</vt:lpstr>
      <vt:lpstr>SP #3 (CR, 11-21/0779r2)</vt:lpstr>
      <vt:lpstr>IEEE 802.11 TGbd Teleconference During IEEE 802 May 2021 Interim</vt:lpstr>
      <vt:lpstr>PowerPoint 演示文稿</vt:lpstr>
      <vt:lpstr>Motion #1 (approval of Comment Resolutions)</vt:lpstr>
      <vt:lpstr>Motion #2 (approval of updated CAD document)</vt:lpstr>
      <vt:lpstr>Motion #3 (approval of generation of D2.0 and recirculation)</vt:lpstr>
      <vt:lpstr> Proposed TGbd Timeline Changes</vt:lpstr>
      <vt:lpstr>Teleconference Plan for May and Jun 2021</vt:lpstr>
      <vt:lpstr>IEEE 802.11 TGbd Teleconference During IEEE 802 May 2021 Interim</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5064</cp:revision>
  <cp:lastPrinted>2014-11-04T15:04:00Z</cp:lastPrinted>
  <dcterms:created xsi:type="dcterms:W3CDTF">2007-04-17T18:10:00Z</dcterms:created>
  <dcterms:modified xsi:type="dcterms:W3CDTF">2021-05-14T11:46:10Z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