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143" r:id="rId20"/>
    <p:sldId id="1099" r:id="rId21"/>
    <p:sldId id="1142" r:id="rId22"/>
    <p:sldId id="1146" r:id="rId23"/>
    <p:sldId id="1147" r:id="rId24"/>
    <p:sldId id="1100" r:id="rId25"/>
    <p:sldId id="1144" r:id="rId26"/>
    <p:sldId id="1102" r:id="rId27"/>
    <p:sldId id="1148" r:id="rId28"/>
    <p:sldId id="1149" r:id="rId29"/>
    <p:sldId id="1137" r:id="rId30"/>
    <p:sldId id="1145" r:id="rId31"/>
    <p:sldId id="1103"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595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22"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a:solidFill>
                  <a:srgbClr val="FF0000"/>
                </a:solidFill>
                <a:cs typeface="+mn-ea"/>
                <a:sym typeface="+mn-ea"/>
              </a:rPr>
              <a:t>Apr 6</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10:00am ~ 11:59am, </a:t>
            </a:r>
            <a:r>
              <a:rPr lang="en-US" altLang="zh-CN" sz="2400" strike="sngStrike" dirty="0" smtClean="0">
                <a:solidFill>
                  <a:srgbClr val="FF0000"/>
                </a:solidFill>
                <a:cs typeface="+mn-ea"/>
                <a:sym typeface="+mn-ea"/>
              </a:rPr>
              <a:t>ET</a:t>
            </a:r>
            <a:r>
              <a:rPr lang="en-US" altLang="zh-CN" sz="2400" strike="sngStrike" dirty="0">
                <a:solidFill>
                  <a:srgbClr val="FF0000"/>
                </a:solidFill>
                <a:cs typeface="+mn-ea"/>
                <a:sym typeface="+mn-ea"/>
              </a:rPr>
              <a: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eaLnBrk="1" hangingPunct="1"/>
            <a:r>
              <a:rPr lang="en-US" altLang="zh-CN" sz="2400" dirty="0">
                <a:solidFill>
                  <a:schemeClr val="bg1">
                    <a:lumMod val="85000"/>
                  </a:schemeClr>
                </a:solidFill>
                <a:cs typeface="+mn-ea"/>
                <a:sym typeface="+mn-ea"/>
              </a:rPr>
              <a:t>Apr 13</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a:t>
            </a:r>
            <a:r>
              <a:rPr lang="en-US" altLang="zh-CN" sz="2400" dirty="0" smtClean="0">
                <a:solidFill>
                  <a:schemeClr val="bg1">
                    <a:lumMod val="85000"/>
                  </a:schemeClr>
                </a:solidFill>
                <a:cs typeface="+mn-ea"/>
                <a:sym typeface="+mn-ea"/>
              </a:rPr>
              <a:t>ET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Apr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Apr 27</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09:00am ~ 11:00am,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12</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01:15pm,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07:00pm </a:t>
            </a:r>
            <a:r>
              <a:rPr lang="en-US" altLang="zh-CN" sz="2400" dirty="0">
                <a:solidFill>
                  <a:srgbClr val="00B050"/>
                </a:solidFill>
                <a:cs typeface="+mn-ea"/>
                <a:sym typeface="+mn-ea"/>
              </a:rPr>
              <a:t>~ </a:t>
            </a:r>
            <a:r>
              <a:rPr lang="en-US" altLang="zh-CN" sz="2400" dirty="0" smtClean="0">
                <a:solidFill>
                  <a:srgbClr val="00B050"/>
                </a:solidFill>
                <a:cs typeface="+mn-ea"/>
                <a:sym typeface="+mn-ea"/>
              </a:rPr>
              <a:t>09:00pm,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May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368017265"/>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 11-21/0454r0, 11-21/0565r0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11-20/1887r6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11-21/0317r1, </a:t>
            </a:r>
            <a:r>
              <a:rPr lang="en-US" altLang="zh-CN" sz="1600" dirty="0">
                <a:solidFill>
                  <a:srgbClr val="FFC000"/>
                </a:solidFill>
                <a:latin typeface="Calibri" panose="020F0502020204030204" pitchFamily="34" charset="0"/>
                <a:cs typeface="Calibri" panose="020F0502020204030204" pitchFamily="34" charset="0"/>
              </a:rPr>
              <a:t>LB251 ranging comments resolution,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11-21/0321r5, </a:t>
            </a:r>
            <a:r>
              <a:rPr lang="en-US" altLang="zh-CN" sz="1600" dirty="0">
                <a:solidFill>
                  <a:srgbClr val="00B050"/>
                </a:solidFill>
                <a:latin typeface="Calibri" panose="020F0502020204030204" pitchFamily="34" charset="0"/>
                <a:cs typeface="Calibri" panose="020F0502020204030204" pitchFamily="34" charset="0"/>
              </a:rPr>
              <a:t>proposed text for NGV Ranging NDP, </a:t>
            </a:r>
            <a:r>
              <a:rPr lang="en-US" altLang="zh-CN" sz="1600" dirty="0" err="1">
                <a:solidFill>
                  <a:srgbClr val="00B050"/>
                </a:solidFill>
                <a:latin typeface="Calibri" panose="020F0502020204030204" pitchFamily="34" charset="0"/>
                <a:cs typeface="Calibri" panose="020F0502020204030204" pitchFamily="34" charset="0"/>
              </a:rPr>
              <a:t>Qinghua</a:t>
            </a:r>
            <a:r>
              <a:rPr lang="en-US" altLang="zh-CN" sz="1600" dirty="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a:t>
            </a:r>
            <a:r>
              <a:rPr lang="en-US" altLang="zh-CN" sz="16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11-21/0439</a:t>
            </a:r>
            <a:r>
              <a:rPr lang="en-US" altLang="zh-CN" sz="1600" dirty="0">
                <a:solidFill>
                  <a:srgbClr val="00B050"/>
                </a:solidFill>
                <a:latin typeface="Calibri" panose="020F0502020204030204" pitchFamily="34" charset="0"/>
                <a:cs typeface="Calibri" panose="020F0502020204030204" pitchFamily="34" charset="0"/>
              </a:rPr>
              <a:t>, 11-21-0439-00-00bd--D1.0 comment resolution </a:t>
            </a:r>
            <a:r>
              <a:rPr lang="en-US" altLang="zh-CN" sz="1600" dirty="0" err="1">
                <a:solidFill>
                  <a:srgbClr val="00B050"/>
                </a:solidFill>
                <a:latin typeface="Calibri" panose="020F0502020204030204" pitchFamily="34" charset="0"/>
                <a:cs typeface="Calibri" panose="020F0502020204030204" pitchFamily="34" charset="0"/>
              </a:rPr>
              <a:t>subclause</a:t>
            </a:r>
            <a:r>
              <a:rPr lang="en-US" altLang="zh-CN" sz="1600" dirty="0">
                <a:solidFill>
                  <a:srgbClr val="00B050"/>
                </a:solidFill>
                <a:latin typeface="Calibri" panose="020F0502020204030204" pitchFamily="34" charset="0"/>
                <a:cs typeface="Calibri" panose="020F0502020204030204" pitchFamily="34" charset="0"/>
              </a:rPr>
              <a:t> 31.2.1,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11-21/0442, 11bd D1.0 comment resolution 9.2.4.7.1,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11-21/0018r0</a:t>
            </a:r>
            <a:r>
              <a:rPr lang="en-US" altLang="zh-CN" sz="1600" dirty="0">
                <a:solidFill>
                  <a:srgbClr val="00B050"/>
                </a:solidFill>
                <a:latin typeface="Calibri" panose="020F0502020204030204" pitchFamily="34" charset="0"/>
                <a:cs typeface="Calibri" panose="020F0502020204030204" pitchFamily="34" charset="0"/>
              </a:rPr>
              <a:t>, comment-resolution-for-data-field,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11-21/0172r0</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resolutions-clause-6-3-126-comments-for-lb-251,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129 398 5984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129 398 </a:t>
            </a:r>
            <a:r>
              <a:rPr lang="en-US" altLang="zh-CN" sz="2400" dirty="0" smtClean="0"/>
              <a:t>5984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1293985984@ieee802.my.webex.com</a:t>
            </a:r>
            <a:r>
              <a:rPr lang="en-US" altLang="zh-CN" sz="2400" dirty="0"/>
              <a:t>, or 173.243.2.68</a:t>
            </a:r>
          </a:p>
          <a:p>
            <a:endParaRPr lang="en-US" altLang="zh-CN" sz="2400" dirty="0"/>
          </a:p>
          <a:p>
            <a:r>
              <a:rPr lang="en-US" altLang="zh-CN" sz="2400" dirty="0"/>
              <a:t>Join using Microsoft Lync or Microsoft Skype for Business: dial 1293985984.ieee802.my@lync.webex.com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2344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t>SP for </a:t>
            </a:r>
            <a:r>
              <a:rPr lang="en-US" altLang="zh-CN" dirty="0" smtClean="0">
                <a:latin typeface="Calibri" panose="020F0502020204030204" pitchFamily="34" charset="0"/>
                <a:cs typeface="Calibri" panose="020F0502020204030204" pitchFamily="34" charset="0"/>
              </a:rPr>
              <a:t>11-21/0439r1, </a:t>
            </a:r>
            <a:r>
              <a:rPr lang="en-US" altLang="zh-CN" dirty="0">
                <a:latin typeface="Calibri" panose="020F0502020204030204" pitchFamily="34" charset="0"/>
                <a:cs typeface="Calibri" panose="020F0502020204030204" pitchFamily="34" charset="0"/>
              </a:rPr>
              <a:t>11-21-0439-00-00bd--D1.0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31.2.1,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11-21/0442r1, </a:t>
            </a:r>
            <a:r>
              <a:rPr lang="en-US" altLang="zh-CN" dirty="0">
                <a:latin typeface="Calibri" panose="020F0502020204030204" pitchFamily="34" charset="0"/>
                <a:cs typeface="Calibri" panose="020F0502020204030204" pitchFamily="34" charset="0"/>
              </a:rPr>
              <a:t>11bd D1.0 comment resolution 9.2.4.7.1,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11-21/0018r1, </a:t>
            </a:r>
            <a:r>
              <a:rPr lang="en-US" altLang="zh-CN" dirty="0">
                <a:latin typeface="Calibri" panose="020F0502020204030204" pitchFamily="34" charset="0"/>
                <a:cs typeface="Calibri" panose="020F0502020204030204" pitchFamily="34" charset="0"/>
              </a:rPr>
              <a:t>comment-resolution-for-data-field,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a:t>
            </a:r>
            <a:r>
              <a:rPr lang="en-US" altLang="zh-CN" dirty="0" smtClean="0">
                <a:latin typeface="Calibri" panose="020F0502020204030204" pitchFamily="34" charset="0"/>
                <a:cs typeface="Calibri" panose="020F0502020204030204" pitchFamily="34" charset="0"/>
              </a:rPr>
              <a:t>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Apr</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11-21/0439r1)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1020, 1131, 1132, 1135, </a:t>
            </a:r>
            <a:r>
              <a:rPr lang="en-US" altLang="zh-CN" sz="2100" dirty="0" smtClean="0">
                <a:latin typeface="Calibri" panose="020F0502020204030204" pitchFamily="34" charset="0"/>
                <a:cs typeface="Calibri" panose="020F0502020204030204" pitchFamily="34" charset="0"/>
              </a:rPr>
              <a:t>1182</a:t>
            </a:r>
            <a:r>
              <a:rPr lang="en-US" altLang="zh-CN" sz="2100" dirty="0">
                <a:latin typeface="Calibri" panose="020F0502020204030204" pitchFamily="34" charset="0"/>
                <a:cs typeface="Calibri" panose="020F0502020204030204" pitchFamily="34" charset="0"/>
              </a:rPr>
              <a:t>, 1416, </a:t>
            </a:r>
            <a:r>
              <a:rPr lang="en-US" altLang="zh-CN" sz="2100" dirty="0" smtClean="0">
                <a:latin typeface="Calibri" panose="020F0502020204030204" pitchFamily="34" charset="0"/>
                <a:cs typeface="Calibri" panose="020F0502020204030204" pitchFamily="34" charset="0"/>
              </a:rPr>
              <a:t>1419</a:t>
            </a:r>
            <a:r>
              <a:rPr lang="en-US" altLang="zh-CN" sz="2100" dirty="0">
                <a:latin typeface="Calibri" panose="020F0502020204030204" pitchFamily="34" charset="0"/>
                <a:cs typeface="Calibri" panose="020F0502020204030204" pitchFamily="34" charset="0"/>
              </a:rPr>
              <a:t>, 1421,1435, 1483, </a:t>
            </a:r>
            <a:r>
              <a:rPr lang="en-US" altLang="zh-CN" sz="2100" dirty="0" smtClean="0">
                <a:latin typeface="Calibri" panose="020F0502020204030204" pitchFamily="34" charset="0"/>
                <a:cs typeface="Calibri" panose="020F0502020204030204" pitchFamily="34" charset="0"/>
              </a:rPr>
              <a:t>1484, and 1751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9319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11-21/0442r1)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11-21/0442r1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1404</a:t>
            </a:r>
            <a:r>
              <a:rPr lang="en-US" altLang="zh-CN" sz="2100" dirty="0">
                <a:latin typeface="Calibri" panose="020F0502020204030204" pitchFamily="34" charset="0"/>
                <a:cs typeface="Calibri" panose="020F0502020204030204" pitchFamily="34" charset="0"/>
              </a:rPr>
              <a:t>, 1511, 1554, 1555, 1556, 1750, </a:t>
            </a:r>
            <a:r>
              <a:rPr lang="en-US" altLang="zh-CN" sz="2100" dirty="0" smtClean="0">
                <a:latin typeface="Calibri" panose="020F0502020204030204" pitchFamily="34" charset="0"/>
                <a:cs typeface="Calibri" panose="020F0502020204030204" pitchFamily="34" charset="0"/>
              </a:rPr>
              <a:t>and 1148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27663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11-21/0018r1)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1087, 1163, 1465, 1581, 1582, 1583, 1584, 1585, 1675, 1780, 1829, 1830, 1831, 1832, </a:t>
            </a:r>
            <a:r>
              <a:rPr lang="en-GB" altLang="zh-CN" sz="2100" dirty="0" smtClean="0">
                <a:latin typeface="Calibri" panose="020F0502020204030204" pitchFamily="34" charset="0"/>
                <a:cs typeface="Calibri" panose="020F0502020204030204" pitchFamily="34" charset="0"/>
              </a:rPr>
              <a:t>and 1835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2803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129 384 3190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129 384 3190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1293843190@ieee802.my.webex.com</a:t>
            </a:r>
            <a:r>
              <a:rPr lang="en-US" altLang="zh-CN" sz="2400" dirty="0"/>
              <a:t>, or 173.243.2.68</a:t>
            </a:r>
          </a:p>
          <a:p>
            <a:endParaRPr lang="en-US" altLang="zh-CN" sz="2400" dirty="0"/>
          </a:p>
          <a:p>
            <a:r>
              <a:rPr lang="en-US" altLang="zh-CN" sz="2400" dirty="0"/>
              <a:t>Join using Microsoft Lync or Microsoft Skype for Business: dial 1293843190.ieee802.my@lync.webex.com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642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b="1" dirty="0" smtClean="0"/>
              <a:t>SP </a:t>
            </a:r>
            <a:r>
              <a:rPr lang="en-US" altLang="zh-CN" sz="2100" b="1" dirty="0"/>
              <a:t>for 11-21/0317r1, LB251 ranging comments resolution, </a:t>
            </a:r>
            <a:r>
              <a:rPr lang="en-US" altLang="zh-CN" sz="2100" b="1" dirty="0" err="1"/>
              <a:t>Bahar</a:t>
            </a:r>
            <a:r>
              <a:rPr lang="en-US" altLang="zh-CN" sz="2100" b="1" dirty="0"/>
              <a:t> </a:t>
            </a:r>
            <a:r>
              <a:rPr lang="en-US" altLang="zh-CN" sz="2100" b="1" dirty="0" err="1"/>
              <a:t>Sadeghi</a:t>
            </a:r>
            <a:r>
              <a:rPr lang="en-US" altLang="zh-CN" sz="2100" b="1" dirty="0"/>
              <a:t> (Intel)</a:t>
            </a:r>
          </a:p>
          <a:p>
            <a:pPr marL="800100" lvl="1" indent="-342900" eaLnBrk="0" hangingPunct="0">
              <a:buFontTx/>
              <a:buChar char="•"/>
              <a:defRPr/>
            </a:pPr>
            <a:r>
              <a:rPr lang="en-US" altLang="zh-CN" sz="2100" b="1" dirty="0"/>
              <a:t>SP for </a:t>
            </a:r>
            <a:r>
              <a:rPr lang="en-US" altLang="zh-CN" sz="2100" b="1" dirty="0" smtClean="0"/>
              <a:t>11-21/0172r1, </a:t>
            </a:r>
            <a:r>
              <a:rPr lang="en-US" altLang="zh-CN" sz="2100" b="1" dirty="0"/>
              <a:t>resolutions-clause-6-3-126-comments-for-lb-251, Joseph Levy (</a:t>
            </a:r>
            <a:r>
              <a:rPr lang="en-US" altLang="zh-CN" sz="2100" b="1" dirty="0" err="1"/>
              <a:t>InterDigital</a:t>
            </a:r>
            <a:r>
              <a:rPr lang="en-US" altLang="zh-CN" sz="2100" b="1" dirty="0"/>
              <a:t>)</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27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11-21/0317r1)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11-21/0317r1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1072, 1166, 1248, and 1071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42142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11-21/0172r1)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11-21/0172r1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1215, 1241, 1242, 1400, 1398, 1399, and 1749</a:t>
            </a: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68352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500" dirty="0"/>
              <a:t>Meeting number: </a:t>
            </a:r>
            <a:r>
              <a:rPr lang="en-US" altLang="zh-CN" sz="2500" dirty="0"/>
              <a:t>129 669 4790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a:t>
            </a:r>
            <a:r>
              <a:rPr lang="en-US" altLang="zh-CN" sz="2400" dirty="0" smtClean="0"/>
              <a:t>669 4790</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1296694790@ieee802.my.webex.com</a:t>
            </a:r>
            <a:r>
              <a:rPr lang="en-US" altLang="zh-CN" sz="2400" dirty="0"/>
              <a:t>, or 173.243.2.68</a:t>
            </a:r>
          </a:p>
          <a:p>
            <a:endParaRPr lang="en-US" altLang="zh-CN" sz="2400" dirty="0"/>
          </a:p>
          <a:p>
            <a:r>
              <a:rPr lang="en-US" altLang="zh-CN" sz="2400" dirty="0"/>
              <a:t>Join using Microsoft Lync or Microsoft Skype for Business: dial 1296694790.ieee802.my@lync.webex.com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10809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74362</TotalTime>
  <Words>2394</Words>
  <Application>Microsoft Office PowerPoint</Application>
  <PresentationFormat>宽屏</PresentationFormat>
  <Paragraphs>402</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vt:lpstr>
      <vt:lpstr>Teleconference Bridge Information</vt:lpstr>
      <vt:lpstr>PowerPoint 演示文稿</vt:lpstr>
      <vt:lpstr>SP #1 (CR, 11-21/0439r1)</vt:lpstr>
      <vt:lpstr>SP #2 (CR, 11-21/0442r1)</vt:lpstr>
      <vt:lpstr>SP #3 (CR, 11-21/0018r1)</vt:lpstr>
      <vt:lpstr>IEEE 802.11 TGbd Teleconference </vt:lpstr>
      <vt:lpstr>Teleconference Bridge Information</vt:lpstr>
      <vt:lpstr>PowerPoint 演示文稿</vt:lpstr>
      <vt:lpstr>SP #1 (CR, 11-21/0317r1)</vt:lpstr>
      <vt:lpstr>SP #2 (CR, 11-21/0172r1)</vt:lpstr>
      <vt:lpstr>IEEE 802.11 TGbd Teleconference </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5035</cp:revision>
  <cp:lastPrinted>2014-11-04T15:04:00Z</cp:lastPrinted>
  <dcterms:created xsi:type="dcterms:W3CDTF">2007-04-17T18:10:00Z</dcterms:created>
  <dcterms:modified xsi:type="dcterms:W3CDTF">2021-04-13T16:08:43Z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