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21" r:id="rId17"/>
    <p:sldId id="827" r:id="rId18"/>
    <p:sldId id="822" r:id="rId19"/>
    <p:sldId id="823" r:id="rId20"/>
    <p:sldId id="824" r:id="rId21"/>
    <p:sldId id="828" r:id="rId22"/>
    <p:sldId id="831" r:id="rId23"/>
    <p:sldId id="832" r:id="rId24"/>
    <p:sldId id="833" r:id="rId25"/>
    <p:sldId id="829" r:id="rId26"/>
    <p:sldId id="834" r:id="rId27"/>
    <p:sldId id="835" r:id="rId28"/>
    <p:sldId id="836" r:id="rId29"/>
    <p:sldId id="830" r:id="rId30"/>
    <p:sldId id="837"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89250" autoAdjust="0"/>
  </p:normalViewPr>
  <p:slideViewPr>
    <p:cSldViewPr>
      <p:cViewPr varScale="1">
        <p:scale>
          <a:sx n="88" d="100"/>
          <a:sy n="88" d="100"/>
        </p:scale>
        <p:origin x="855" y="63"/>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363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557882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68825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8553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32049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1315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230116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26760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7367933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9214878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242955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283786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4222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726716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802.11-21/</a:t>
            </a:r>
            <a:r>
              <a:rPr lang="en-US" altLang="zh-CN" sz="1800" b="1" dirty="0" smtClean="0"/>
              <a:t>0593</a:t>
            </a:r>
            <a:r>
              <a:rPr lang="en-US" altLang="en-US" sz="1800" b="1" dirty="0" smtClean="0"/>
              <a:t>r5</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May Interim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2021-04-05</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May 11</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chemeClr val="tx2"/>
                </a:solidFill>
              </a:rPr>
              <a:t>Approve </a:t>
            </a:r>
            <a:r>
              <a:rPr lang="en-US" altLang="zh-CN" sz="1400" dirty="0" err="1">
                <a:solidFill>
                  <a:schemeClr val="tx2"/>
                </a:solidFill>
              </a:rPr>
              <a:t>TGbf</a:t>
            </a:r>
            <a:r>
              <a:rPr lang="en-US" altLang="en-US" sz="1400" dirty="0">
                <a:solidFill>
                  <a:schemeClr val="tx2"/>
                </a:solidFill>
              </a:rPr>
              <a:t> meeting minutes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574403862"/>
              </p:ext>
            </p:extLst>
          </p:nvPr>
        </p:nvGraphicFramePr>
        <p:xfrm>
          <a:off x="762000" y="3124200"/>
          <a:ext cx="8229601" cy="241546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r>
                        <a:rPr lang="en-US" altLang="zh-CN" sz="1100" dirty="0" smtClean="0">
                          <a:solidFill>
                            <a:srgbClr val="00B050"/>
                          </a:solidFill>
                        </a:rPr>
                        <a:t>21/0365</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Başak Ak Özbakış (</a:t>
                      </a:r>
                      <a:r>
                        <a:rPr lang="en-US" altLang="zh-CN" sz="1100" dirty="0" err="1" smtClean="0">
                          <a:solidFill>
                            <a:srgbClr val="00B050"/>
                          </a:solidFill>
                        </a:rPr>
                        <a:t>Vestel</a:t>
                      </a:r>
                      <a:r>
                        <a:rPr lang="en-US" altLang="zh-CN" sz="1100" dirty="0" smtClean="0">
                          <a:solidFill>
                            <a:srgbClr val="00B050"/>
                          </a:solidFill>
                        </a:rPr>
                        <a:t>)</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solidFill>
                            <a:srgbClr val="00B050"/>
                          </a:solidFill>
                        </a:rPr>
                        <a:t>Wi-Fi Sensing Parameters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endParaRPr lang="zh-CN" altLang="en-US" sz="1100" dirty="0" smtClean="0">
                        <a:solidFill>
                          <a:srgbClr val="00B050"/>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21/0746</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Tanguy </a:t>
                      </a:r>
                      <a:r>
                        <a:rPr lang="en-US" altLang="zh-CN" sz="1100" dirty="0" err="1" smtClean="0">
                          <a:solidFill>
                            <a:srgbClr val="00B050"/>
                          </a:solidFill>
                        </a:rPr>
                        <a:t>Ropitault</a:t>
                      </a:r>
                      <a:r>
                        <a:rPr lang="en-US" altLang="zh-CN" sz="1100" dirty="0" smtClean="0">
                          <a:solidFill>
                            <a:srgbClr val="00B050"/>
                          </a:solidFill>
                        </a:rPr>
                        <a:t> (NIST, Prometheus Computing LLC)</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Q-D simulation &amp; Modeling framework for sensing</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p>
                  </a:txBody>
                  <a:tcPr marL="36000" marR="36000" marT="17901" marB="17901" anchor="ctr"/>
                </a:tc>
              </a:tr>
              <a:tr h="89561">
                <a:tc>
                  <a:txBody>
                    <a:bodyPr/>
                    <a:lstStyle/>
                    <a:p>
                      <a:r>
                        <a:rPr lang="en-US" altLang="zh-CN" sz="1100" dirty="0" smtClean="0">
                          <a:solidFill>
                            <a:srgbClr val="00B050"/>
                          </a:solidFill>
                        </a:rPr>
                        <a:t>21/0747</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Steve </a:t>
                      </a:r>
                      <a:r>
                        <a:rPr lang="en-US" altLang="zh-CN" sz="1100" dirty="0" err="1" smtClean="0">
                          <a:solidFill>
                            <a:srgbClr val="00B050"/>
                          </a:solidFill>
                        </a:rPr>
                        <a:t>Blandino</a:t>
                      </a:r>
                      <a:r>
                        <a:rPr lang="en-US" altLang="zh-CN" sz="1100" dirty="0" smtClean="0">
                          <a:solidFill>
                            <a:srgbClr val="00B050"/>
                          </a:solidFill>
                        </a:rPr>
                        <a:t> (NIST)</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A preliminary channel model using raytracing to detect human presence</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p>
                  </a:txBody>
                  <a:tcPr marL="36000" marR="36000" marT="17901" marB="17901" anchor="ctr"/>
                </a:tc>
              </a:tr>
              <a:tr h="89561">
                <a:tc>
                  <a:txBody>
                    <a:bodyPr/>
                    <a:lstStyle/>
                    <a:p>
                      <a:r>
                        <a:rPr lang="en-US" altLang="zh-CN" sz="1100" dirty="0" smtClean="0">
                          <a:solidFill>
                            <a:srgbClr val="FFC000"/>
                          </a:solidFill>
                        </a:rPr>
                        <a:t>21/0753</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Chris Beg</a:t>
                      </a:r>
                      <a:r>
                        <a:rPr lang="en-US" altLang="zh-CN" sz="1100" baseline="0" dirty="0" smtClean="0">
                          <a:solidFill>
                            <a:srgbClr val="FFC000"/>
                          </a:solidFill>
                        </a:rPr>
                        <a:t> (C</a:t>
                      </a:r>
                      <a:r>
                        <a:rPr lang="en-US" altLang="zh-CN" sz="1100" dirty="0" smtClean="0">
                          <a:solidFill>
                            <a:srgbClr val="FFC000"/>
                          </a:solidFill>
                        </a:rPr>
                        <a:t>ognitive Systems)</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Sub-7 PHY Long Training Field Selection</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p>
                  </a:txBody>
                  <a:tcPr marL="36000" marR="36000" marT="17901" marB="17901" anchor="ctr"/>
                </a:tc>
              </a:tr>
              <a:tr h="89561">
                <a:tc>
                  <a:txBody>
                    <a:bodyPr/>
                    <a:lstStyle/>
                    <a:p>
                      <a:r>
                        <a:rPr lang="en-US" altLang="zh-CN" sz="1100" kern="1200" dirty="0" smtClean="0">
                          <a:solidFill>
                            <a:srgbClr val="FFC000"/>
                          </a:solidFill>
                          <a:latin typeface="+mn-lt"/>
                          <a:ea typeface="+mn-ea"/>
                          <a:cs typeface="+mn-cs"/>
                        </a:rPr>
                        <a:t>21/0647</a:t>
                      </a:r>
                      <a:endParaRPr lang="zh-CN" altLang="en-US" sz="11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FFC000"/>
                          </a:solidFill>
                          <a:latin typeface="+mn-lt"/>
                          <a:ea typeface="+mn-ea"/>
                          <a:cs typeface="+mn-cs"/>
                        </a:rPr>
                        <a:t>Pei Zhou (OPPO)</a:t>
                      </a:r>
                      <a:endParaRPr lang="zh-CN" altLang="en-US" sz="11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rgbClr val="FFC000"/>
                          </a:solidFill>
                          <a:latin typeface="+mn-lt"/>
                          <a:ea typeface="+mn-ea"/>
                          <a:cs typeface="+mn-cs"/>
                        </a:rPr>
                        <a:t>SP: WLAN Sensing Discovery</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FFC000"/>
                          </a:solidFill>
                          <a:latin typeface="+mn-lt"/>
                          <a:ea typeface="+mn-ea"/>
                          <a:cs typeface="+mn-cs"/>
                        </a:rPr>
                        <a:t>15 mins</a:t>
                      </a:r>
                      <a:endParaRPr lang="zh-CN" altLang="en-US" sz="1100" kern="1200" dirty="0" smtClean="0">
                        <a:solidFill>
                          <a:srgbClr val="FFC000"/>
                        </a:solidFill>
                        <a:latin typeface="+mn-lt"/>
                        <a:ea typeface="+mn-ea"/>
                        <a:cs typeface="+mn-cs"/>
                      </a:endParaRPr>
                    </a:p>
                  </a:txBody>
                  <a:tcPr marL="36000" marR="36000" marT="17901" marB="17901" anchor="ctr"/>
                </a:tc>
              </a:tr>
              <a:tr h="89561">
                <a:tc>
                  <a:txBody>
                    <a:bodyPr/>
                    <a:lstStyle/>
                    <a:p>
                      <a:r>
                        <a:rPr lang="en-US" altLang="zh-CN" sz="1100" kern="1200" dirty="0" smtClean="0">
                          <a:solidFill>
                            <a:srgbClr val="FFC000"/>
                          </a:solidFill>
                          <a:latin typeface="+mn-lt"/>
                          <a:ea typeface="+mn-ea"/>
                          <a:cs typeface="+mn-cs"/>
                        </a:rPr>
                        <a:t>21/0648</a:t>
                      </a:r>
                      <a:endParaRPr lang="zh-CN" altLang="en-US" sz="11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FFC000"/>
                          </a:solidFill>
                          <a:latin typeface="+mn-lt"/>
                          <a:ea typeface="+mn-ea"/>
                          <a:cs typeface="+mn-cs"/>
                        </a:rPr>
                        <a:t>Pei Zhou (OPPO)</a:t>
                      </a:r>
                      <a:endParaRPr lang="zh-CN" altLang="en-US" sz="11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rgbClr val="FFC000"/>
                          </a:solidFill>
                          <a:latin typeface="+mn-lt"/>
                          <a:ea typeface="+mn-ea"/>
                          <a:cs typeface="+mn-cs"/>
                        </a:rPr>
                        <a:t>SP: Discussion on Sensing Setup Procedure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FFC000"/>
                          </a:solidFill>
                          <a:latin typeface="+mn-lt"/>
                          <a:ea typeface="+mn-ea"/>
                          <a:cs typeface="+mn-cs"/>
                        </a:rPr>
                        <a:t>15 mins</a:t>
                      </a:r>
                      <a:endParaRPr lang="zh-CN" altLang="en-US" sz="1100" kern="1200" dirty="0" smtClean="0">
                        <a:solidFill>
                          <a:srgbClr val="FFC000"/>
                        </a:solidFill>
                        <a:latin typeface="+mn-lt"/>
                        <a:ea typeface="+mn-ea"/>
                        <a:cs typeface="+mn-cs"/>
                      </a:endParaRPr>
                    </a:p>
                  </a:txBody>
                  <a:tcPr marL="36000" marR="36000" marT="17901" marB="17901" anchor="ctr"/>
                </a:tc>
              </a:tr>
              <a:tr h="89561">
                <a:tc>
                  <a:txBody>
                    <a:bodyPr/>
                    <a:lstStyle/>
                    <a:p>
                      <a:r>
                        <a:rPr lang="en-US" altLang="zh-CN" sz="1100" kern="1200" dirty="0" smtClean="0">
                          <a:solidFill>
                            <a:schemeClr val="tx1"/>
                          </a:solidFill>
                          <a:latin typeface="+mn-lt"/>
                          <a:ea typeface="+mn-ea"/>
                          <a:cs typeface="+mn-cs"/>
                        </a:rPr>
                        <a:t>21/0669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Abdullah Haskou (</a:t>
                      </a:r>
                      <a:r>
                        <a:rPr lang="en-US" altLang="zh-CN" sz="1100" kern="1200" dirty="0" err="1" smtClean="0">
                          <a:solidFill>
                            <a:schemeClr val="tx1"/>
                          </a:solidFill>
                          <a:latin typeface="+mn-lt"/>
                          <a:ea typeface="+mn-ea"/>
                          <a:cs typeface="+mn-cs"/>
                        </a:rPr>
                        <a:t>InterDigital</a:t>
                      </a:r>
                      <a:r>
                        <a:rPr lang="en-US" altLang="zh-CN" sz="1100" kern="1200" dirty="0" smtClean="0">
                          <a:solidFill>
                            <a:schemeClr val="tx1"/>
                          </a:solidFill>
                          <a:latin typeface="+mn-lt"/>
                          <a:ea typeface="+mn-ea"/>
                          <a:cs typeface="+mn-cs"/>
                        </a:rPr>
                        <a:t>, Inc.)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SP: A Discussion on Measurement Results for Active Radar-Based Applications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r>
                        <a:rPr lang="en-US" altLang="zh-CN" sz="1100" dirty="0" smtClean="0">
                          <a:solidFill>
                            <a:schemeClr val="tx1"/>
                          </a:solidFill>
                        </a:rPr>
                        <a:t>21/0660</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Rui Du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Truncated Power Delay Profile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r>
                        <a:rPr lang="en-US" altLang="zh-CN" sz="1100" dirty="0" smtClean="0">
                          <a:solidFill>
                            <a:schemeClr val="tx1"/>
                          </a:solidFill>
                        </a:rPr>
                        <a:t>21/0782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Meihong</a:t>
                      </a:r>
                      <a:r>
                        <a:rPr lang="en-US" altLang="zh-CN" sz="1100" dirty="0" smtClean="0">
                          <a:solidFill>
                            <a:schemeClr val="tx1"/>
                          </a:solidFill>
                        </a:rPr>
                        <a:t> Zhang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Channel Models for WLAN Sensing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bl>
          </a:graphicData>
        </a:graphic>
      </p:graphicFrame>
    </p:spTree>
    <p:extLst>
      <p:ext uri="{BB962C8B-B14F-4D97-AF65-F5344CB8AC3E}">
        <p14:creationId xmlns:p14="http://schemas.microsoft.com/office/powerpoint/2010/main" val="4597819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17</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March 2021 </a:t>
            </a:r>
            <a:r>
              <a:rPr lang="en-US" altLang="zh-CN" sz="2000" dirty="0"/>
              <a:t>meeting to today:</a:t>
            </a:r>
          </a:p>
          <a:p>
            <a:pPr lvl="1" algn="just">
              <a:buFont typeface="Arial" panose="020B0604020202020204" pitchFamily="34" charset="0"/>
              <a:buChar char="•"/>
            </a:pPr>
            <a:r>
              <a:rPr lang="en-US" altLang="zh-CN" sz="1600" dirty="0" smtClean="0"/>
              <a:t>March plenary: </a:t>
            </a:r>
            <a:r>
              <a:rPr lang="en-US" altLang="zh-CN" sz="1600" dirty="0">
                <a:hlinkClick r:id="rId3"/>
              </a:rPr>
              <a:t>https://</a:t>
            </a:r>
            <a:r>
              <a:rPr lang="en-US" altLang="zh-CN" sz="1600" dirty="0" smtClean="0">
                <a:hlinkClick r:id="rId3"/>
              </a:rPr>
              <a:t>mentor.ieee.org/802.11/dcn/21/11-21-0476-00-00bf-meeting-minutes-march-2021.docx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smtClean="0"/>
              <a:t>Teleconferences March - April: </a:t>
            </a:r>
          </a:p>
          <a:p>
            <a:pPr marL="714375" lvl="1" indent="0" algn="just">
              <a:buNone/>
            </a:pPr>
            <a:r>
              <a:rPr lang="en-US" altLang="zh-CN" sz="1600" dirty="0">
                <a:hlinkClick r:id="rId4"/>
              </a:rPr>
              <a:t>https://</a:t>
            </a:r>
            <a:r>
              <a:rPr lang="en-US" altLang="zh-CN" sz="1600" dirty="0" smtClean="0">
                <a:hlinkClick r:id="rId4"/>
              </a:rPr>
              <a:t>mentor.ieee.org/802.11/dcn/21/11-21-0547-00-00bf-802-11bf-teleconference-minutes-march-2021.docx</a:t>
            </a:r>
            <a:endParaRPr lang="en-US" altLang="zh-CN" sz="1600" dirty="0" smtClean="0"/>
          </a:p>
          <a:p>
            <a:pPr marL="714375" lvl="1" indent="0" algn="just">
              <a:buNone/>
            </a:pPr>
            <a:r>
              <a:rPr lang="en-US" altLang="zh-CN" sz="1600" dirty="0">
                <a:hlinkClick r:id="rId5"/>
              </a:rPr>
              <a:t>https://</a:t>
            </a:r>
            <a:r>
              <a:rPr lang="en-US" altLang="zh-CN" sz="1600" dirty="0" smtClean="0">
                <a:hlinkClick r:id="rId5"/>
              </a:rPr>
              <a:t>mentor.ieee.org/802.11/dcn/21/11-21-0645-03-00bf-802-11bf-teleconference-minutes-april-2021.docx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a:t>
            </a:r>
            <a:r>
              <a:rPr lang="en-US" altLang="zh-CN" sz="2000" dirty="0"/>
              <a:t>: Leif Wilhelmsson 	</a:t>
            </a:r>
            <a:r>
              <a:rPr lang="en-US" altLang="zh-CN" sz="2000" dirty="0" smtClean="0"/>
              <a:t>Second</a:t>
            </a:r>
            <a:r>
              <a:rPr lang="en-US" altLang="zh-CN" sz="2000" dirty="0"/>
              <a:t>: Claudio Da Silva </a:t>
            </a:r>
            <a:r>
              <a:rPr lang="en-US" altLang="zh-CN" sz="2000" dirty="0" smtClean="0"/>
              <a:t>	</a:t>
            </a:r>
            <a:endParaRPr lang="en-US" altLang="zh-CN" sz="2000" dirty="0"/>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4698726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18</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5940712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19</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75197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May 11, 14, 17</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20</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May 11 (Tuesday), 9am - 11:00pm ET -------------May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May 14 (Friday), 9am - 11:00pm ET -------------May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May 17 (Monday), 9am - 11:00pm ET -------------May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May 25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1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8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15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22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29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July  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14504097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21</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May 14</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461242547"/>
              </p:ext>
            </p:extLst>
          </p:nvPr>
        </p:nvGraphicFramePr>
        <p:xfrm>
          <a:off x="762000" y="3124200"/>
          <a:ext cx="8229601" cy="2044386"/>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21/0753</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Chris Beg (Cognitive Systems)</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Sub-7 PHY Long Training Field Selection</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15 mins</a:t>
                      </a:r>
                    </a:p>
                  </a:txBody>
                  <a:tcPr marL="36000" marR="36000" marT="17901" marB="17901" anchor="ctr"/>
                </a:tc>
              </a:tr>
              <a:tr h="191645">
                <a:tc>
                  <a:txBody>
                    <a:bodyPr/>
                    <a:lstStyle/>
                    <a:p>
                      <a:r>
                        <a:rPr lang="en-US" altLang="zh-CN" sz="1100" kern="1200" dirty="0" smtClean="0">
                          <a:solidFill>
                            <a:srgbClr val="00B050"/>
                          </a:solidFill>
                          <a:latin typeface="+mn-lt"/>
                          <a:ea typeface="+mn-ea"/>
                          <a:cs typeface="+mn-cs"/>
                        </a:rPr>
                        <a:t>21/0669</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Abdullah Haskou (</a:t>
                      </a:r>
                      <a:r>
                        <a:rPr lang="en-US" altLang="zh-CN" sz="1100" kern="1200" dirty="0" err="1" smtClean="0">
                          <a:solidFill>
                            <a:srgbClr val="00B050"/>
                          </a:solidFill>
                          <a:latin typeface="+mn-lt"/>
                          <a:ea typeface="+mn-ea"/>
                          <a:cs typeface="+mn-cs"/>
                        </a:rPr>
                        <a:t>InterDigital</a:t>
                      </a:r>
                      <a:r>
                        <a:rPr lang="en-US" altLang="zh-CN" sz="1100" kern="1200" dirty="0" smtClean="0">
                          <a:solidFill>
                            <a:srgbClr val="00B050"/>
                          </a:solidFill>
                          <a:latin typeface="+mn-lt"/>
                          <a:ea typeface="+mn-ea"/>
                          <a:cs typeface="+mn-cs"/>
                        </a:rPr>
                        <a:t>, Inc.)</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rgbClr val="00B050"/>
                          </a:solidFill>
                          <a:latin typeface="+mn-lt"/>
                          <a:ea typeface="+mn-ea"/>
                          <a:cs typeface="+mn-cs"/>
                        </a:rPr>
                        <a:t>SP: A Discussion on Measurement Results for Active Radar-Based Applications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15 mins</a:t>
                      </a:r>
                      <a:endParaRPr lang="zh-CN" altLang="en-US" sz="1100" kern="1200" dirty="0" smtClean="0">
                        <a:solidFill>
                          <a:srgbClr val="00B050"/>
                        </a:solidFill>
                        <a:latin typeface="+mn-lt"/>
                        <a:ea typeface="+mn-ea"/>
                        <a:cs typeface="+mn-cs"/>
                      </a:endParaRPr>
                    </a:p>
                  </a:txBody>
                  <a:tcPr marL="36000" marR="36000" marT="17901" marB="17901" anchor="ctr"/>
                </a:tc>
              </a:tr>
              <a:tr h="191645">
                <a:tc>
                  <a:txBody>
                    <a:bodyPr/>
                    <a:lstStyle/>
                    <a:p>
                      <a:r>
                        <a:rPr lang="en-US" altLang="zh-CN" sz="1100" dirty="0" smtClean="0">
                          <a:solidFill>
                            <a:srgbClr val="00B050"/>
                          </a:solidFill>
                        </a:rPr>
                        <a:t>21/0660</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Rui Du (Huawei)</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Truncated Power Delay Profile</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191645">
                <a:tc>
                  <a:txBody>
                    <a:bodyPr/>
                    <a:lstStyle/>
                    <a:p>
                      <a:r>
                        <a:rPr lang="en-US" altLang="zh-CN" sz="1100" dirty="0" smtClean="0">
                          <a:solidFill>
                            <a:schemeClr val="tx1"/>
                          </a:solidFill>
                        </a:rPr>
                        <a:t>21/0782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Meihong</a:t>
                      </a:r>
                      <a:r>
                        <a:rPr lang="en-US" altLang="zh-CN" sz="1100" dirty="0" smtClean="0">
                          <a:solidFill>
                            <a:schemeClr val="tx1"/>
                          </a:solidFill>
                        </a:rPr>
                        <a:t> Zhang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Channel Models for WLAN Sensing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191645">
                <a:tc>
                  <a:txBody>
                    <a:bodyPr/>
                    <a:lstStyle/>
                    <a:p>
                      <a:r>
                        <a:rPr lang="en-US" altLang="zh-CN" sz="1100" dirty="0" smtClean="0">
                          <a:solidFill>
                            <a:schemeClr val="tx1"/>
                          </a:solidFill>
                        </a:rPr>
                        <a:t>21/0644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t>Sensing session and measurement exchange identification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21/0770</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Junghoon Suh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Trellis Coded Quantization for CSI (Phase) Feedback Part 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21/0771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Junghoon Suh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Trellis Coded Quantization for CSI (Magnitude) Feedback Part 2</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35 mins</a:t>
                      </a: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5416881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22</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41165895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23</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1049586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24</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May 11 (Tuesday), 9am - 11:00pm ET -------------May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May 14 (Friday), 9am - 11:00pm ET -------------May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May 17 (Monday), 9am - 11:00pm ET -------------May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May 25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1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8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15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22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29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July  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14002144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25</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May 17</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zh-CN" sz="1400" dirty="0" smtClean="0"/>
              <a:t>Motion</a:t>
            </a:r>
            <a:endParaRPr lang="en-US" altLang="en-US" sz="1400" dirty="0" smtClean="0"/>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30041962"/>
              </p:ext>
            </p:extLst>
          </p:nvPr>
        </p:nvGraphicFramePr>
        <p:xfrm>
          <a:off x="762000" y="3253812"/>
          <a:ext cx="8229601" cy="208018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r>
                        <a:rPr lang="en-US" altLang="zh-CN" sz="1100" dirty="0" smtClean="0">
                          <a:solidFill>
                            <a:schemeClr val="tx1"/>
                          </a:solidFill>
                        </a:rPr>
                        <a:t>21/0782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Meihong</a:t>
                      </a:r>
                      <a:r>
                        <a:rPr lang="en-US" altLang="zh-CN" sz="1100" dirty="0" smtClean="0">
                          <a:solidFill>
                            <a:schemeClr val="tx1"/>
                          </a:solidFill>
                        </a:rPr>
                        <a:t> Zhang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Channel Models for WLAN Sensing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r>
                        <a:rPr lang="en-US" altLang="zh-CN" sz="1100" dirty="0" smtClean="0">
                          <a:solidFill>
                            <a:schemeClr val="tx1"/>
                          </a:solidFill>
                        </a:rPr>
                        <a:t>21/0644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t>Sensing session and measurement exchange identification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21/0770</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Junghoon Suh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Trellis Coded Quantization for CSI (Phase) Feedback Part 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21/0771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Junghoon Suh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Trellis Coded Quantization for CSI (Magnitude) Feedback Part 2</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35 mins</a:t>
                      </a:r>
                    </a:p>
                  </a:txBody>
                  <a:tcPr marL="36000" marR="36000" marT="17901" marB="17901" anchor="ctr"/>
                </a:tc>
              </a:tr>
              <a:tr h="89561">
                <a:tc>
                  <a:txBody>
                    <a:bodyPr/>
                    <a:lstStyle/>
                    <a:p>
                      <a:r>
                        <a:rPr lang="en-US" altLang="zh-CN" sz="1100" kern="1200" dirty="0" smtClean="0">
                          <a:solidFill>
                            <a:schemeClr val="tx1"/>
                          </a:solidFill>
                          <a:latin typeface="+mn-lt"/>
                          <a:ea typeface="+mn-ea"/>
                          <a:cs typeface="+mn-cs"/>
                        </a:rPr>
                        <a:t>21/0854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Osama AboulMagd (Huawei)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A Proposed Sensing Procedure for 802.11bf</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26</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4810005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27</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7089381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28</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May 11 (Tuesday), 9am - 11:00pm ET -------------May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May 14 (Friday), 9am - 11:00pm ET -------------May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May 17 (Monday), 9am - 11:00pm ET -------------May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May 25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1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8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15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22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29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July  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21539092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29</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18</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lgn="just">
              <a:defRPr/>
            </a:pPr>
            <a:r>
              <a:rPr lang="en-US" altLang="zh-CN" sz="1800" kern="0" dirty="0" smtClean="0"/>
              <a:t>The </a:t>
            </a:r>
            <a:r>
              <a:rPr lang="en-US" altLang="zh-CN" sz="1800" kern="0" dirty="0"/>
              <a:t>11bf amendment defines an optional threshold based measurement and </a:t>
            </a:r>
            <a:r>
              <a:rPr lang="en-US" altLang="zh-CN" sz="1800" kern="0" dirty="0" smtClean="0"/>
              <a:t>reporting procedure </a:t>
            </a:r>
            <a:r>
              <a:rPr lang="en-US" altLang="zh-CN" sz="1800" kern="0" dirty="0"/>
              <a:t>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Mengshi</a:t>
            </a:r>
            <a:r>
              <a:rPr lang="en-US" altLang="zh-CN" sz="1800" b="1" kern="0" dirty="0" smtClean="0"/>
              <a:t> Hu 	</a:t>
            </a:r>
            <a:r>
              <a:rPr lang="en-US" altLang="zh-CN" sz="1800" b="1" dirty="0" smtClean="0"/>
              <a:t>	</a:t>
            </a:r>
            <a:r>
              <a:rPr lang="en-US" altLang="zh-CN" sz="1800" b="1" kern="0" dirty="0"/>
              <a:t>Second</a:t>
            </a:r>
            <a:r>
              <a:rPr lang="en-US" altLang="zh-CN" sz="1800" b="1" kern="0" dirty="0" smtClean="0"/>
              <a:t>: Junghoon </a:t>
            </a:r>
            <a:r>
              <a:rPr lang="en-US" altLang="zh-CN" sz="1800" b="1" kern="0" dirty="0"/>
              <a:t>Suh</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a:t>
            </a:r>
            <a:r>
              <a:rPr lang="en-US" altLang="zh-CN" sz="1800" b="1" kern="0" dirty="0"/>
              <a:t>Motion Passes ( </a:t>
            </a:r>
            <a:r>
              <a:rPr lang="en-US" altLang="zh-CN" sz="1800" b="1" kern="0" dirty="0" smtClean="0"/>
              <a:t>21 Y</a:t>
            </a:r>
            <a:r>
              <a:rPr lang="en-US" altLang="zh-CN" sz="1800" b="1" kern="0" dirty="0" smtClean="0"/>
              <a:t>/ </a:t>
            </a:r>
            <a:r>
              <a:rPr lang="en-US" altLang="zh-CN" sz="1800" b="1" kern="0" dirty="0" smtClean="0"/>
              <a:t>7N</a:t>
            </a:r>
            <a:r>
              <a:rPr lang="en-US" altLang="zh-CN" sz="1800" b="1" kern="0" dirty="0" smtClean="0"/>
              <a:t>/ </a:t>
            </a:r>
            <a:r>
              <a:rPr lang="en-US" altLang="zh-CN" sz="1800" b="1" kern="0" dirty="0" smtClean="0"/>
              <a:t>11A</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highlight>
                  <a:srgbClr val="00FF00"/>
                </a:highlight>
              </a:rPr>
              <a:t>Motion Passes (</a:t>
            </a:r>
            <a:r>
              <a:rPr lang="en-US" altLang="zh-CN" sz="1800" dirty="0" smtClean="0">
                <a:highlight>
                  <a:srgbClr val="00FF00"/>
                </a:highlight>
              </a:rPr>
              <a:t>21Y/6N/10A)</a:t>
            </a: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2</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21837536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May 11, 14, </a:t>
            </a:r>
            <a:r>
              <a:rPr lang="en-US" altLang="en-US" dirty="0" smtClean="0">
                <a:solidFill>
                  <a:srgbClr val="0000FF"/>
                </a:solidFill>
              </a:rPr>
              <a:t>17</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19 (Defer)</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a:t>
            </a:r>
            <a:r>
              <a:rPr lang="en-US" altLang="zh-CN" sz="1800" kern="0" dirty="0"/>
              <a:t>to adopt the document (21-0782r2) as the initial official Channel Models document for IEEE 802.11bf</a:t>
            </a:r>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Meihong</a:t>
            </a:r>
            <a:r>
              <a:rPr lang="en-US" altLang="zh-CN" sz="1800" b="1" kern="0" dirty="0" smtClean="0"/>
              <a:t> Zhang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a:t>
            </a:r>
            <a:r>
              <a:rPr lang="en-US" altLang="zh-CN" sz="1800" b="1" kern="0" dirty="0" smtClean="0"/>
              <a:t>XXXX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 Y/ N/ A)</a:t>
            </a:r>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21/0782r2</a:t>
            </a:r>
            <a:endParaRPr lang="en-US" altLang="zh-CN" sz="1050" b="1" kern="0" dirty="0"/>
          </a:p>
        </p:txBody>
      </p:sp>
    </p:spTree>
    <p:extLst>
      <p:ext uri="{BB962C8B-B14F-4D97-AF65-F5344CB8AC3E}">
        <p14:creationId xmlns:p14="http://schemas.microsoft.com/office/powerpoint/2010/main" val="25966825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104783</TotalTime>
  <Words>2768</Words>
  <Application>Microsoft Office PowerPoint</Application>
  <PresentationFormat>全屏显示(4:3)</PresentationFormat>
  <Paragraphs>540</Paragraphs>
  <Slides>30</Slides>
  <Notes>30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30</vt:i4>
      </vt:variant>
    </vt:vector>
  </HeadingPairs>
  <TitlesOfParts>
    <vt:vector size="39"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May Interim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4615</cp:revision>
  <cp:lastPrinted>2014-11-04T15:04:57Z</cp:lastPrinted>
  <dcterms:created xsi:type="dcterms:W3CDTF">2007-04-17T18:10:23Z</dcterms:created>
  <dcterms:modified xsi:type="dcterms:W3CDTF">2021-05-17T14:43:36Z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(3)snfScGoF+8rLdau5Edg32ZwwDy65n0/1DlLP4VoJKbqKxP4RKj9f4Mc1iwnw6jxL3CHFzVwx
z2RMdbnWa8YkTPGWeBi6bUUzbjtGI/Zdp7JrXGyJAYnPtGhcuCgUB7vE5Pzs7333SidbNSs7
Ac3ssIJiFqv8fSD2B2s+3T/bMeEEZc8GphzlvvRCuWBmKHjaI5Dbp1akMUL6B3UxE67mC4Ye
LEXeeXznNuKAv9qskv</vt:lpwstr>
  </property>
  <property fmtid="{D5CDD505-2E9C-101B-9397-08002B2CF9AE}" pid="27" name="_2015_ms_pID_7253431">
    <vt:lpwstr>yxJHgkKvxAqvpDyBsbV7cmC4Jj4saOgd0F8xL8PQl1if1i8SYhPUkt
HeRCXjZw986PyRyA303+n2+a6B6QVjCmf4x6KqsQbJedOI/BdHCrcBhWSVsrwFPXAewFDBr/
56IZCVdNlcfHXNOoG0cVbgT+kQYOten6s//Mdx2IyKxLTn94QjVpOVwwqrFjlnnF1tyzYUbU
qK2+/zvEC1Kl2vTNWF7reMrK4PlRv+UJiY4u</vt:lpwstr>
  </property>
  <property fmtid="{D5CDD505-2E9C-101B-9397-08002B2CF9AE}" pid="28" name="_2015_ms_pID_7253432">
    <vt:lpwstr>fA==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1621248774</vt:lpwstr>
  </property>
</Properties>
</file>