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269" r:id="rId3"/>
    <p:sldId id="370" r:id="rId4"/>
    <p:sldId id="419" r:id="rId5"/>
    <p:sldId id="423" r:id="rId6"/>
    <p:sldId id="465" r:id="rId7"/>
    <p:sldId id="409" r:id="rId8"/>
    <p:sldId id="371" r:id="rId9"/>
    <p:sldId id="407" r:id="rId10"/>
    <p:sldId id="435" r:id="rId11"/>
    <p:sldId id="436" r:id="rId12"/>
    <p:sldId id="501" r:id="rId13"/>
    <p:sldId id="372" r:id="rId14"/>
    <p:sldId id="430" r:id="rId15"/>
    <p:sldId id="378" r:id="rId16"/>
    <p:sldId id="374" r:id="rId17"/>
    <p:sldId id="422" r:id="rId18"/>
    <p:sldId id="496" r:id="rId19"/>
    <p:sldId id="398" r:id="rId20"/>
    <p:sldId id="379" r:id="rId21"/>
    <p:sldId id="383" r:id="rId22"/>
    <p:sldId id="466" r:id="rId23"/>
    <p:sldId id="502" r:id="rId24"/>
    <p:sldId id="503" r:id="rId25"/>
    <p:sldId id="504" r:id="rId26"/>
    <p:sldId id="505" r:id="rId27"/>
    <p:sldId id="489" r:id="rId28"/>
    <p:sldId id="458" r:id="rId29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51" autoAdjust="0"/>
    <p:restoredTop sz="92269" autoAdjust="0"/>
  </p:normalViewPr>
  <p:slideViewPr>
    <p:cSldViewPr>
      <p:cViewPr varScale="1">
        <p:scale>
          <a:sx n="165" d="100"/>
          <a:sy n="165" d="100"/>
        </p:scale>
        <p:origin x="834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802.11-21-0588r1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802.11-21-0588r1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802.11-21-0588r1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18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802.11-21-0588r1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149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802.11-21-0588r1</a:t>
            </a:r>
            <a:endParaRPr lang="en-US" sz="1400" smtClean="0"/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2021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802.11-21-0588r1</a:t>
            </a:r>
            <a:endParaRPr 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2021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04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802.11-21/0588r1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9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9/dcn/18/19-18-0093-00-S1GH-par-as-approved-by-revcom-dec-2018.pdf" TargetMode="External"/><Relationship Id="rId4" Type="http://schemas.openxmlformats.org/officeDocument/2006/relationships/hyperlink" Target="https://mentor.ieee.org/802.19/document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802tele_calendar.html" TargetMode="External"/><Relationship Id="rId2" Type="http://schemas.openxmlformats.org/officeDocument/2006/relationships/hyperlink" Target="https://www.ieee802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/bp/StartPag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4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03-00-0000-2021-april-liaison-from-wba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787-00-0000-communication-from-wfa-hotspot-marketing-tg-re-anqp.docx" TargetMode="External"/><Relationship Id="rId4" Type="http://schemas.openxmlformats.org/officeDocument/2006/relationships/hyperlink" Target="https://mentor.ieee.org/802.11/dcn/21/11-21-0711-00-0000-liaison-from-itu-t-fgvm-vehicular-multimedia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60-01-0000-blog-post-for-p802-11bh-and-p802-11bi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1/ec-21-0093" TargetMode="External"/><Relationship Id="rId3" Type="http://schemas.openxmlformats.org/officeDocument/2006/relationships/hyperlink" Target="https://mentor.ieee.org/802.11/dcn/11-21-0587" TargetMode="External"/><Relationship Id="rId7" Type="http://schemas.openxmlformats.org/officeDocument/2006/relationships/hyperlink" Target="https://mentor.ieee.org/802.11/dcn/11-21-0625" TargetMode="External"/><Relationship Id="rId12" Type="http://schemas.openxmlformats.org/officeDocument/2006/relationships/hyperlink" Target="https://mentor.ieee.org/802.11/dcn/11-21-038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21-0631" TargetMode="External"/><Relationship Id="rId11" Type="http://schemas.openxmlformats.org/officeDocument/2006/relationships/hyperlink" Target="https://mentor.ieee.org/802.11/dcn/11-21-0627" TargetMode="External"/><Relationship Id="rId5" Type="http://schemas.openxmlformats.org/officeDocument/2006/relationships/hyperlink" Target="https://mentor.ieee.org/802.11/dcn/11-21-0626" TargetMode="External"/><Relationship Id="rId10" Type="http://schemas.openxmlformats.org/officeDocument/2006/relationships/hyperlink" Target="https://mentor.ieee.org/802.11/dcn/11-21-0637" TargetMode="External"/><Relationship Id="rId4" Type="http://schemas.openxmlformats.org/officeDocument/2006/relationships/hyperlink" Target="https://mentor.ieee.org/802.11/dcn/11-21-0588" TargetMode="External"/><Relationship Id="rId9" Type="http://schemas.openxmlformats.org/officeDocument/2006/relationships/hyperlink" Target="https://mentor.ieee.org/802.11/dcn/11-21-058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hyperlink" Target="https://mentor.ieee.org/802.18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May 2021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2021-05-10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5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802.19 is not </a:t>
            </a:r>
            <a:r>
              <a:rPr lang="en-US" dirty="0"/>
              <a:t>meeting this week; see </a:t>
            </a:r>
            <a:r>
              <a:rPr lang="en-US" dirty="0">
                <a:hlinkClick r:id="rId3"/>
              </a:rPr>
              <a:t>https://www.ieee802.org/19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802.19 </a:t>
            </a:r>
            <a:r>
              <a:rPr lang="en-US" altLang="en-US" dirty="0"/>
              <a:t>documents: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mentor.ieee.org/802.19/documents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5"/>
              </a:rPr>
              <a:t>Sub-1GHz </a:t>
            </a:r>
            <a:r>
              <a:rPr lang="en-US" dirty="0" smtClean="0">
                <a:hlinkClick r:id="rId5"/>
              </a:rPr>
              <a:t>Coexistence PAR </a:t>
            </a:r>
            <a:r>
              <a:rPr lang="en-US" dirty="0" smtClean="0"/>
              <a:t>) Standard has been published.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Other 802 WG meetings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802 website: </a:t>
            </a:r>
            <a:r>
              <a:rPr lang="en-US" dirty="0">
                <a:hlinkClick r:id="rId2"/>
              </a:rPr>
              <a:t>https://www.ieee802.org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links to all WG webpages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Consolidated calendar: </a:t>
            </a:r>
            <a:r>
              <a:rPr lang="en-US" dirty="0" smtClean="0">
                <a:hlinkClick r:id="rId3"/>
              </a:rPr>
              <a:t>https://ieee802.org/802tele_calendar.html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Documents: 802.11, 15, 18, 19, 24: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mentor.ieee.org/802/bp/StartPage</a:t>
            </a:r>
            <a:r>
              <a:rPr lang="en-US" dirty="0" smtClean="0"/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028590"/>
              </p:ext>
            </p:extLst>
          </p:nvPr>
        </p:nvGraphicFramePr>
        <p:xfrm>
          <a:off x="533401" y="4114800"/>
          <a:ext cx="5181600" cy="99632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998625"/>
              </p:ext>
            </p:extLst>
          </p:nvPr>
        </p:nvGraphicFramePr>
        <p:xfrm>
          <a:off x="6248400" y="2133600"/>
          <a:ext cx="5744499" cy="418717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(RCM)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679047"/>
              </p:ext>
            </p:extLst>
          </p:nvPr>
        </p:nvGraphicFramePr>
        <p:xfrm>
          <a:off x="2954528" y="1447801"/>
          <a:ext cx="5656072" cy="4510338"/>
        </p:xfrm>
        <a:graphic>
          <a:graphicData uri="http://schemas.openxmlformats.org/drawingml/2006/table">
            <a:tbl>
              <a:tblPr/>
              <a:tblGrid>
                <a:gridCol w="2685446"/>
                <a:gridCol w="2970626"/>
              </a:tblGrid>
              <a:tr h="3816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6021079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0225297"/>
              </p:ext>
            </p:extLst>
          </p:nvPr>
        </p:nvGraphicFramePr>
        <p:xfrm>
          <a:off x="152400" y="897598"/>
          <a:ext cx="11734800" cy="4800475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QI,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Chao-Chun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 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Graham SMITH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4699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744639" y="710932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4184304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573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9144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9144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58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75865" y="686091"/>
            <a:ext cx="2754440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7178991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7541801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891447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9205088" y="733396"/>
            <a:ext cx="1175220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10158785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0591800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911599" y="710932"/>
            <a:ext cx="1676400" cy="5218420"/>
            <a:chOff x="7391400" y="706218"/>
            <a:chExt cx="1676400" cy="5218420"/>
          </a:xfrm>
        </p:grpSpPr>
        <p:sp>
          <p:nvSpPr>
            <p:cNvPr id="52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11aq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Pre Association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Discovery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General Link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7550534" y="395570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11ah 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Sub 1 GHz</a:t>
              </a:r>
              <a:endParaRPr lang="en-US" sz="105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7556884" y="4537466"/>
              <a:ext cx="1301750" cy="51128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11aj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China millimeter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>
              <a:off x="7524738" y="2460542"/>
              <a:ext cx="1294732" cy="6048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11ai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Initial Link 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Setup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60" name="Right Arrow 59"/>
          <p:cNvSpPr/>
          <p:nvPr/>
        </p:nvSpPr>
        <p:spPr bwMode="auto">
          <a:xfrm rot="10800000">
            <a:off x="2352404" y="3094275"/>
            <a:ext cx="392235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ight Arrow 11"/>
          <p:cNvSpPr/>
          <p:nvPr/>
        </p:nvSpPr>
        <p:spPr bwMode="auto">
          <a:xfrm>
            <a:off x="304800" y="2140857"/>
            <a:ext cx="533400" cy="3243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7176807" y="3667626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7156605" y="4255501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36396" y="299032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7179755" y="294549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80237" y="1461107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5454341" y="231622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5454340" y="372597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68336" y="4419600"/>
            <a:ext cx="943075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451721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CC35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TGme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03-17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May 2021.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US" sz="2800" b="0" dirty="0"/>
          </a:p>
          <a:p>
            <a:r>
              <a:rPr lang="en-US" sz="2800" b="0" dirty="0" smtClean="0"/>
              <a:t>R1: Date corrected on slide 20</a:t>
            </a:r>
            <a:endParaRPr lang="en-GB" sz="2800" b="0" dirty="0" smtClean="0"/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2021-05-10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206691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  <a:endParaRPr lang="en-GB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58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smtClean="0">
                          <a:effectLst/>
                        </a:rPr>
                        <a:t>442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3A5300D-68FE-4B14-A1BD-7BE1DC3BB7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751" y="816102"/>
            <a:ext cx="10080498" cy="550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626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0038EA-E7D3-411E-AA01-A918722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70E66A90-C0CA-413F-8639-19DDA775A0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85799"/>
            <a:ext cx="10363200" cy="5662981"/>
          </a:xfrm>
        </p:spPr>
      </p:pic>
    </p:spTree>
    <p:extLst>
      <p:ext uri="{BB962C8B-B14F-4D97-AF65-F5344CB8AC3E}">
        <p14:creationId xmlns:p14="http://schemas.microsoft.com/office/powerpoint/2010/main" val="19993564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Mar to May)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4228A06C-556A-47BC-A733-FDC8EF687C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752601"/>
            <a:ext cx="8642700" cy="4722812"/>
          </a:xfrm>
        </p:spPr>
      </p:pic>
    </p:spTree>
    <p:extLst>
      <p:ext uri="{BB962C8B-B14F-4D97-AF65-F5344CB8AC3E}">
        <p14:creationId xmlns:p14="http://schemas.microsoft.com/office/powerpoint/2010/main" val="3075034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(Mar to May)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E9FAC292-0C6A-4F9C-A4E1-7E6335334B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24001"/>
            <a:ext cx="9021292" cy="4929694"/>
          </a:xfrm>
        </p:spPr>
      </p:pic>
    </p:spTree>
    <p:extLst>
      <p:ext uri="{BB962C8B-B14F-4D97-AF65-F5344CB8AC3E}">
        <p14:creationId xmlns:p14="http://schemas.microsoft.com/office/powerpoint/2010/main" val="3133463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</a:t>
            </a:r>
            <a:r>
              <a:rPr lang="en-GB" altLang="en-US" smtClean="0">
                <a:hlinkClick r:id="rId2"/>
              </a:rPr>
              <a:t>://mentor.ieee.org/802.11/dcn/13/11-13-0230-05-0000-comment-resolution-tutorial.ppt</a:t>
            </a:r>
            <a:r>
              <a:rPr lang="en-GB" altLang="en-US" smtClean="0"/>
              <a:t> </a:t>
            </a:r>
            <a:endParaRPr lang="en-GB" altLang="en-US" dirty="0" smtClean="0"/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600200"/>
            <a:ext cx="10363200" cy="47228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Liaison from WBA re: Device identification issues when Randomized MAC addresses are used, assigned to </a:t>
            </a:r>
            <a:r>
              <a:rPr lang="en-US" sz="2000" dirty="0" err="1" smtClean="0"/>
              <a:t>TGbh</a:t>
            </a:r>
            <a:r>
              <a:rPr lang="en-US" sz="2000" dirty="0" smtClean="0"/>
              <a:t>, see </a:t>
            </a:r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mentor.ieee.org/802.11/dcn/21/11-21-0703-00-0000-2021-april-liaison-from-wba.docx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marL="0" indent="0">
              <a:buNone/>
            </a:pPr>
            <a:r>
              <a:rPr lang="en-US" sz="2000" dirty="0"/>
              <a:t>Liaison from </a:t>
            </a:r>
            <a:r>
              <a:rPr lang="en-US" sz="2000" dirty="0" smtClean="0"/>
              <a:t>ITU-T Focus Group on Vehicular Multimedia (FG-VM) </a:t>
            </a:r>
            <a:r>
              <a:rPr lang="en-US" sz="2000" dirty="0"/>
              <a:t>re: </a:t>
            </a:r>
            <a:r>
              <a:rPr lang="en-US" sz="2000" dirty="0" smtClean="0"/>
              <a:t>FG status and technical report “Architecture of Vehicle Multimedia Systems”, assigned to </a:t>
            </a:r>
            <a:r>
              <a:rPr lang="en-US" sz="2000" dirty="0" err="1" smtClean="0"/>
              <a:t>TGbd</a:t>
            </a:r>
            <a:r>
              <a:rPr lang="en-US" sz="2000" dirty="0" smtClean="0"/>
              <a:t>, see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mentor.ieee.org/802.11/dcn/21/11-21-0711-00-0000-liaison-from-itu-t-fgvm-vehicular-multimedia.docx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Communication from WFA Hotspot Marketing TG, assigned to </a:t>
            </a:r>
            <a:r>
              <a:rPr lang="en-US" sz="2000" dirty="0" err="1" smtClean="0"/>
              <a:t>TGme</a:t>
            </a:r>
            <a:r>
              <a:rPr lang="en-US" sz="2000" dirty="0" smtClean="0"/>
              <a:t>, see </a:t>
            </a: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mentor.ieee.org/802.11/dcn/21/11-21-0787-00-0000-communication-from-wfa-hotspot-marketing-tg-re-anqp.docx</a:t>
            </a:r>
            <a:r>
              <a:rPr lang="en-US" sz="2000" dirty="0" smtClean="0"/>
              <a:t> </a:t>
            </a:r>
            <a:endParaRPr lang="en-GB" sz="20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and anticipated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108595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May 2021 - Approved</a:t>
            </a:r>
            <a:endParaRPr lang="en-GB" altLang="en-US" dirty="0"/>
          </a:p>
          <a:p>
            <a:pPr marL="0" indent="0">
              <a:buNone/>
            </a:pPr>
            <a:r>
              <a:rPr lang="en-US" altLang="en-US" sz="2400" b="0" dirty="0"/>
              <a:t>P802.11bh, P802.11bi Press </a:t>
            </a:r>
            <a:r>
              <a:rPr lang="en-US" altLang="en-US" sz="2400" b="0" dirty="0" smtClean="0"/>
              <a:t>release/blog</a:t>
            </a:r>
            <a:r>
              <a:rPr lang="en-US" altLang="en-US" sz="2400" b="0" dirty="0"/>
              <a:t>, see </a:t>
            </a:r>
            <a:r>
              <a:rPr lang="en-US" altLang="en-US" sz="2400" b="0" dirty="0">
                <a:hlinkClick r:id="rId3"/>
              </a:rPr>
              <a:t>https://</a:t>
            </a:r>
            <a:r>
              <a:rPr lang="en-US" altLang="en-US" sz="2400" b="0" dirty="0" smtClean="0">
                <a:hlinkClick r:id="rId3"/>
              </a:rPr>
              <a:t>mentor.ieee.org/802.11/dcn/21/11-21-0760-01-0000-blog-post-for-p802-11bh-and-p802-11bi.docx</a:t>
            </a:r>
            <a:r>
              <a:rPr lang="en-US" altLang="en-US" sz="2400" b="0" dirty="0" smtClean="0"/>
              <a:t>  </a:t>
            </a:r>
            <a:endParaRPr lang="en-US" altLang="en-US" sz="2400" b="0" dirty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dirty="0" smtClean="0"/>
              <a:t>June </a:t>
            </a:r>
            <a:r>
              <a:rPr lang="en-GB" altLang="en-US" dirty="0"/>
              <a:t>2021 </a:t>
            </a:r>
            <a:r>
              <a:rPr lang="en-GB" altLang="en-US" dirty="0" smtClean="0"/>
              <a:t>- Planned</a:t>
            </a:r>
            <a:endParaRPr lang="en-GB" altLang="en-US" dirty="0"/>
          </a:p>
          <a:p>
            <a:pPr marL="0" indent="0">
              <a:buNone/>
            </a:pPr>
            <a:r>
              <a:rPr lang="en-US" altLang="en-US" sz="2400" b="0" dirty="0"/>
              <a:t>P802.11az PAR Extension</a:t>
            </a:r>
          </a:p>
          <a:p>
            <a:pPr marL="0" indent="0">
              <a:buNone/>
            </a:pPr>
            <a:r>
              <a:rPr lang="en-US" altLang="en-US" sz="2400" b="0" dirty="0"/>
              <a:t>IEEE </a:t>
            </a:r>
            <a:r>
              <a:rPr lang="en-US" altLang="en-US" sz="2400" b="0" dirty="0" err="1"/>
              <a:t>Std</a:t>
            </a:r>
            <a:r>
              <a:rPr lang="en-US" altLang="en-US" sz="2400" b="0" dirty="0"/>
              <a:t> 802.11ax-2021 </a:t>
            </a:r>
            <a:r>
              <a:rPr lang="en-US" altLang="en-US" sz="2400" b="0" dirty="0" smtClean="0"/>
              <a:t>to ISO</a:t>
            </a:r>
            <a:endParaRPr lang="en-US" altLang="en-US" sz="2400" b="0" dirty="0"/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229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September 2021 - Planned</a:t>
            </a:r>
            <a:endParaRPr lang="en-US" altLang="en-US" sz="2800" dirty="0"/>
          </a:p>
          <a:p>
            <a:pPr marL="0" indent="0">
              <a:buNone/>
            </a:pPr>
            <a:r>
              <a:rPr lang="en-US" altLang="en-US" sz="2800" b="0" dirty="0" err="1" smtClean="0"/>
              <a:t>NesCom</a:t>
            </a:r>
            <a:r>
              <a:rPr lang="en-US" altLang="en-US" sz="2800" b="0" dirty="0" smtClean="0"/>
              <a:t> - P802.11az </a:t>
            </a:r>
            <a:r>
              <a:rPr lang="en-US" altLang="en-US" sz="2800" b="0" dirty="0"/>
              <a:t>PAR Extension</a:t>
            </a:r>
          </a:p>
          <a:p>
            <a:pPr marL="0" indent="0">
              <a:buNone/>
            </a:pPr>
            <a:endParaRPr lang="en-US" altLang="en-US" sz="2800" b="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885124"/>
              </p:ext>
            </p:extLst>
          </p:nvPr>
        </p:nvGraphicFramePr>
        <p:xfrm>
          <a:off x="929218" y="1828802"/>
          <a:ext cx="10348382" cy="3914524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https://mentor.ieee.org/802.11/dcn/11-21-0587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https://mentor.ieee.org/802.11/dcn/11-21-0588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https://mentor.ieee.org/802.11/dcn/11-21-0626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https://mentor.ieee.org/802.11/dcn/11-21-0631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https://mentor.ieee.org/802.11/dcn/11-21-0625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https://mentor.ieee.org/802-ec/dcn/21/ec-21-0093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https://mentor.ieee.org/802.11/dcn/11-21-0589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https://mentor.ieee.org/802.11/dcn/11-21-0637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https://mentor.ieee.org/802.11/dcn/11-21-0627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https://mentor.ieee.org/802.11/dcn/11-21-0388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NENDICA Industry </a:t>
            </a:r>
            <a:r>
              <a:rPr lang="en-GB" altLang="en-US" dirty="0"/>
              <a:t>Connections </a:t>
            </a:r>
            <a:r>
              <a:rPr lang="en-GB" altLang="en-US" dirty="0" smtClean="0"/>
              <a:t>Activity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altLang="en-US" dirty="0" smtClean="0"/>
              <a:t>For the May 2021 electronic interim, reciprocal credit is given for other WG/TAG meetings which occur during the WG11 session, Monday May 10, 2021 9am Eastern to Tuesday, May 18, 2020 Noon Eastern (Note: the May 2021 electronic meeting does not count towards voting credit)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sz="1800" b="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mentor.ieee.org/802.18/documents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Thursday 2021-05-13 at 3-4 PM ET,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https://www.ieee802.org/18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ieee802.org/802tele_calendar.html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FCC revisit of 70/80/90 GHz bands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802 ITU-R WP5A contributions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Table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156878</TotalTime>
  <Words>1821</Words>
  <Application>Microsoft Office PowerPoint</Application>
  <PresentationFormat>Widescreen</PresentationFormat>
  <Paragraphs>644</Paragraphs>
  <Slides>27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May 2021</vt:lpstr>
      <vt:lpstr>Introduction</vt:lpstr>
      <vt:lpstr>M1.3 Meeting Decorum</vt:lpstr>
      <vt:lpstr>M2.2.1 Summary of Liaisons - Incoming</vt:lpstr>
      <vt:lpstr>M2.3 Recent and anticipated 802 EC actions</vt:lpstr>
      <vt:lpstr>M2.3 IEEE-SA Standards Board (SASB)</vt:lpstr>
      <vt:lpstr>M3.1 802.11 Working Group Session Documents</vt:lpstr>
      <vt:lpstr>M3.2 Joint meetings and Reciprocal Credit</vt:lpstr>
      <vt:lpstr>M3.2 802.18 details</vt:lpstr>
      <vt:lpstr>M3.2 802.19 details</vt:lpstr>
      <vt:lpstr>M3.2 Other 802 WG meetings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background data</vt:lpstr>
      <vt:lpstr>PowerPoint Presentation</vt:lpstr>
      <vt:lpstr>PowerPoint Presentation</vt:lpstr>
      <vt:lpstr>Attendees by affiliation (attended at least one meeting Mar to May)</vt:lpstr>
      <vt:lpstr>Attendance by subgroup (Mar to May)</vt:lpstr>
      <vt:lpstr>Additional Reference material</vt:lpstr>
      <vt:lpstr> Comment Resolution Resources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May 2021</cp:keywords>
  <cp:lastModifiedBy>Stanley, Dorothy</cp:lastModifiedBy>
  <cp:revision>2287</cp:revision>
  <cp:lastPrinted>1998-02-10T13:28:06Z</cp:lastPrinted>
  <dcterms:created xsi:type="dcterms:W3CDTF">1998-02-10T13:07:52Z</dcterms:created>
  <dcterms:modified xsi:type="dcterms:W3CDTF">2021-05-10T16:04:02Z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