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256" r:id="rId5"/>
    <p:sldId id="257" r:id="rId6"/>
    <p:sldId id="265" r:id="rId7"/>
    <p:sldId id="393" r:id="rId8"/>
    <p:sldId id="368" r:id="rId9"/>
    <p:sldId id="268" r:id="rId10"/>
    <p:sldId id="283" r:id="rId11"/>
    <p:sldId id="284" r:id="rId12"/>
    <p:sldId id="280" r:id="rId13"/>
    <p:sldId id="444" r:id="rId14"/>
    <p:sldId id="367" r:id="rId15"/>
    <p:sldId id="371" r:id="rId16"/>
    <p:sldId id="445" r:id="rId17"/>
    <p:sldId id="446" r:id="rId18"/>
    <p:sldId id="27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91" d="100"/>
          <a:sy n="91" d="100"/>
        </p:scale>
        <p:origin x="204"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2BA9D4F3-34EE-426E-9955-025080A185D1}"/>
    <pc:docChg chg="undo custSel modSld modMainMaster">
      <pc:chgData name="Joseph Levy" userId="3766db8f-7892-44ce-ae9b-8fce39950acf" providerId="ADAL" clId="{2BA9D4F3-34EE-426E-9955-025080A185D1}" dt="2021-04-06T14:35:21.746" v="77" actId="20577"/>
      <pc:docMkLst>
        <pc:docMk/>
      </pc:docMkLst>
      <pc:sldChg chg="modSp mod">
        <pc:chgData name="Joseph Levy" userId="3766db8f-7892-44ce-ae9b-8fce39950acf" providerId="ADAL" clId="{2BA9D4F3-34EE-426E-9955-025080A185D1}" dt="2021-04-06T14:35:21.746" v="77" actId="20577"/>
        <pc:sldMkLst>
          <pc:docMk/>
          <pc:sldMk cId="0" sldId="257"/>
        </pc:sldMkLst>
        <pc:spChg chg="mod">
          <ac:chgData name="Joseph Levy" userId="3766db8f-7892-44ce-ae9b-8fce39950acf" providerId="ADAL" clId="{2BA9D4F3-34EE-426E-9955-025080A185D1}" dt="2021-04-06T14:35:21.746" v="77" actId="20577"/>
          <ac:spMkLst>
            <pc:docMk/>
            <pc:sldMk cId="0" sldId="257"/>
            <ac:spMk id="3" creationId="{443B98C9-C847-4EA9-A208-0AE53C2FE4EA}"/>
          </ac:spMkLst>
        </pc:spChg>
      </pc:sldChg>
      <pc:sldMasterChg chg="modSp mod">
        <pc:chgData name="Joseph Levy" userId="3766db8f-7892-44ce-ae9b-8fce39950acf" providerId="ADAL" clId="{2BA9D4F3-34EE-426E-9955-025080A185D1}" dt="2021-04-06T14:34:21.593" v="1" actId="6549"/>
        <pc:sldMasterMkLst>
          <pc:docMk/>
          <pc:sldMasterMk cId="0" sldId="2147483648"/>
        </pc:sldMasterMkLst>
        <pc:spChg chg="mod">
          <ac:chgData name="Joseph Levy" userId="3766db8f-7892-44ce-ae9b-8fce39950acf" providerId="ADAL" clId="{2BA9D4F3-34EE-426E-9955-025080A185D1}" dt="2021-04-06T14:34:21.593"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4/6/2021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15</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April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April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April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April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April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April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802.11-21/0586r1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0/11-20-0013-11-AANI-draft-technical-report-on-interworking-between-3gpp-5g-network-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580-00-AANI-proposed-resolution-on-the-comments-of-wlan-5g-interworking-report-proposed-way-forward-11-21-0438r0.pptx"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13" Type="http://schemas.openxmlformats.org/officeDocument/2006/relationships/hyperlink" Target="https://mentor.ieee.org/802.11/dcn/20/11-20-1689-00-AANI-aani-sc-teleconference-20-oct-2020-meeting-minutes.docx" TargetMode="External"/><Relationship Id="rId18" Type="http://schemas.openxmlformats.org/officeDocument/2006/relationships/hyperlink" Target="https://mentor.ieee.org/802.11/dcn/21/11-21-0148-00-AANI-ieee-802-11-aani-standing-committee-january-2021-interim-meeting-minutes.docx" TargetMode="External"/><Relationship Id="rId3" Type="http://schemas.openxmlformats.org/officeDocument/2006/relationships/hyperlink" Target="https://mentor.ieee.org/802.11/dcn/20/11-20-1262-02-AANI-cc32-aani-report-comments.xlsx" TargetMode="External"/><Relationship Id="rId21" Type="http://schemas.openxmlformats.org/officeDocument/2006/relationships/hyperlink" Target="https://mentor.ieee.org/802.11/dcn/21/11-21-0438-00-AANI-interworking-report-way-forward.ppt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601" TargetMode="External"/><Relationship Id="rId17" Type="http://schemas.openxmlformats.org/officeDocument/2006/relationships/hyperlink" Target="https://mentor.ieee.org/802.11/dcn/21/11-21-0058-00-AANI-aani-sc-teleconference-minutes-5-january-2021.docx" TargetMode="External"/><Relationship Id="rId2" Type="http://schemas.openxmlformats.org/officeDocument/2006/relationships/hyperlink" Target="https://mentor.ieee.org/802.11/dcn/20/11-20-0013-05-AANI-draft-technical-report-on-interworking-between-3gpp-5g-network-wlan.docx" TargetMode="External"/><Relationship Id="rId16" Type="http://schemas.openxmlformats.org/officeDocument/2006/relationships/hyperlink" Target="https://mentor.ieee.org/802.11/dcn/20/11-20-1977-00-AANI-aani-sc-teleconference-minutes-15-december-2020.docx" TargetMode="External"/><Relationship Id="rId20" Type="http://schemas.openxmlformats.org/officeDocument/2006/relationships/hyperlink" Target="https://mentor.ieee.org/802.11/dcn/21/11-21-0413-00-AANI-aani-sc-technical-report-11-20-0013-way-forward.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668-00-AANI-aani-sc-teleconference-13-oct-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15" Type="http://schemas.openxmlformats.org/officeDocument/2006/relationships/hyperlink" Target="https://mentor.ieee.org/802.11/dcn/20/11-20-1926-00-AANI-aani-sc-teleconference-minutes-november-2020-plenary.docx" TargetMode="External"/><Relationship Id="rId10" Type="http://schemas.openxmlformats.org/officeDocument/2006/relationships/hyperlink" Target="https://mentor.ieee.org/802.11/dcn/20/11-20-1600-00-AANI-aani-sc-teleconference-6-oct-2020-meeting-minutes.docx" TargetMode="External"/><Relationship Id="rId19" Type="http://schemas.openxmlformats.org/officeDocument/2006/relationships/hyperlink" Target="https://mentor.ieee.org/802.11/dcn/20/11-20-0013-10-AANI-draft-technical-report-on-interworking-between-3gpp-5g-network-wlan.docx"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00-AANI-aani-sc-teleconference-1-oct-2020-meeting-minutes.docx" TargetMode="External"/><Relationship Id="rId14" Type="http://schemas.openxmlformats.org/officeDocument/2006/relationships/hyperlink" Target="https://mentor.ieee.org/802.11/dcn/20/11-20-1748-00-AANI-aani-sc-teleconference-27-oct-2020-meeting-minutes.docx" TargetMode="External"/><Relationship Id="rId22" Type="http://schemas.openxmlformats.org/officeDocument/2006/relationships/hyperlink" Target="https://mentor.ieee.org/802.11/dcn/21/11-21-0459-01-AANI-review-on-the-comments-of-wlan-5g-interworking-report-proposed-way-forward-11-21-0438r0.pptx"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21/11-21-0580-00-AANI-proposed-resolution-on-the-comments-of-wlan-5g-interworking-report-proposed-way-forward-11-21-0438r0.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0580-00-AANI-proposed-resolution-on-the-comments-of-wlan-5g-interworking-report-proposed-way-forward-11-21-0438r0.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2021-04-06</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April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090695682"/>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246189"/>
            <a:ext cx="10935229" cy="5229225"/>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Pending contributions</a:t>
            </a:r>
            <a:r>
              <a:rPr lang="en-US" dirty="0">
                <a:solidFill>
                  <a:srgbClr val="000000"/>
                </a:solidFill>
                <a:effectLst/>
                <a:latin typeface="+mj-lt"/>
                <a:ea typeface="Calibri" panose="020F0502020204030204" pitchFamily="34" charset="0"/>
              </a:rPr>
              <a:t>: </a:t>
            </a:r>
            <a:endParaRPr lang="en-US" sz="2400" dirty="0">
              <a:effectLst/>
              <a:latin typeface="+mj-lt"/>
              <a:ea typeface="Calibri" panose="020F0502020204030204" pitchFamily="34" charset="0"/>
            </a:endParaRPr>
          </a:p>
          <a:p>
            <a:pPr marL="742950" marR="0" lvl="1" indent="-285750">
              <a:spcBef>
                <a:spcPts val="0"/>
              </a:spcBef>
              <a:spcAft>
                <a:spcPts val="0"/>
              </a:spcAft>
              <a:buFont typeface="+mj-lt"/>
              <a:buAutoNum type="arabicPeriod"/>
              <a:tabLst>
                <a:tab pos="914400" algn="l"/>
              </a:tabLst>
            </a:pPr>
            <a:r>
              <a:rPr lang="en-US" dirty="0">
                <a:solidFill>
                  <a:srgbClr val="000000"/>
                </a:solidFill>
                <a:effectLst/>
                <a:latin typeface="+mj-lt"/>
                <a:ea typeface="Calibri" panose="020F0502020204030204" pitchFamily="34" charset="0"/>
              </a:rPr>
              <a:t>802.11 ax features that address fine grain QoS for 5G flows – 13 April </a:t>
            </a:r>
            <a:endParaRPr lang="en-US" sz="2800" dirty="0">
              <a:effectLst/>
              <a:latin typeface="+mj-lt"/>
              <a:ea typeface="Calibri" panose="020F0502020204030204" pitchFamily="34" charset="0"/>
            </a:endParaRPr>
          </a:p>
          <a:p>
            <a:pPr marL="742950" marR="0" lvl="1" indent="-285750">
              <a:spcBef>
                <a:spcPts val="0"/>
              </a:spcBef>
              <a:spcAft>
                <a:spcPts val="0"/>
              </a:spcAft>
              <a:buFont typeface="+mj-lt"/>
              <a:buAutoNum type="arabicPeriod"/>
              <a:tabLst>
                <a:tab pos="914400" algn="l"/>
              </a:tabLst>
            </a:pPr>
            <a:r>
              <a:rPr lang="en-US" dirty="0">
                <a:effectLst/>
                <a:latin typeface="+mj-lt"/>
                <a:ea typeface="Calibri" panose="020F0502020204030204" pitchFamily="34" charset="0"/>
                <a:cs typeface="Times New Roman" panose="02020603050405020304" pitchFamily="18" charset="0"/>
              </a:rPr>
              <a:t>how TCLAS improvements in 802.11-2020 relate to QoS for 5G flows - ??   </a:t>
            </a:r>
          </a:p>
          <a:p>
            <a:pPr marL="742950" marR="0" lvl="1" indent="-285750">
              <a:spcBef>
                <a:spcPts val="0"/>
              </a:spcBef>
              <a:spcAft>
                <a:spcPts val="0"/>
              </a:spcAft>
              <a:buFont typeface="+mj-lt"/>
              <a:buAutoNum type="arabicPeriod"/>
              <a:tabLst>
                <a:tab pos="914400" algn="l"/>
              </a:tabLst>
            </a:pPr>
            <a:endParaRPr lang="en-US" sz="28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3"/>
              </a:rPr>
              <a:t>11-20/0013r11</a:t>
            </a:r>
            <a:r>
              <a:rPr lang="en-US" dirty="0">
                <a:effectLst/>
                <a:latin typeface="+mj-lt"/>
                <a:ea typeface="Calibri" panose="020F0502020204030204" pitchFamily="34" charset="0"/>
              </a:rPr>
              <a:t>). Significant discussion was had during the AANI SC teleconference on Monday 15 March 2021.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a:t>
            </a:r>
            <a:r>
              <a:rPr lang="en-US" dirty="0">
                <a:solidFill>
                  <a:srgbClr val="000000"/>
                </a:solidFill>
                <a:effectLst/>
                <a:latin typeface="+mj-lt"/>
                <a:ea typeface="Calibri" panose="020F0502020204030204" pitchFamily="34" charset="0"/>
              </a:rPr>
              <a:t>: </a:t>
            </a:r>
            <a:endParaRPr lang="en-US" sz="2800" dirty="0">
              <a:effectLst/>
              <a:latin typeface="+mj-lt"/>
              <a:ea typeface="Calibri" panose="020F0502020204030204" pitchFamily="34" charset="0"/>
            </a:endParaRPr>
          </a:p>
          <a:p>
            <a:pPr marL="1257300" lvl="2" indent="-457200">
              <a:spcBef>
                <a:spcPts val="200"/>
              </a:spcBef>
              <a:buFont typeface="+mj-lt"/>
              <a:buAutoNum type="alphaLcParenR"/>
              <a:defRPr/>
            </a:pPr>
            <a:r>
              <a:rPr lang="en-US" altLang="en-US" dirty="0">
                <a:hlinkClick r:id="rId4"/>
              </a:rPr>
              <a:t>11-21/0580r0</a:t>
            </a:r>
            <a:r>
              <a:rPr lang="en-US" altLang="en-US" dirty="0"/>
              <a:t> </a:t>
            </a:r>
            <a:r>
              <a:rPr lang="en-US" altLang="en-US" sz="2000" dirty="0">
                <a:latin typeface="+mj-lt"/>
              </a:rPr>
              <a:t>“</a:t>
            </a:r>
            <a:r>
              <a:rPr lang="en-US" sz="2000" dirty="0">
                <a:latin typeface="+mj-lt"/>
              </a:rPr>
              <a:t>Proposed resolution on the comments of “WLAN/5G interworking report Proposed Way Forward(11-21/0438r0)” Hyun Seo Oh (ETRI), et. al. </a:t>
            </a: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74734"/>
            <a:ext cx="11999913" cy="5479102"/>
          </a:xfrm>
        </p:spPr>
        <p:txBody>
          <a:bodyPr/>
          <a:lstStyle/>
          <a:p>
            <a:pPr>
              <a:spcBef>
                <a:spcPts val="200"/>
              </a:spcBef>
              <a:buFont typeface="Arial" panose="020B0604020202020204" pitchFamily="34" charset="0"/>
              <a:buChar char="•"/>
              <a:defRPr/>
            </a:pPr>
            <a:r>
              <a:rPr lang="en-US" altLang="en-US" sz="1200" b="0" dirty="0">
                <a:solidFill>
                  <a:schemeClr val="tx1"/>
                </a:solidFill>
              </a:rPr>
              <a:t>30 July 2020 – a 20 day 802.11 WG Comment Collection (CC32) on </a:t>
            </a:r>
            <a:r>
              <a:rPr lang="en-US" sz="12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2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2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200" b="0" dirty="0">
                <a:solidFill>
                  <a:schemeClr val="tx1"/>
                </a:solidFill>
              </a:rPr>
              <a:t>25 August 2020 – Comment Resolution kicked off -  104 of 111 Comments Assigned – </a:t>
            </a:r>
            <a:r>
              <a:rPr lang="en-US" altLang="en-US" sz="12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200" b="0" dirty="0">
              <a:solidFill>
                <a:schemeClr val="tx1"/>
              </a:solidFill>
            </a:endParaRPr>
          </a:p>
          <a:p>
            <a:pPr>
              <a:spcBef>
                <a:spcPts val="200"/>
              </a:spcBef>
              <a:buFont typeface="Arial" panose="020B0604020202020204" pitchFamily="34" charset="0"/>
              <a:buChar char="•"/>
              <a:defRPr/>
            </a:pPr>
            <a:r>
              <a:rPr lang="en-US" sz="1200" b="0" dirty="0">
                <a:solidFill>
                  <a:schemeClr val="tx1"/>
                </a:solidFill>
              </a:rPr>
              <a:t>1 September 2020 – Comment Resolution: </a:t>
            </a:r>
          </a:p>
          <a:p>
            <a:pPr lvl="1">
              <a:spcBef>
                <a:spcPts val="200"/>
              </a:spcBef>
              <a:buFont typeface="Arial" panose="020B0604020202020204" pitchFamily="34" charset="0"/>
              <a:buChar char="•"/>
              <a:defRPr/>
            </a:pPr>
            <a:r>
              <a:rPr lang="en-US" sz="1200" dirty="0">
                <a:solidFill>
                  <a:schemeClr val="tx1"/>
                </a:solidFill>
                <a:cs typeface="+mn-cs"/>
              </a:rPr>
              <a:t>Reviewed proposed comment resolutions in </a:t>
            </a:r>
            <a:r>
              <a:rPr lang="en-US" altLang="en-US" sz="12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200" dirty="0">
                <a:solidFill>
                  <a:schemeClr val="tx1"/>
                </a:solidFill>
                <a:cs typeface="+mn-cs"/>
              </a:rPr>
              <a:t> on technical report: </a:t>
            </a:r>
            <a:r>
              <a:rPr lang="en-US" altLang="en-US" sz="12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Reviewed </a:t>
            </a:r>
            <a:r>
              <a:rPr lang="en-US" sz="12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200" dirty="0">
                <a:solidFill>
                  <a:schemeClr val="tx1"/>
                </a:solidFill>
                <a:cs typeface="+mn-cs"/>
              </a:rPr>
              <a:t> Proposed comment resolution for CID 10,11, 12, 105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Alternate technical report was briefly reviewed: </a:t>
            </a:r>
            <a:r>
              <a:rPr lang="en-US" altLang="en-US" sz="12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200" dirty="0">
              <a:solidFill>
                <a:schemeClr val="tx1"/>
              </a:solidFill>
              <a:cs typeface="+mn-cs"/>
            </a:endParaRPr>
          </a:p>
          <a:p>
            <a:pPr>
              <a:spcBef>
                <a:spcPts val="200"/>
              </a:spcBef>
              <a:buFont typeface="Arial" panose="020B0604020202020204" pitchFamily="34" charset="0"/>
              <a:buChar char="•"/>
              <a:defRPr/>
            </a:pPr>
            <a:r>
              <a:rPr lang="en-US" altLang="en-US" sz="1200" b="0" dirty="0">
                <a:solidFill>
                  <a:schemeClr val="tx1"/>
                </a:solidFill>
              </a:rPr>
              <a:t>15 September 2020 – Comment Resolution (see minutes: </a:t>
            </a:r>
            <a:r>
              <a:rPr lang="en-US" altLang="en-US" sz="12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200" b="0" dirty="0">
                <a:solidFill>
                  <a:schemeClr val="tx1"/>
                </a:solidFill>
              </a:rPr>
              <a:t>) – one Motion passed (Motion 1)</a:t>
            </a:r>
          </a:p>
          <a:p>
            <a:pPr>
              <a:spcBef>
                <a:spcPts val="200"/>
              </a:spcBef>
              <a:buFont typeface="Arial" panose="020B0604020202020204" pitchFamily="34" charset="0"/>
              <a:buChar char="•"/>
              <a:defRPr/>
            </a:pPr>
            <a:r>
              <a:rPr lang="en-US" altLang="en-US" sz="1200" b="0" dirty="0">
                <a:solidFill>
                  <a:schemeClr val="tx1"/>
                </a:solidFill>
              </a:rPr>
              <a:t>1 October 2020 – (see minutes: </a:t>
            </a:r>
            <a:r>
              <a:rPr lang="en-US" altLang="en-US" sz="12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200" b="0" dirty="0">
                <a:solidFill>
                  <a:schemeClr val="tx1"/>
                </a:solidFill>
              </a:rPr>
              <a:t>) – one Straw Poll agreed</a:t>
            </a:r>
          </a:p>
          <a:p>
            <a:pPr>
              <a:spcBef>
                <a:spcPts val="200"/>
              </a:spcBef>
              <a:buFont typeface="Arial" panose="020B0604020202020204" pitchFamily="34" charset="0"/>
              <a:buChar char="•"/>
              <a:defRPr/>
            </a:pPr>
            <a:r>
              <a:rPr lang="en-US" altLang="en-US" sz="1200" b="0" dirty="0">
                <a:solidFill>
                  <a:schemeClr val="tx1"/>
                </a:solidFill>
              </a:rPr>
              <a:t>8 October 2020 – (see minutes: </a:t>
            </a:r>
            <a:r>
              <a:rPr lang="en-US" altLang="en-US" sz="1200" b="0" dirty="0">
                <a:solidFill>
                  <a:schemeClr val="tx1"/>
                </a:solidFill>
                <a:hlinkClick r:id="rId10">
                  <a:extLst>
                    <a:ext uri="{A12FA001-AC4F-418D-AE19-62706E023703}">
                      <ahyp:hlinkClr xmlns:ahyp="http://schemas.microsoft.com/office/drawing/2018/hyperlinkcolor" val="tx"/>
                    </a:ext>
                  </a:extLst>
                </a:hlinkClick>
              </a:rPr>
              <a:t>11-20/1600</a:t>
            </a:r>
            <a:r>
              <a:rPr lang="en-US" altLang="en-US" sz="1200" b="0" dirty="0">
                <a:solidFill>
                  <a:schemeClr val="tx1"/>
                </a:solidFill>
              </a:rPr>
              <a:t>) – two Straw Polls agreed</a:t>
            </a:r>
          </a:p>
          <a:p>
            <a:pPr>
              <a:spcBef>
                <a:spcPts val="200"/>
              </a:spcBef>
              <a:buFont typeface="Arial" panose="020B0604020202020204" pitchFamily="34" charset="0"/>
              <a:buChar char="•"/>
              <a:defRPr/>
            </a:pPr>
            <a:r>
              <a:rPr lang="en-US" altLang="en-US" sz="1200" b="0" dirty="0">
                <a:solidFill>
                  <a:schemeClr val="tx1"/>
                </a:solidFill>
              </a:rPr>
              <a:t>13 October 2020 – (see minutes: </a:t>
            </a:r>
            <a:r>
              <a:rPr lang="en-US" altLang="en-US" sz="1200" b="0" dirty="0">
                <a:solidFill>
                  <a:schemeClr val="tx1"/>
                </a:solidFill>
                <a:hlinkClick r:id="rId11">
                  <a:extLst>
                    <a:ext uri="{A12FA001-AC4F-418D-AE19-62706E023703}">
                      <ahyp:hlinkClr xmlns:ahyp="http://schemas.microsoft.com/office/drawing/2018/hyperlinkcolor" val="tx"/>
                    </a:ext>
                  </a:extLst>
                </a:hlinkClick>
              </a:rPr>
              <a:t>11-20/1668</a:t>
            </a:r>
            <a:r>
              <a:rPr lang="en-US" altLang="en-US" sz="1200" b="0" dirty="0">
                <a:solidFill>
                  <a:schemeClr val="tx1"/>
                </a:solidFill>
              </a:rPr>
              <a:t>) – no Straw Polls  - 802 Tutorial (</a:t>
            </a:r>
            <a:r>
              <a:rPr lang="en-US" sz="1200" b="0" u="sng" dirty="0">
                <a:solidFill>
                  <a:schemeClr val="tx1"/>
                </a:solidFill>
                <a:hlinkClick r:id="rId12">
                  <a:extLst>
                    <a:ext uri="{A12FA001-AC4F-418D-AE19-62706E023703}">
                      <ahyp:hlinkClr xmlns:ahyp="http://schemas.microsoft.com/office/drawing/2018/hyperlinkcolor" val="tx"/>
                    </a:ext>
                  </a:extLst>
                </a:hlinkClick>
              </a:rPr>
              <a:t>11-20/1601</a:t>
            </a:r>
            <a:r>
              <a:rPr lang="en-US" altLang="en-US" sz="1200" b="0" dirty="0">
                <a:solidFill>
                  <a:schemeClr val="tx1"/>
                </a:solidFill>
              </a:rPr>
              <a:t>)</a:t>
            </a:r>
          </a:p>
          <a:p>
            <a:pPr>
              <a:spcBef>
                <a:spcPts val="200"/>
              </a:spcBef>
              <a:buFont typeface="Arial" panose="020B0604020202020204" pitchFamily="34" charset="0"/>
              <a:buChar char="•"/>
              <a:defRPr/>
            </a:pPr>
            <a:r>
              <a:rPr lang="en-US" altLang="en-US" sz="1200" b="0" dirty="0">
                <a:solidFill>
                  <a:schemeClr val="tx1"/>
                </a:solidFill>
              </a:rPr>
              <a:t>20 October 2020 – (see minutes: </a:t>
            </a:r>
            <a:r>
              <a:rPr lang="en-US" altLang="en-US" sz="1200" b="0" dirty="0">
                <a:solidFill>
                  <a:schemeClr val="tx1"/>
                </a:solidFill>
                <a:hlinkClick r:id="rId13">
                  <a:extLst>
                    <a:ext uri="{A12FA001-AC4F-418D-AE19-62706E023703}">
                      <ahyp:hlinkClr xmlns:ahyp="http://schemas.microsoft.com/office/drawing/2018/hyperlinkcolor" val="tx"/>
                    </a:ext>
                  </a:extLst>
                </a:hlinkClick>
              </a:rPr>
              <a:t>11-20/1689</a:t>
            </a:r>
            <a:r>
              <a:rPr lang="en-US" altLang="en-US" sz="1200" b="0" dirty="0">
                <a:solidFill>
                  <a:schemeClr val="tx1"/>
                </a:solidFill>
              </a:rPr>
              <a:t>) – no Straw Polls </a:t>
            </a:r>
          </a:p>
          <a:p>
            <a:pPr>
              <a:spcBef>
                <a:spcPts val="200"/>
              </a:spcBef>
              <a:buFont typeface="Arial" panose="020B0604020202020204" pitchFamily="34" charset="0"/>
              <a:buChar char="•"/>
              <a:defRPr/>
            </a:pPr>
            <a:r>
              <a:rPr lang="en-US" altLang="en-US" sz="1200" b="0" dirty="0">
                <a:solidFill>
                  <a:schemeClr val="tx1"/>
                </a:solidFill>
              </a:rPr>
              <a:t>27 October 2020 – (see minutes: </a:t>
            </a:r>
            <a:r>
              <a:rPr lang="en-US" altLang="en-US" sz="1200" b="0" dirty="0">
                <a:solidFill>
                  <a:schemeClr val="tx1"/>
                </a:solidFill>
                <a:hlinkClick r:id="rId14">
                  <a:extLst>
                    <a:ext uri="{A12FA001-AC4F-418D-AE19-62706E023703}">
                      <ahyp:hlinkClr xmlns:ahyp="http://schemas.microsoft.com/office/drawing/2018/hyperlinkcolor" val="tx"/>
                    </a:ext>
                  </a:extLst>
                </a:hlinkClick>
              </a:rPr>
              <a:t>11-20/1748</a:t>
            </a:r>
            <a:r>
              <a:rPr lang="en-US" altLang="en-US" sz="1200" b="0" dirty="0">
                <a:solidFill>
                  <a:schemeClr val="tx1"/>
                </a:solidFill>
              </a:rPr>
              <a:t>) – no Straw Polls</a:t>
            </a:r>
          </a:p>
          <a:p>
            <a:pPr>
              <a:spcBef>
                <a:spcPts val="200"/>
              </a:spcBef>
              <a:buFont typeface="Arial" panose="020B0604020202020204" pitchFamily="34" charset="0"/>
              <a:buChar char="•"/>
              <a:defRPr/>
            </a:pPr>
            <a:r>
              <a:rPr lang="en-US" altLang="en-US" sz="1200" b="0" dirty="0">
                <a:solidFill>
                  <a:schemeClr val="tx1"/>
                </a:solidFill>
              </a:rPr>
              <a:t>3/4 November 2020 – (see minutes: </a:t>
            </a:r>
            <a:r>
              <a:rPr lang="en-US" altLang="en-US" sz="1200" b="0" dirty="0">
                <a:solidFill>
                  <a:schemeClr val="tx1"/>
                </a:solidFill>
                <a:hlinkClick r:id="rId15">
                  <a:extLst>
                    <a:ext uri="{A12FA001-AC4F-418D-AE19-62706E023703}">
                      <ahyp:hlinkClr xmlns:ahyp="http://schemas.microsoft.com/office/drawing/2018/hyperlinkcolor" val="tx"/>
                    </a:ext>
                  </a:extLst>
                </a:hlinkClick>
              </a:rPr>
              <a:t>11-20/1926</a:t>
            </a:r>
            <a:r>
              <a:rPr lang="en-US" altLang="en-US" sz="12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200" b="0" dirty="0">
                <a:solidFill>
                  <a:schemeClr val="tx1"/>
                </a:solidFill>
              </a:rPr>
              <a:t>15 December 2020 – (see minutes: </a:t>
            </a:r>
            <a:r>
              <a:rPr lang="en-US" altLang="en-US" sz="1200" b="0" dirty="0">
                <a:solidFill>
                  <a:schemeClr val="tx1"/>
                </a:solidFill>
                <a:hlinkClick r:id="rId16">
                  <a:extLst>
                    <a:ext uri="{A12FA001-AC4F-418D-AE19-62706E023703}">
                      <ahyp:hlinkClr xmlns:ahyp="http://schemas.microsoft.com/office/drawing/2018/hyperlinkcolor" val="tx"/>
                    </a:ext>
                  </a:extLst>
                </a:hlinkClick>
              </a:rPr>
              <a:t>11-20/1977r0</a:t>
            </a:r>
            <a:r>
              <a:rPr lang="en-US" altLang="en-US" sz="12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200" b="0" dirty="0">
                <a:solidFill>
                  <a:schemeClr val="tx1"/>
                </a:solidFill>
              </a:rPr>
              <a:t>05 January 2021 – (see minutes: </a:t>
            </a:r>
            <a:r>
              <a:rPr lang="en-US" altLang="en-US" sz="1200" b="0" dirty="0">
                <a:solidFill>
                  <a:schemeClr val="tx1"/>
                </a:solidFill>
                <a:hlinkClick r:id="rId17">
                  <a:extLst>
                    <a:ext uri="{A12FA001-AC4F-418D-AE19-62706E023703}">
                      <ahyp:hlinkClr xmlns:ahyp="http://schemas.microsoft.com/office/drawing/2018/hyperlinkcolor" val="tx"/>
                    </a:ext>
                  </a:extLst>
                </a:hlinkClick>
              </a:rPr>
              <a:t>11-21/0058r0</a:t>
            </a:r>
            <a:r>
              <a:rPr lang="en-US" altLang="en-US" sz="1200" b="0" dirty="0">
                <a:solidFill>
                  <a:schemeClr val="tx1"/>
                </a:solidFill>
              </a:rPr>
              <a:t>) – reviewed editorial review status, report updates, and proposed motions.  </a:t>
            </a:r>
          </a:p>
          <a:p>
            <a:pPr>
              <a:spcBef>
                <a:spcPts val="200"/>
              </a:spcBef>
              <a:buFont typeface="Arial" panose="020B0604020202020204" pitchFamily="34" charset="0"/>
              <a:buChar char="•"/>
              <a:defRPr/>
            </a:pPr>
            <a:r>
              <a:rPr lang="en-US" altLang="en-US" sz="1200" b="0" dirty="0">
                <a:solidFill>
                  <a:schemeClr val="tx1"/>
                </a:solidFill>
              </a:rPr>
              <a:t>January 2021 Interim – (see minutes: </a:t>
            </a:r>
            <a:r>
              <a:rPr lang="en-US" altLang="en-US" sz="1200" b="0" dirty="0">
                <a:solidFill>
                  <a:schemeClr val="tx1"/>
                </a:solidFill>
                <a:hlinkClick r:id="rId18">
                  <a:extLst>
                    <a:ext uri="{A12FA001-AC4F-418D-AE19-62706E023703}">
                      <ahyp:hlinkClr xmlns:ahyp="http://schemas.microsoft.com/office/drawing/2018/hyperlinkcolor" val="tx"/>
                    </a:ext>
                  </a:extLst>
                </a:hlinkClick>
              </a:rPr>
              <a:t>11-21/0148r0</a:t>
            </a:r>
            <a:r>
              <a:rPr lang="en-US" altLang="en-US" sz="1200" b="0" dirty="0">
                <a:solidFill>
                  <a:schemeClr val="tx1"/>
                </a:solidFill>
              </a:rPr>
              <a:t>) – reviewed: report status, the report 11-20/0013r10, completed comment resolution, approved a motioned to send </a:t>
            </a:r>
            <a:r>
              <a:rPr lang="en-US" altLang="en-US" sz="1200" b="0" dirty="0">
                <a:solidFill>
                  <a:schemeClr val="tx1"/>
                </a:solidFill>
                <a:hlinkClick r:id="rId19">
                  <a:extLst>
                    <a:ext uri="{A12FA001-AC4F-418D-AE19-62706E023703}">
                      <ahyp:hlinkClr xmlns:ahyp="http://schemas.microsoft.com/office/drawing/2018/hyperlinkcolor" val="tx"/>
                    </a:ext>
                  </a:extLst>
                </a:hlinkClick>
              </a:rPr>
              <a:t>11-20/0013r10</a:t>
            </a:r>
            <a:r>
              <a:rPr lang="en-US" altLang="en-US" sz="1200" b="0" dirty="0">
                <a:solidFill>
                  <a:schemeClr val="tx1"/>
                </a:solidFill>
              </a:rPr>
              <a:t> to the 802.11 WG for approval. Discussed: the possibility of a Liaison Statement to 3GPP and other interested parties.  The WG did not approve the report. </a:t>
            </a:r>
            <a:endParaRPr lang="en-US" altLang="en-US" sz="1400" b="0" dirty="0">
              <a:solidFill>
                <a:schemeClr val="tx1"/>
              </a:solidFill>
            </a:endParaRPr>
          </a:p>
          <a:p>
            <a:pPr marL="457200" indent="-457200">
              <a:buFont typeface="Arial" panose="020B0604020202020204" pitchFamily="34" charset="0"/>
              <a:buChar char="•"/>
            </a:pPr>
            <a:r>
              <a:rPr lang="en-US" altLang="en-US" sz="2000" dirty="0">
                <a:solidFill>
                  <a:schemeClr val="tx1"/>
                </a:solidFill>
              </a:rPr>
              <a:t>March 2021 Plenary – (see minutes: 11-21/0521r0) – three discussion contributions were discussed: </a:t>
            </a:r>
            <a:br>
              <a:rPr lang="en-US" altLang="en-US" sz="2000" dirty="0">
                <a:solidFill>
                  <a:schemeClr val="tx1"/>
                </a:solidFill>
              </a:rPr>
            </a:br>
            <a:r>
              <a:rPr lang="en-US" sz="1200" b="0" dirty="0">
                <a:hlinkClick r:id="rId20"/>
              </a:rPr>
              <a:t>11-21/0413r0</a:t>
            </a:r>
            <a:r>
              <a:rPr lang="en-US" sz="1200" b="0" dirty="0"/>
              <a:t>, </a:t>
            </a:r>
            <a:r>
              <a:rPr lang="en-US" sz="1200" b="0" dirty="0">
                <a:hlinkClick r:id="rId21"/>
              </a:rPr>
              <a:t>11-21/0438r0</a:t>
            </a:r>
            <a:r>
              <a:rPr lang="en-US" sz="1200" b="0" dirty="0"/>
              <a:t>, and </a:t>
            </a:r>
            <a:r>
              <a:rPr lang="en-US" sz="1200" b="0" dirty="0">
                <a:hlinkClick r:id="rId22"/>
              </a:rPr>
              <a:t>11-21/0459r1</a:t>
            </a:r>
            <a:r>
              <a:rPr lang="en-US" sz="1200" b="0" dirty="0"/>
              <a:t> </a:t>
            </a:r>
            <a:r>
              <a:rPr lang="en-US" sz="1200" b="0" dirty="0">
                <a:solidFill>
                  <a:schemeClr val="tx1"/>
                </a:solidFill>
              </a:rPr>
              <a:t> and main 802.11 “uses” of the report were discussed: </a:t>
            </a:r>
          </a:p>
          <a:p>
            <a:pPr marL="1257300" lvl="2" indent="-457200">
              <a:buFont typeface="+mj-lt"/>
              <a:buAutoNum type="arabicPeriod"/>
            </a:pPr>
            <a:r>
              <a:rPr lang="en-US" sz="1200" dirty="0">
                <a:solidFill>
                  <a:schemeClr val="tx1"/>
                </a:solidFill>
                <a:cs typeface="+mn-cs"/>
              </a:rPr>
              <a:t>To clarify 802.11’s understanding of WLAN/5G interworking and how it relates to 802.11</a:t>
            </a:r>
          </a:p>
          <a:p>
            <a:pPr marL="1257300" lvl="2" indent="-457200">
              <a:buFont typeface="+mj-lt"/>
              <a:buAutoNum type="arabicPeriod"/>
            </a:pPr>
            <a:r>
              <a:rPr lang="en-US" sz="1200" dirty="0">
                <a:solidFill>
                  <a:schemeClr val="tx1"/>
                </a:solidFill>
                <a:cs typeface="+mn-cs"/>
              </a:rPr>
              <a:t>To provide recommendations to 802.11 identifying areas that may need work to improve WLAN/5G interworking</a:t>
            </a:r>
          </a:p>
          <a:p>
            <a:pPr marL="1257300" lvl="2" indent="-457200">
              <a:buFont typeface="+mj-lt"/>
              <a:buAutoNum type="arabicPeriod"/>
            </a:pPr>
            <a:r>
              <a:rPr lang="en-US" sz="1200" dirty="0">
                <a:solidFill>
                  <a:schemeClr val="tx1"/>
                </a:solidFill>
                <a:cs typeface="+mn-cs"/>
              </a:rPr>
              <a:t>To provide 802.11 questions and comments to 3GPP to improve 802.11 understanding WLAN/5G interworking and/or suggest possible 3GPP improvements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p:txBody>
          <a:bodyPr/>
          <a:lstStyle/>
          <a:p>
            <a:pPr marL="457200" indent="-457200">
              <a:buFont typeface="+mj-lt"/>
              <a:buAutoNum type="arabicPeriod"/>
            </a:pPr>
            <a:r>
              <a:rPr lang="en-US" altLang="en-US" dirty="0">
                <a:hlinkClick r:id="rId2"/>
              </a:rPr>
              <a:t>11-21/0580r0</a:t>
            </a:r>
            <a:r>
              <a:rPr lang="en-US" altLang="en-US" dirty="0"/>
              <a:t> </a:t>
            </a:r>
            <a:r>
              <a:rPr lang="en-US" altLang="en-US" sz="2400" dirty="0">
                <a:latin typeface="+mj-lt"/>
              </a:rPr>
              <a:t>“</a:t>
            </a:r>
            <a:r>
              <a:rPr lang="en-US" sz="2400" dirty="0">
                <a:latin typeface="+mj-lt"/>
              </a:rPr>
              <a:t>Proposed resolution on the comments of “WLAN/5G interworking report Proposed Way Forward(11-21/0438r0)” Hyun Seo Oh (ETRI), et. al. </a:t>
            </a:r>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61067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p:txBody>
          <a:bodyPr/>
          <a:lstStyle/>
          <a:p>
            <a:r>
              <a:rPr lang="en-US" dirty="0"/>
              <a:t>Do you support making the changes proposed in 11-21/0580r0 to the technical report 11-20/0013?</a:t>
            </a:r>
          </a:p>
          <a:p>
            <a:r>
              <a:rPr lang="en-US" dirty="0"/>
              <a:t> Yes: 10</a:t>
            </a:r>
          </a:p>
          <a:p>
            <a:r>
              <a:rPr lang="en-US" dirty="0"/>
              <a:t>No: 0</a:t>
            </a:r>
          </a:p>
          <a:p>
            <a:r>
              <a:rPr lang="en-US" dirty="0"/>
              <a:t>Abs:  6</a:t>
            </a:r>
          </a:p>
          <a:p>
            <a:r>
              <a:rPr lang="en-US" dirty="0" err="1"/>
              <a:t>dnv</a:t>
            </a:r>
            <a:r>
              <a:rPr lang="en-US" dirty="0"/>
              <a:t>: 4</a:t>
            </a:r>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a:t>April 2021</a:t>
            </a:r>
            <a:endParaRPr lang="en-GB" dirty="0"/>
          </a:p>
        </p:txBody>
      </p:sp>
    </p:spTree>
    <p:extLst>
      <p:ext uri="{BB962C8B-B14F-4D97-AF65-F5344CB8AC3E}">
        <p14:creationId xmlns:p14="http://schemas.microsoft.com/office/powerpoint/2010/main" val="2598265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2"/>
            <a:ext cx="10361084" cy="273050"/>
          </a:xfrm>
        </p:spPr>
        <p:txBody>
          <a:bodyPr/>
          <a:lstStyle/>
          <a:p>
            <a:r>
              <a:rPr lang="en-US" altLang="en-US" dirty="0"/>
              <a:t>Future Sessions Planning</a:t>
            </a:r>
          </a:p>
        </p:txBody>
      </p:sp>
      <p:sp>
        <p:nvSpPr>
          <p:cNvPr id="37891" name="Content Placeholder 2"/>
          <p:cNvSpPr>
            <a:spLocks noGrp="1"/>
          </p:cNvSpPr>
          <p:nvPr>
            <p:ph idx="1"/>
          </p:nvPr>
        </p:nvSpPr>
        <p:spPr>
          <a:xfrm>
            <a:off x="599939" y="1038229"/>
            <a:ext cx="10992122" cy="5389562"/>
          </a:xfrm>
        </p:spPr>
        <p:txBody>
          <a:bodyPr/>
          <a:lstStyle/>
          <a:p>
            <a:r>
              <a:rPr lang="it-IT" altLang="en-US" sz="2000" dirty="0"/>
              <a:t>802.11 WG May Interim Teleconferences:</a:t>
            </a:r>
            <a:br>
              <a:rPr lang="it-IT" altLang="en-US" sz="2000" dirty="0"/>
            </a:br>
            <a:r>
              <a:rPr lang="it-IT" altLang="en-US" sz="1600" b="0" i="1" dirty="0"/>
              <a:t>AANI SC -  four meeting slot planned</a:t>
            </a: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Tuesday 11 May 2021 11:15-13:15 h ET</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Wednesday 12 May 2021 19:00-21:00 h ET </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Thursday 13 May 2021 11:15-13:15 h ET</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Monday 17 May 2021 19:00-21:00 h ET</a:t>
            </a:r>
            <a:endParaRPr lang="en-US" sz="1400" dirty="0">
              <a:effectLst/>
              <a:latin typeface="Calibri" panose="020F0502020204030204" pitchFamily="34" charset="0"/>
              <a:ea typeface="Calibri" panose="020F0502020204030204" pitchFamily="34" charset="0"/>
            </a:endParaRPr>
          </a:p>
          <a:p>
            <a:r>
              <a:rPr lang="it-IT" altLang="en-US" sz="2000" dirty="0"/>
              <a:t>AANI SC Teleconference Plan:</a:t>
            </a:r>
            <a:br>
              <a:rPr lang="it-IT" altLang="en-US" sz="2000" dirty="0"/>
            </a:br>
            <a:r>
              <a:rPr lang="it-IT" altLang="en-US" sz="1600" b="0" i="1" dirty="0">
                <a:cs typeface="+mn-cs"/>
              </a:rPr>
              <a:t>WBA LS – 802.11ax technical discussion:</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Tuesday 13 April 2021 9:00-10:00 h ET</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 Wednesday 21 April 2021 9:00-10:00 h ET </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 Wednesday 28 April 2021 9:00-10:00 h ET</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 Tuesday 4 May 2021 9:00-10:00 h ET</a:t>
            </a:r>
            <a:endParaRPr lang="it-IT" altLang="en-US" sz="1600" b="0" i="1" dirty="0">
              <a:cs typeface="+mn-cs"/>
            </a:endParaRPr>
          </a:p>
          <a:p>
            <a:pPr marL="400050" lvl="1" indent="0"/>
            <a:r>
              <a:rPr lang="it-IT" altLang="en-US" sz="1600" i="1" dirty="0">
                <a:cs typeface="+mn-cs"/>
              </a:rPr>
              <a:t>Technical Report discussion:</a:t>
            </a:r>
          </a:p>
          <a:p>
            <a:pPr lvl="1" indent="-342900">
              <a:spcBef>
                <a:spcPts val="0"/>
              </a:spcBef>
              <a:spcAft>
                <a:spcPts val="0"/>
              </a:spcAft>
              <a:buSzPts val="1000"/>
              <a:buFont typeface="Symbol" panose="05050102010706020507" pitchFamily="18" charset="2"/>
              <a:buChar char=""/>
              <a:tabLst>
                <a:tab pos="457200" algn="l"/>
              </a:tabLst>
            </a:pPr>
            <a:r>
              <a:rPr lang="it-IT" altLang="en-US" sz="1600" b="0" i="1" dirty="0">
                <a:cs typeface="+mn-cs"/>
              </a:rPr>
              <a:t>Contribution driven</a:t>
            </a:r>
            <a:r>
              <a:rPr lang="en-US" sz="1600" dirty="0">
                <a:latin typeface="Times New Roman" panose="02020603050405020304" pitchFamily="18" charset="0"/>
              </a:rPr>
              <a:t> </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 Wednesday 21 April 2021 9:00-10:00 h ET </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 Wednesday 28 April 2021 9:00-10:00 h ET</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 Tuesday 4 May 2021 9:00-10:00 h ET</a:t>
            </a:r>
            <a:r>
              <a:rPr lang="it-IT" altLang="en-US" sz="1400" dirty="0">
                <a:latin typeface="Times New Roman" panose="02020603050405020304" pitchFamily="18" charset="0"/>
              </a:rPr>
              <a:t> </a:t>
            </a:r>
          </a:p>
          <a:p>
            <a:pPr lvl="1" indent="-342900">
              <a:spcBef>
                <a:spcPts val="0"/>
              </a:spcBef>
              <a:spcAft>
                <a:spcPts val="0"/>
              </a:spcAft>
              <a:buSzPts val="1000"/>
              <a:buFont typeface="Symbol" panose="05050102010706020507" pitchFamily="18" charset="2"/>
              <a:buChar char=""/>
              <a:tabLst>
                <a:tab pos="457200" algn="l"/>
              </a:tabLst>
            </a:pPr>
            <a:endParaRPr lang="it-IT" altLang="en-US" sz="1600" b="0" i="1" dirty="0">
              <a:cs typeface="+mn-cs"/>
            </a:endParaRPr>
          </a:p>
          <a:p>
            <a:pPr marL="0" indent="0">
              <a:spcBef>
                <a:spcPts val="0"/>
              </a:spcBef>
              <a:spcAft>
                <a:spcPts val="0"/>
              </a:spcAft>
              <a:buSzPts val="1000"/>
              <a:tabLst>
                <a:tab pos="457200" algn="l"/>
              </a:tabLst>
            </a:pPr>
            <a:r>
              <a:rPr lang="en-US" sz="2200" dirty="0"/>
              <a:t>WBA Report/LS </a:t>
            </a:r>
            <a:r>
              <a:rPr lang="en-US" sz="2200" dirty="0">
                <a:hlinkClick r:id="rId3"/>
              </a:rPr>
              <a:t>11-21-0170r0</a:t>
            </a:r>
            <a:r>
              <a:rPr lang="en-US" sz="2200" dirty="0"/>
              <a:t> request – 802.11ax </a:t>
            </a:r>
          </a:p>
          <a:p>
            <a:pPr marL="971550" lvl="1" indent="-457200">
              <a:buFont typeface="+mj-lt"/>
              <a:buAutoNum type="arabicPeriod"/>
            </a:pPr>
            <a:r>
              <a:rPr lang="en-US" sz="1800" dirty="0"/>
              <a:t>Contributions on 802.11ax capabilities addressing specific challenges identified in the WBA Report/LS  </a:t>
            </a:r>
          </a:p>
          <a:p>
            <a:pPr marL="971550" lvl="1" indent="-457200">
              <a:buFont typeface="+mj-lt"/>
              <a:buAutoNum type="arabicPeriod"/>
            </a:pPr>
            <a:r>
              <a:rPr lang="en-US" sz="1800" dirty="0"/>
              <a:t>Discussion/contributions reply LS text proposals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06 April 2021</a:t>
            </a:r>
          </a:p>
          <a:p>
            <a:pPr algn="ctr"/>
            <a:r>
              <a:rPr lang="en-GB" dirty="0"/>
              <a:t>Teleconference</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April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929217" y="4739798"/>
            <a:ext cx="9855201" cy="646331"/>
          </a:xfrm>
          <a:prstGeom prst="rect">
            <a:avLst/>
          </a:prstGeom>
          <a:noFill/>
        </p:spPr>
        <p:txBody>
          <a:bodyPr wrap="square" rtlCol="0">
            <a:spAutoFit/>
          </a:bodyPr>
          <a:lstStyle/>
          <a:p>
            <a:r>
              <a:rPr lang="en-US" sz="1800" dirty="0">
                <a:solidFill>
                  <a:schemeClr val="tx1"/>
                </a:solidFill>
              </a:rPr>
              <a:t>r0: First draft of the Agenda</a:t>
            </a:r>
          </a:p>
          <a:p>
            <a:r>
              <a:rPr lang="en-US" sz="1800" dirty="0">
                <a:solidFill>
                  <a:schemeClr val="tx1"/>
                </a:solidFill>
              </a:rPr>
              <a:t>r1: Straw Poll added during the teleconference (slide 14)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https://imat.ieee.org/802.11/attendance</a:t>
            </a:r>
            <a:endParaRPr lang="en-US" sz="2400" dirty="0"/>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t>Tuesday 6 April 2021 09:00 – 10:00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Motions discussion, Approval of Minutes, General Status  [10 min.]</a:t>
            </a:r>
          </a:p>
          <a:p>
            <a:pPr marL="857250" lvl="1" indent="-457200">
              <a:spcBef>
                <a:spcPts val="200"/>
              </a:spcBef>
              <a:buFont typeface="Times New Roman" panose="02020603050405020304" pitchFamily="18" charset="0"/>
              <a:buAutoNum type="arabicPeriod"/>
              <a:defRPr/>
            </a:pPr>
            <a:r>
              <a:rPr lang="en-US" altLang="en-US" dirty="0"/>
              <a:t>Contributions:</a:t>
            </a:r>
          </a:p>
          <a:p>
            <a:pPr marL="1257300" lvl="2" indent="-457200">
              <a:spcBef>
                <a:spcPts val="200"/>
              </a:spcBef>
              <a:buFont typeface="+mj-lt"/>
              <a:buAutoNum type="alphaLcParenR"/>
              <a:defRPr/>
            </a:pPr>
            <a:r>
              <a:rPr lang="en-US" altLang="en-US" dirty="0">
                <a:hlinkClick r:id="rId3"/>
              </a:rPr>
              <a:t>11-21/0580r0</a:t>
            </a:r>
            <a:r>
              <a:rPr lang="en-US" altLang="en-US" dirty="0"/>
              <a:t> “</a:t>
            </a:r>
            <a:r>
              <a:rPr lang="en-US" b="0" i="0" dirty="0">
                <a:solidFill>
                  <a:srgbClr val="000000"/>
                </a:solidFill>
                <a:effectLst/>
                <a:latin typeface="Verdana" panose="020B0604030504040204" pitchFamily="34" charset="0"/>
              </a:rPr>
              <a:t>Proposed resolution on the comments of “WLAN/5G interworking report Proposed Way Forward(11-21/0438r0)” Hyun Seo Oh (ETRI), et. al. </a:t>
            </a:r>
          </a:p>
          <a:p>
            <a:pPr marL="857250" lvl="1" indent="-457200">
              <a:spcBef>
                <a:spcPts val="200"/>
              </a:spcBef>
              <a:buFont typeface="+mj-lt"/>
              <a:buAutoNum type="arabicPeriod"/>
              <a:defRPr/>
            </a:pPr>
            <a:r>
              <a:rPr lang="en-US" altLang="en-US" dirty="0"/>
              <a:t>Future Sessions Planning [3 min.]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April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IEEE-SA Standards Board Bylaws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require that “participants in the IEEE standards development individual process shall act based on their qualifications and experience”</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This means participants:</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act &amp;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their personal &amp; independent opinions derived from their expertise, knowledge, and qualifications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act or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any obligation to or any direction from any other person or organization, including an employer or client, regardless of any external commitments, agreements, contracts, or orders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direct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actions or votes of other participants or retaliate against other participants for fulfilling their responsibility to act &amp; vote based on their personal &amp; independently developed opinions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By participating in this meeting, you are deemed to accept these requirements; if you are unable to satisfy these requirements then you shall immediately cease any participation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eaLnBrk="0" hangingPunct="0">
              <a:buClrTx/>
            </a:pPr>
            <a:endParaRPr lang="en-GB" altLang="en-US" sz="1400" b="0" kern="1200" dirty="0">
              <a:latin typeface="Times New Roman" pitchFamily="16" charset="0"/>
              <a:ea typeface="MS Gothic" panose="020B0609070205080204" pitchFamily="49" charset="-128"/>
            </a:endParaRP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April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9437406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4e36d776-f4f9-4739-bb28-fcc060563e1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11929</TotalTime>
  <Words>2324</Words>
  <Application>Microsoft Office PowerPoint</Application>
  <PresentationFormat>Widescreen</PresentationFormat>
  <Paragraphs>229</Paragraphs>
  <Slides>15</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Arial</vt:lpstr>
      <vt:lpstr>Calibri</vt:lpstr>
      <vt:lpstr>Monotype Sorts</vt:lpstr>
      <vt:lpstr>Symbol</vt:lpstr>
      <vt:lpstr>Times New Roman</vt:lpstr>
      <vt:lpstr>Verdana</vt:lpstr>
      <vt:lpstr>Office Theme</vt:lpstr>
      <vt:lpstr>Document</vt:lpstr>
      <vt:lpstr>AANI SC Teleconference Agenda</vt:lpstr>
      <vt:lpstr>Abstract</vt:lpstr>
      <vt:lpstr>Reminders and Rules</vt:lpstr>
      <vt:lpstr>Agenda</vt:lpstr>
      <vt:lpstr>Guidelines for IEEE-SA Meetings</vt:lpstr>
      <vt:lpstr>Resources – URLs</vt:lpstr>
      <vt:lpstr>IEEE SA Copyright Policy</vt:lpstr>
      <vt:lpstr>IEEE SA Copyright Policy</vt:lpstr>
      <vt:lpstr>Participation in IEEE 802 Meetings</vt:lpstr>
      <vt:lpstr>AANI SC Status/Activity</vt:lpstr>
      <vt:lpstr>Status on the Proposal on Interworking</vt:lpstr>
      <vt:lpstr>Status on the Proposal on Interworking (cont.)</vt:lpstr>
      <vt:lpstr>Contributions</vt:lpstr>
      <vt:lpstr>Straw Poll</vt:lpstr>
      <vt:lpstr>Future Sessions Planning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6</cp:revision>
  <dcterms:created xsi:type="dcterms:W3CDTF">2021-01-13T08:32:13Z</dcterms:created>
  <dcterms:modified xsi:type="dcterms:W3CDTF">2021-04-06T14:35:35Z</dcterms:modified>
</cp:coreProperties>
</file>