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8"/>
  </p:notesMasterIdLst>
  <p:sldIdLst>
    <p:sldId id="256" r:id="rId2"/>
    <p:sldId id="257" r:id="rId3"/>
    <p:sldId id="258" r:id="rId4"/>
    <p:sldId id="259" r:id="rId5"/>
    <p:sldId id="261" r:id="rId6"/>
    <p:sldId id="269" r:id="rId7"/>
    <p:sldId id="262" r:id="rId8"/>
    <p:sldId id="271" r:id="rId9"/>
    <p:sldId id="289" r:id="rId10"/>
    <p:sldId id="266" r:id="rId11"/>
    <p:sldId id="290" r:id="rId12"/>
    <p:sldId id="283" r:id="rId13"/>
    <p:sldId id="288" r:id="rId14"/>
    <p:sldId id="292" r:id="rId15"/>
    <p:sldId id="293" r:id="rId16"/>
    <p:sldId id="267" r:id="rId17"/>
  </p:sldIdLst>
  <p:sldSz cx="9144000" cy="6858000" type="screen4x3"/>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1pPr>
    <a:lvl2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2pPr>
    <a:lvl3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3pPr>
    <a:lvl4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4pPr>
    <a:lvl5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5pPr>
    <a:lvl6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6pPr>
    <a:lvl7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7pPr>
    <a:lvl8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8pPr>
    <a:lvl9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ECDD"/>
          </a:solidFill>
        </a:fill>
      </a:tcStyle>
    </a:wholeTbl>
    <a:band2H>
      <a:tcTxStyle/>
      <a:tcStyle>
        <a:tcBdr/>
        <a:fill>
          <a:solidFill>
            <a:srgbClr val="E6F6EF"/>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ECDD"/>
          </a:solidFill>
        </a:fill>
      </a:tcStyle>
    </a:wholeTbl>
    <a:band2H>
      <a:tcTxStyle/>
      <a:tcStyle>
        <a:tcBdr/>
        <a:fill>
          <a:solidFill>
            <a:srgbClr val="E6F6EF"/>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EEE7283C-3CF3-47DC-8721-378D4A62B22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BDBDB"/>
          </a:solidFill>
        </a:fill>
      </a:tcStyle>
    </a:wholeTbl>
    <a:band2H>
      <a:tcTxStyle/>
      <a:tcStyle>
        <a:tcBdr/>
        <a:fill>
          <a:solidFill>
            <a:srgbClr val="EEEEEE"/>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CF821DB8-F4EB-4A41-A1BA-3FCAFE7338EE}"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CCCE6"/>
          </a:solidFill>
        </a:fill>
      </a:tcStyle>
    </a:wholeTbl>
    <a:band2H>
      <a:tcTxStyle/>
      <a:tcStyle>
        <a:tcBdr/>
        <a:fill>
          <a:solidFill>
            <a:srgbClr val="E7E7F3"/>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33BA23B1-9221-436E-865A-0063620EA4FD}" styleName="">
    <a:tblBg/>
    <a:wholeTbl>
      <a:tcTxStyle b="off" i="off">
        <a:fontRef idx="min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in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in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2708684C-4D16-4618-839F-0558EEFCDFE6}"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a:tcStyle>
        <a:tcBdr/>
        <a:fill>
          <a:solidFill>
            <a:srgbClr val="E6E6E6"/>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283"/>
    <p:restoredTop sz="94801"/>
  </p:normalViewPr>
  <p:slideViewPr>
    <p:cSldViewPr snapToGrid="0" snapToObjects="1">
      <p:cViewPr>
        <p:scale>
          <a:sx n="160" d="100"/>
          <a:sy n="160" d="100"/>
        </p:scale>
        <p:origin x="784" y="17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26989D4-A794-CB4D-9E98-866524B64B1F}" type="doc">
      <dgm:prSet loTypeId="urn:microsoft.com/office/officeart/2005/8/layout/vProcess5" loCatId="process" qsTypeId="urn:microsoft.com/office/officeart/2005/8/quickstyle/simple1" qsCatId="simple" csTypeId="urn:microsoft.com/office/officeart/2005/8/colors/accent0_1" csCatId="mainScheme" phldr="1"/>
      <dgm:spPr/>
      <dgm:t>
        <a:bodyPr/>
        <a:lstStyle/>
        <a:p>
          <a:endParaRPr lang="en-US"/>
        </a:p>
      </dgm:t>
    </dgm:pt>
    <dgm:pt modelId="{353C6CAD-6C50-FB4D-8CBA-B53530EDC72D}">
      <dgm:prSet custT="1"/>
      <dgm:spPr/>
      <dgm:t>
        <a:bodyPr/>
        <a:lstStyle/>
        <a:p>
          <a:r>
            <a:rPr lang="en-US" sz="1400" b="0" i="0" baseline="0"/>
            <a:t>Continuing call for submissions</a:t>
          </a:r>
          <a:endParaRPr lang="en-US" sz="1400"/>
        </a:p>
      </dgm:t>
    </dgm:pt>
    <dgm:pt modelId="{AAA5A74E-615D-9040-A6A5-6B26011562D9}" type="parTrans" cxnId="{DC1C3E1F-C8ED-0141-B710-BC513121D8C0}">
      <dgm:prSet/>
      <dgm:spPr/>
      <dgm:t>
        <a:bodyPr/>
        <a:lstStyle/>
        <a:p>
          <a:endParaRPr lang="en-US" sz="2400"/>
        </a:p>
      </dgm:t>
    </dgm:pt>
    <dgm:pt modelId="{A0B7DBDB-ABB2-1740-8CC7-2C23D838F457}" type="sibTrans" cxnId="{DC1C3E1F-C8ED-0141-B710-BC513121D8C0}">
      <dgm:prSet/>
      <dgm:spPr/>
      <dgm:t>
        <a:bodyPr/>
        <a:lstStyle/>
        <a:p>
          <a:endParaRPr lang="en-US" sz="2400"/>
        </a:p>
      </dgm:t>
    </dgm:pt>
    <dgm:pt modelId="{E7BFD4AA-043C-264A-B80E-A24667728F54}">
      <dgm:prSet custT="1"/>
      <dgm:spPr/>
      <dgm:t>
        <a:bodyPr/>
        <a:lstStyle/>
        <a:p>
          <a:r>
            <a:rPr lang="en-US" sz="1400" b="0" i="0" baseline="0"/>
            <a:t>Submissions can include use cases and/or issue identification</a:t>
          </a:r>
          <a:endParaRPr lang="en-US" sz="1400"/>
        </a:p>
      </dgm:t>
    </dgm:pt>
    <dgm:pt modelId="{EFD2D3CA-47C8-404C-9969-DB7AB3A557D7}" type="parTrans" cxnId="{6E145990-FD89-D84D-8D0A-A352DF23A991}">
      <dgm:prSet/>
      <dgm:spPr/>
      <dgm:t>
        <a:bodyPr/>
        <a:lstStyle/>
        <a:p>
          <a:endParaRPr lang="en-US" sz="2400"/>
        </a:p>
      </dgm:t>
    </dgm:pt>
    <dgm:pt modelId="{5AB03FA5-AA5B-EB4D-B070-827495A8927B}" type="sibTrans" cxnId="{6E145990-FD89-D84D-8D0A-A352DF23A991}">
      <dgm:prSet/>
      <dgm:spPr/>
      <dgm:t>
        <a:bodyPr/>
        <a:lstStyle/>
        <a:p>
          <a:endParaRPr lang="en-US" sz="2400"/>
        </a:p>
      </dgm:t>
    </dgm:pt>
    <dgm:pt modelId="{0496C4A9-7960-EF4D-AD4E-E718D487D0F4}">
      <dgm:prSet custT="1"/>
      <dgm:spPr/>
      <dgm:t>
        <a:bodyPr/>
        <a:lstStyle/>
        <a:p>
          <a:r>
            <a:rPr lang="en-US" sz="1400" b="0" i="0" baseline="0" dirty="0"/>
            <a:t>Develop a Use Case/Requirement Document based on submissions</a:t>
          </a:r>
          <a:endParaRPr lang="en-US" sz="1400" dirty="0"/>
        </a:p>
      </dgm:t>
    </dgm:pt>
    <dgm:pt modelId="{7C04BB35-2145-F744-8E2C-F85B7EC4F37E}" type="parTrans" cxnId="{0367A0CB-81D5-E643-9E9A-B09722E609F4}">
      <dgm:prSet/>
      <dgm:spPr/>
      <dgm:t>
        <a:bodyPr/>
        <a:lstStyle/>
        <a:p>
          <a:endParaRPr lang="en-US" sz="2400"/>
        </a:p>
      </dgm:t>
    </dgm:pt>
    <dgm:pt modelId="{E34A5937-51EC-8D43-BB77-DAB59D9E385E}" type="sibTrans" cxnId="{0367A0CB-81D5-E643-9E9A-B09722E609F4}">
      <dgm:prSet/>
      <dgm:spPr/>
      <dgm:t>
        <a:bodyPr/>
        <a:lstStyle/>
        <a:p>
          <a:endParaRPr lang="en-US" sz="2400"/>
        </a:p>
      </dgm:t>
    </dgm:pt>
    <dgm:pt modelId="{318196FD-5F5B-1245-92F4-C8A8109CD68F}">
      <dgm:prSet custT="1"/>
      <dgm:spPr/>
      <dgm:t>
        <a:bodyPr/>
        <a:lstStyle/>
        <a:p>
          <a:r>
            <a:rPr lang="en-US" sz="1400" b="0" i="0" baseline="0" dirty="0"/>
            <a:t>Develop a Draft based on approved features</a:t>
          </a:r>
          <a:endParaRPr lang="en-US" sz="1400" dirty="0"/>
        </a:p>
      </dgm:t>
    </dgm:pt>
    <dgm:pt modelId="{3B585E92-C420-BD4A-A1BA-9021B0E0DB04}" type="parTrans" cxnId="{45FC3BAA-E28B-D44D-BD6D-AA5C9DDD674F}">
      <dgm:prSet/>
      <dgm:spPr/>
      <dgm:t>
        <a:bodyPr/>
        <a:lstStyle/>
        <a:p>
          <a:endParaRPr lang="en-US" sz="2400"/>
        </a:p>
      </dgm:t>
    </dgm:pt>
    <dgm:pt modelId="{4358918B-0D36-1348-9C30-282ADFEDACDB}" type="sibTrans" cxnId="{45FC3BAA-E28B-D44D-BD6D-AA5C9DDD674F}">
      <dgm:prSet/>
      <dgm:spPr/>
      <dgm:t>
        <a:bodyPr/>
        <a:lstStyle/>
        <a:p>
          <a:endParaRPr lang="en-US" sz="2400"/>
        </a:p>
      </dgm:t>
    </dgm:pt>
    <dgm:pt modelId="{0216F240-17F0-5341-BC30-8C9742E9FB3C}" type="pres">
      <dgm:prSet presAssocID="{726989D4-A794-CB4D-9E98-866524B64B1F}" presName="outerComposite" presStyleCnt="0">
        <dgm:presLayoutVars>
          <dgm:chMax val="5"/>
          <dgm:dir/>
          <dgm:resizeHandles val="exact"/>
        </dgm:presLayoutVars>
      </dgm:prSet>
      <dgm:spPr/>
    </dgm:pt>
    <dgm:pt modelId="{2FAC7406-2047-C748-B4F5-102AE31D35BF}" type="pres">
      <dgm:prSet presAssocID="{726989D4-A794-CB4D-9E98-866524B64B1F}" presName="dummyMaxCanvas" presStyleCnt="0">
        <dgm:presLayoutVars/>
      </dgm:prSet>
      <dgm:spPr/>
    </dgm:pt>
    <dgm:pt modelId="{F7C29724-39E6-8C46-AE35-56493A71B618}" type="pres">
      <dgm:prSet presAssocID="{726989D4-A794-CB4D-9E98-866524B64B1F}" presName="ThreeNodes_1" presStyleLbl="node1" presStyleIdx="0" presStyleCnt="3">
        <dgm:presLayoutVars>
          <dgm:bulletEnabled val="1"/>
        </dgm:presLayoutVars>
      </dgm:prSet>
      <dgm:spPr/>
    </dgm:pt>
    <dgm:pt modelId="{7064C985-DF20-5245-844B-7AE3D022FAD3}" type="pres">
      <dgm:prSet presAssocID="{726989D4-A794-CB4D-9E98-866524B64B1F}" presName="ThreeNodes_2" presStyleLbl="node1" presStyleIdx="1" presStyleCnt="3">
        <dgm:presLayoutVars>
          <dgm:bulletEnabled val="1"/>
        </dgm:presLayoutVars>
      </dgm:prSet>
      <dgm:spPr/>
    </dgm:pt>
    <dgm:pt modelId="{3EAB7F97-7588-C94B-9C7B-EB77FE124974}" type="pres">
      <dgm:prSet presAssocID="{726989D4-A794-CB4D-9E98-866524B64B1F}" presName="ThreeNodes_3" presStyleLbl="node1" presStyleIdx="2" presStyleCnt="3">
        <dgm:presLayoutVars>
          <dgm:bulletEnabled val="1"/>
        </dgm:presLayoutVars>
      </dgm:prSet>
      <dgm:spPr/>
    </dgm:pt>
    <dgm:pt modelId="{DB9FE80C-61B6-9E42-952D-DDA131F441A6}" type="pres">
      <dgm:prSet presAssocID="{726989D4-A794-CB4D-9E98-866524B64B1F}" presName="ThreeConn_1-2" presStyleLbl="fgAccFollowNode1" presStyleIdx="0" presStyleCnt="2">
        <dgm:presLayoutVars>
          <dgm:bulletEnabled val="1"/>
        </dgm:presLayoutVars>
      </dgm:prSet>
      <dgm:spPr/>
    </dgm:pt>
    <dgm:pt modelId="{66938D0C-9A21-1F4A-A60A-8FE90FD4AF1D}" type="pres">
      <dgm:prSet presAssocID="{726989D4-A794-CB4D-9E98-866524B64B1F}" presName="ThreeConn_2-3" presStyleLbl="fgAccFollowNode1" presStyleIdx="1" presStyleCnt="2">
        <dgm:presLayoutVars>
          <dgm:bulletEnabled val="1"/>
        </dgm:presLayoutVars>
      </dgm:prSet>
      <dgm:spPr/>
    </dgm:pt>
    <dgm:pt modelId="{5CC82DD7-5E76-5F4E-BF06-FB964595A814}" type="pres">
      <dgm:prSet presAssocID="{726989D4-A794-CB4D-9E98-866524B64B1F}" presName="ThreeNodes_1_text" presStyleLbl="node1" presStyleIdx="2" presStyleCnt="3">
        <dgm:presLayoutVars>
          <dgm:bulletEnabled val="1"/>
        </dgm:presLayoutVars>
      </dgm:prSet>
      <dgm:spPr/>
    </dgm:pt>
    <dgm:pt modelId="{47309AD8-BF8F-A142-A632-2093592EA59E}" type="pres">
      <dgm:prSet presAssocID="{726989D4-A794-CB4D-9E98-866524B64B1F}" presName="ThreeNodes_2_text" presStyleLbl="node1" presStyleIdx="2" presStyleCnt="3">
        <dgm:presLayoutVars>
          <dgm:bulletEnabled val="1"/>
        </dgm:presLayoutVars>
      </dgm:prSet>
      <dgm:spPr/>
    </dgm:pt>
    <dgm:pt modelId="{629FED43-BA04-C042-8A22-221F71C641E7}" type="pres">
      <dgm:prSet presAssocID="{726989D4-A794-CB4D-9E98-866524B64B1F}" presName="ThreeNodes_3_text" presStyleLbl="node1" presStyleIdx="2" presStyleCnt="3">
        <dgm:presLayoutVars>
          <dgm:bulletEnabled val="1"/>
        </dgm:presLayoutVars>
      </dgm:prSet>
      <dgm:spPr/>
    </dgm:pt>
  </dgm:ptLst>
  <dgm:cxnLst>
    <dgm:cxn modelId="{B397E31D-62F6-544F-A75A-EC170A20E451}" type="presOf" srcId="{318196FD-5F5B-1245-92F4-C8A8109CD68F}" destId="{3EAB7F97-7588-C94B-9C7B-EB77FE124974}" srcOrd="0" destOrd="0" presId="urn:microsoft.com/office/officeart/2005/8/layout/vProcess5"/>
    <dgm:cxn modelId="{DC1C3E1F-C8ED-0141-B710-BC513121D8C0}" srcId="{726989D4-A794-CB4D-9E98-866524B64B1F}" destId="{353C6CAD-6C50-FB4D-8CBA-B53530EDC72D}" srcOrd="0" destOrd="0" parTransId="{AAA5A74E-615D-9040-A6A5-6B26011562D9}" sibTransId="{A0B7DBDB-ABB2-1740-8CC7-2C23D838F457}"/>
    <dgm:cxn modelId="{76CDAA4C-387F-864E-825A-678E918E7005}" type="presOf" srcId="{E7BFD4AA-043C-264A-B80E-A24667728F54}" destId="{5CC82DD7-5E76-5F4E-BF06-FB964595A814}" srcOrd="1" destOrd="1" presId="urn:microsoft.com/office/officeart/2005/8/layout/vProcess5"/>
    <dgm:cxn modelId="{CDFF3653-CDFB-7942-B78C-B86FA6B24EE2}" type="presOf" srcId="{0496C4A9-7960-EF4D-AD4E-E718D487D0F4}" destId="{47309AD8-BF8F-A142-A632-2093592EA59E}" srcOrd="1" destOrd="0" presId="urn:microsoft.com/office/officeart/2005/8/layout/vProcess5"/>
    <dgm:cxn modelId="{8A9D9555-7354-5547-B9B9-94E7F77BABCA}" type="presOf" srcId="{E7BFD4AA-043C-264A-B80E-A24667728F54}" destId="{F7C29724-39E6-8C46-AE35-56493A71B618}" srcOrd="0" destOrd="1" presId="urn:microsoft.com/office/officeart/2005/8/layout/vProcess5"/>
    <dgm:cxn modelId="{D0BFD967-5EE8-DE41-B187-15F7673F4117}" type="presOf" srcId="{E34A5937-51EC-8D43-BB77-DAB59D9E385E}" destId="{66938D0C-9A21-1F4A-A60A-8FE90FD4AF1D}" srcOrd="0" destOrd="0" presId="urn:microsoft.com/office/officeart/2005/8/layout/vProcess5"/>
    <dgm:cxn modelId="{6E145990-FD89-D84D-8D0A-A352DF23A991}" srcId="{353C6CAD-6C50-FB4D-8CBA-B53530EDC72D}" destId="{E7BFD4AA-043C-264A-B80E-A24667728F54}" srcOrd="0" destOrd="0" parTransId="{EFD2D3CA-47C8-404C-9969-DB7AB3A557D7}" sibTransId="{5AB03FA5-AA5B-EB4D-B070-827495A8927B}"/>
    <dgm:cxn modelId="{88604492-402C-A546-86BE-B5C2BE8FE9D8}" type="presOf" srcId="{0496C4A9-7960-EF4D-AD4E-E718D487D0F4}" destId="{7064C985-DF20-5245-844B-7AE3D022FAD3}" srcOrd="0" destOrd="0" presId="urn:microsoft.com/office/officeart/2005/8/layout/vProcess5"/>
    <dgm:cxn modelId="{B23C6C9E-DF72-F544-BB81-9099D359604D}" type="presOf" srcId="{318196FD-5F5B-1245-92F4-C8A8109CD68F}" destId="{629FED43-BA04-C042-8A22-221F71C641E7}" srcOrd="1" destOrd="0" presId="urn:microsoft.com/office/officeart/2005/8/layout/vProcess5"/>
    <dgm:cxn modelId="{45FC3BAA-E28B-D44D-BD6D-AA5C9DDD674F}" srcId="{726989D4-A794-CB4D-9E98-866524B64B1F}" destId="{318196FD-5F5B-1245-92F4-C8A8109CD68F}" srcOrd="2" destOrd="0" parTransId="{3B585E92-C420-BD4A-A1BA-9021B0E0DB04}" sibTransId="{4358918B-0D36-1348-9C30-282ADFEDACDB}"/>
    <dgm:cxn modelId="{7E890DAC-8376-594C-8E71-EE5E78B12267}" type="presOf" srcId="{726989D4-A794-CB4D-9E98-866524B64B1F}" destId="{0216F240-17F0-5341-BC30-8C9742E9FB3C}" srcOrd="0" destOrd="0" presId="urn:microsoft.com/office/officeart/2005/8/layout/vProcess5"/>
    <dgm:cxn modelId="{B0C49FAD-3A14-CC45-80A9-53D0CF84A999}" type="presOf" srcId="{353C6CAD-6C50-FB4D-8CBA-B53530EDC72D}" destId="{5CC82DD7-5E76-5F4E-BF06-FB964595A814}" srcOrd="1" destOrd="0" presId="urn:microsoft.com/office/officeart/2005/8/layout/vProcess5"/>
    <dgm:cxn modelId="{52F07CC2-5284-024F-94ED-2DA653ECFCA4}" type="presOf" srcId="{353C6CAD-6C50-FB4D-8CBA-B53530EDC72D}" destId="{F7C29724-39E6-8C46-AE35-56493A71B618}" srcOrd="0" destOrd="0" presId="urn:microsoft.com/office/officeart/2005/8/layout/vProcess5"/>
    <dgm:cxn modelId="{F20649C8-2094-7241-A2A2-DE5FF2DE315E}" type="presOf" srcId="{A0B7DBDB-ABB2-1740-8CC7-2C23D838F457}" destId="{DB9FE80C-61B6-9E42-952D-DDA131F441A6}" srcOrd="0" destOrd="0" presId="urn:microsoft.com/office/officeart/2005/8/layout/vProcess5"/>
    <dgm:cxn modelId="{0367A0CB-81D5-E643-9E9A-B09722E609F4}" srcId="{726989D4-A794-CB4D-9E98-866524B64B1F}" destId="{0496C4A9-7960-EF4D-AD4E-E718D487D0F4}" srcOrd="1" destOrd="0" parTransId="{7C04BB35-2145-F744-8E2C-F85B7EC4F37E}" sibTransId="{E34A5937-51EC-8D43-BB77-DAB59D9E385E}"/>
    <dgm:cxn modelId="{EB9505C2-491B-A040-BBC0-5C9690925A8F}" type="presParOf" srcId="{0216F240-17F0-5341-BC30-8C9742E9FB3C}" destId="{2FAC7406-2047-C748-B4F5-102AE31D35BF}" srcOrd="0" destOrd="0" presId="urn:microsoft.com/office/officeart/2005/8/layout/vProcess5"/>
    <dgm:cxn modelId="{41E798CF-F0A4-3A4F-A642-9C70149A0E6B}" type="presParOf" srcId="{0216F240-17F0-5341-BC30-8C9742E9FB3C}" destId="{F7C29724-39E6-8C46-AE35-56493A71B618}" srcOrd="1" destOrd="0" presId="urn:microsoft.com/office/officeart/2005/8/layout/vProcess5"/>
    <dgm:cxn modelId="{DE6D8A10-2B47-1C48-927D-9B6468BF07EC}" type="presParOf" srcId="{0216F240-17F0-5341-BC30-8C9742E9FB3C}" destId="{7064C985-DF20-5245-844B-7AE3D022FAD3}" srcOrd="2" destOrd="0" presId="urn:microsoft.com/office/officeart/2005/8/layout/vProcess5"/>
    <dgm:cxn modelId="{2A653B86-BB2E-EC4F-BA4C-61135A1ABDFA}" type="presParOf" srcId="{0216F240-17F0-5341-BC30-8C9742E9FB3C}" destId="{3EAB7F97-7588-C94B-9C7B-EB77FE124974}" srcOrd="3" destOrd="0" presId="urn:microsoft.com/office/officeart/2005/8/layout/vProcess5"/>
    <dgm:cxn modelId="{B90FA750-B188-E04D-AD8B-1BF40DFFF816}" type="presParOf" srcId="{0216F240-17F0-5341-BC30-8C9742E9FB3C}" destId="{DB9FE80C-61B6-9E42-952D-DDA131F441A6}" srcOrd="4" destOrd="0" presId="urn:microsoft.com/office/officeart/2005/8/layout/vProcess5"/>
    <dgm:cxn modelId="{1B942D09-8E07-1844-8A99-BB9B176B1022}" type="presParOf" srcId="{0216F240-17F0-5341-BC30-8C9742E9FB3C}" destId="{66938D0C-9A21-1F4A-A60A-8FE90FD4AF1D}" srcOrd="5" destOrd="0" presId="urn:microsoft.com/office/officeart/2005/8/layout/vProcess5"/>
    <dgm:cxn modelId="{9DCF25DA-101D-0B4A-91F4-5657A7BBBCF1}" type="presParOf" srcId="{0216F240-17F0-5341-BC30-8C9742E9FB3C}" destId="{5CC82DD7-5E76-5F4E-BF06-FB964595A814}" srcOrd="6" destOrd="0" presId="urn:microsoft.com/office/officeart/2005/8/layout/vProcess5"/>
    <dgm:cxn modelId="{1837872C-9A0A-4E4C-81EA-2AABC2461471}" type="presParOf" srcId="{0216F240-17F0-5341-BC30-8C9742E9FB3C}" destId="{47309AD8-BF8F-A142-A632-2093592EA59E}" srcOrd="7" destOrd="0" presId="urn:microsoft.com/office/officeart/2005/8/layout/vProcess5"/>
    <dgm:cxn modelId="{1DE9180C-B516-604D-B835-D38EE60AA74C}" type="presParOf" srcId="{0216F240-17F0-5341-BC30-8C9742E9FB3C}" destId="{629FED43-BA04-C042-8A22-221F71C641E7}" srcOrd="8"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7C29724-39E6-8C46-AE35-56493A71B618}">
      <dsp:nvSpPr>
        <dsp:cNvPr id="0" name=""/>
        <dsp:cNvSpPr/>
      </dsp:nvSpPr>
      <dsp:spPr>
        <a:xfrm>
          <a:off x="0" y="0"/>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a:t>Continuing call for submissions</a:t>
          </a:r>
          <a:endParaRPr lang="en-US" sz="1400" kern="1200"/>
        </a:p>
        <a:p>
          <a:pPr marL="114300" lvl="1" indent="-114300" algn="l" defTabSz="622300">
            <a:lnSpc>
              <a:spcPct val="90000"/>
            </a:lnSpc>
            <a:spcBef>
              <a:spcPct val="0"/>
            </a:spcBef>
            <a:spcAft>
              <a:spcPct val="15000"/>
            </a:spcAft>
            <a:buChar char="•"/>
          </a:pPr>
          <a:r>
            <a:rPr lang="en-US" sz="1400" b="0" i="0" kern="1200" baseline="0"/>
            <a:t>Submissions can include use cases and/or issue identification</a:t>
          </a:r>
          <a:endParaRPr lang="en-US" sz="1400" kern="1200"/>
        </a:p>
      </dsp:txBody>
      <dsp:txXfrm>
        <a:off x="36149" y="36149"/>
        <a:ext cx="5274104" cy="1161926"/>
      </dsp:txXfrm>
    </dsp:sp>
    <dsp:sp modelId="{7064C985-DF20-5245-844B-7AE3D022FAD3}">
      <dsp:nvSpPr>
        <dsp:cNvPr id="0" name=""/>
        <dsp:cNvSpPr/>
      </dsp:nvSpPr>
      <dsp:spPr>
        <a:xfrm>
          <a:off x="582875" y="1439928"/>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Use Case/Requirement Document based on submissions</a:t>
          </a:r>
          <a:endParaRPr lang="en-US" sz="1400" kern="1200" dirty="0"/>
        </a:p>
      </dsp:txBody>
      <dsp:txXfrm>
        <a:off x="619024" y="1476077"/>
        <a:ext cx="5148508" cy="1161926"/>
      </dsp:txXfrm>
    </dsp:sp>
    <dsp:sp modelId="{3EAB7F97-7588-C94B-9C7B-EB77FE124974}">
      <dsp:nvSpPr>
        <dsp:cNvPr id="0" name=""/>
        <dsp:cNvSpPr/>
      </dsp:nvSpPr>
      <dsp:spPr>
        <a:xfrm>
          <a:off x="1165751" y="2879856"/>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Draft based on approved features</a:t>
          </a:r>
          <a:endParaRPr lang="en-US" sz="1400" kern="1200" dirty="0"/>
        </a:p>
      </dsp:txBody>
      <dsp:txXfrm>
        <a:off x="1201900" y="2916005"/>
        <a:ext cx="5148508" cy="1161926"/>
      </dsp:txXfrm>
    </dsp:sp>
    <dsp:sp modelId="{DB9FE80C-61B6-9E42-952D-DDA131F441A6}">
      <dsp:nvSpPr>
        <dsp:cNvPr id="0" name=""/>
        <dsp:cNvSpPr/>
      </dsp:nvSpPr>
      <dsp:spPr>
        <a:xfrm>
          <a:off x="5803682" y="935953"/>
          <a:ext cx="802245" cy="802245"/>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5984187" y="935953"/>
        <a:ext cx="441235" cy="603689"/>
      </dsp:txXfrm>
    </dsp:sp>
    <dsp:sp modelId="{66938D0C-9A21-1F4A-A60A-8FE90FD4AF1D}">
      <dsp:nvSpPr>
        <dsp:cNvPr id="0" name=""/>
        <dsp:cNvSpPr/>
      </dsp:nvSpPr>
      <dsp:spPr>
        <a:xfrm>
          <a:off x="6386558" y="2367653"/>
          <a:ext cx="802245" cy="802245"/>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6567063" y="2367653"/>
        <a:ext cx="441235" cy="603689"/>
      </dsp:txXfrm>
    </dsp:sp>
  </dsp:spTree>
</dsp:drawing>
</file>

<file path=ppt/diagrams/layout1.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0" name="Shape 50"/>
          <p:cNvSpPr>
            <a:spLocks noGrp="1" noRot="1" noChangeAspect="1"/>
          </p:cNvSpPr>
          <p:nvPr>
            <p:ph type="sldImg"/>
          </p:nvPr>
        </p:nvSpPr>
        <p:spPr>
          <a:xfrm>
            <a:off x="1143000" y="685800"/>
            <a:ext cx="4572000" cy="3429000"/>
          </a:xfrm>
          <a:prstGeom prst="rect">
            <a:avLst/>
          </a:prstGeom>
        </p:spPr>
        <p:txBody>
          <a:bodyPr/>
          <a:lstStyle/>
          <a:p>
            <a:endParaRPr/>
          </a:p>
        </p:txBody>
      </p:sp>
      <p:sp>
        <p:nvSpPr>
          <p:cNvPr id="51" name="Shape 51"/>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latinLnBrk="0">
      <a:defRPr sz="1200">
        <a:latin typeface="+mj-lt"/>
        <a:ea typeface="+mj-ea"/>
        <a:cs typeface="+mj-cs"/>
        <a:sym typeface="Helvetica Neue"/>
      </a:defRPr>
    </a:lvl1pPr>
    <a:lvl2pPr indent="228600" latinLnBrk="0">
      <a:defRPr sz="1200">
        <a:latin typeface="+mj-lt"/>
        <a:ea typeface="+mj-ea"/>
        <a:cs typeface="+mj-cs"/>
        <a:sym typeface="Helvetica Neue"/>
      </a:defRPr>
    </a:lvl2pPr>
    <a:lvl3pPr indent="457200" latinLnBrk="0">
      <a:defRPr sz="1200">
        <a:latin typeface="+mj-lt"/>
        <a:ea typeface="+mj-ea"/>
        <a:cs typeface="+mj-cs"/>
        <a:sym typeface="Helvetica Neue"/>
      </a:defRPr>
    </a:lvl3pPr>
    <a:lvl4pPr indent="685800" latinLnBrk="0">
      <a:defRPr sz="1200">
        <a:latin typeface="+mj-lt"/>
        <a:ea typeface="+mj-ea"/>
        <a:cs typeface="+mj-cs"/>
        <a:sym typeface="Helvetica Neue"/>
      </a:defRPr>
    </a:lvl4pPr>
    <a:lvl5pPr indent="914400" latinLnBrk="0">
      <a:defRPr sz="1200">
        <a:latin typeface="+mj-lt"/>
        <a:ea typeface="+mj-ea"/>
        <a:cs typeface="+mj-cs"/>
        <a:sym typeface="Helvetica Neue"/>
      </a:defRPr>
    </a:lvl5pPr>
    <a:lvl6pPr indent="1143000" latinLnBrk="0">
      <a:defRPr sz="1200">
        <a:latin typeface="+mj-lt"/>
        <a:ea typeface="+mj-ea"/>
        <a:cs typeface="+mj-cs"/>
        <a:sym typeface="Helvetica Neue"/>
      </a:defRPr>
    </a:lvl6pPr>
    <a:lvl7pPr indent="1371600" latinLnBrk="0">
      <a:defRPr sz="1200">
        <a:latin typeface="+mj-lt"/>
        <a:ea typeface="+mj-ea"/>
        <a:cs typeface="+mj-cs"/>
        <a:sym typeface="Helvetica Neue"/>
      </a:defRPr>
    </a:lvl7pPr>
    <a:lvl8pPr indent="1600200" latinLnBrk="0">
      <a:defRPr sz="1200">
        <a:latin typeface="+mj-lt"/>
        <a:ea typeface="+mj-ea"/>
        <a:cs typeface="+mj-cs"/>
        <a:sym typeface="Helvetica Neue"/>
      </a:defRPr>
    </a:lvl8pPr>
    <a:lvl9pPr indent="1828800" latinLnBrk="0">
      <a:defRPr sz="1200">
        <a:latin typeface="+mj-lt"/>
        <a:ea typeface="+mj-ea"/>
        <a:cs typeface="+mj-cs"/>
        <a:sym typeface="Helvetica Neue"/>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2838" y="703263"/>
            <a:ext cx="4632325" cy="3473450"/>
          </a:xfrm>
        </p:spPr>
      </p:sp>
      <p:sp>
        <p:nvSpPr>
          <p:cNvPr id="3" name="Notes Placeholder 2"/>
          <p:cNvSpPr>
            <a:spLocks noGrp="1"/>
          </p:cNvSpPr>
          <p:nvPr>
            <p:ph type="body" idx="1"/>
          </p:nvPr>
        </p:nvSpPr>
        <p:spPr/>
        <p:txBody>
          <a:bodyPr/>
          <a:lstStyle/>
          <a:p>
            <a:r>
              <a:rPr lang="en-US" dirty="0"/>
              <a:t>Agenda item 2.1.2.1</a:t>
            </a:r>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a:t>Page </a:t>
            </a:r>
            <a:fld id="{F4F34E98-D62A-4186-8764-CE3AA6FA445F}" type="slidenum">
              <a:rPr lang="en-US" smtClean="0"/>
              <a:pPr>
                <a:defRPr/>
              </a:pPr>
              <a:t>10</a:t>
            </a:fld>
            <a:endParaRPr lang="en-US"/>
          </a:p>
        </p:txBody>
      </p:sp>
    </p:spTree>
    <p:extLst>
      <p:ext uri="{BB962C8B-B14F-4D97-AF65-F5344CB8AC3E}">
        <p14:creationId xmlns:p14="http://schemas.microsoft.com/office/powerpoint/2010/main" val="10823716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2838" y="703263"/>
            <a:ext cx="4632325"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a:t>Page </a:t>
            </a:r>
            <a:fld id="{F4F34E98-D62A-4186-8764-CE3AA6FA445F}" type="slidenum">
              <a:rPr lang="en-US" smtClean="0"/>
              <a:pPr>
                <a:defRPr/>
              </a:pPr>
              <a:t>11</a:t>
            </a:fld>
            <a:endParaRPr lang="en-US"/>
          </a:p>
        </p:txBody>
      </p:sp>
    </p:spTree>
    <p:extLst>
      <p:ext uri="{BB962C8B-B14F-4D97-AF65-F5344CB8AC3E}">
        <p14:creationId xmlns:p14="http://schemas.microsoft.com/office/powerpoint/2010/main" val="7914024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Blank Slide">
    <p:spTree>
      <p:nvGrpSpPr>
        <p:cNvPr id="1" name=""/>
        <p:cNvGrpSpPr/>
        <p:nvPr/>
      </p:nvGrpSpPr>
      <p:grpSpPr>
        <a:xfrm>
          <a:off x="0" y="0"/>
          <a:ext cx="0" cy="0"/>
          <a:chOff x="0" y="0"/>
          <a:chExt cx="0" cy="0"/>
        </a:xfrm>
      </p:grpSpPr>
      <p:sp>
        <p:nvSpPr>
          <p:cNvPr id="17"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le Slide">
    <p:spTree>
      <p:nvGrpSpPr>
        <p:cNvPr id="1" name=""/>
        <p:cNvGrpSpPr/>
        <p:nvPr/>
      </p:nvGrpSpPr>
      <p:grpSpPr>
        <a:xfrm>
          <a:off x="0" y="0"/>
          <a:ext cx="0" cy="0"/>
          <a:chOff x="0" y="0"/>
          <a:chExt cx="0" cy="0"/>
        </a:xfrm>
      </p:grpSpPr>
      <p:sp>
        <p:nvSpPr>
          <p:cNvPr id="24" name="Title Text"/>
          <p:cNvSpPr txBox="1">
            <a:spLocks noGrp="1"/>
          </p:cNvSpPr>
          <p:nvPr>
            <p:ph type="title"/>
          </p:nvPr>
        </p:nvSpPr>
        <p:spPr>
          <a:prstGeom prst="rect">
            <a:avLst/>
          </a:prstGeom>
        </p:spPr>
        <p:txBody>
          <a:bodyPr/>
          <a:lstStyle/>
          <a:p>
            <a:r>
              <a:t>Title Text</a:t>
            </a:r>
          </a:p>
        </p:txBody>
      </p:sp>
      <p:sp>
        <p:nvSpPr>
          <p:cNvPr id="25"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26"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Content">
    <p:spTree>
      <p:nvGrpSpPr>
        <p:cNvPr id="1" name=""/>
        <p:cNvGrpSpPr/>
        <p:nvPr/>
      </p:nvGrpSpPr>
      <p:grpSpPr>
        <a:xfrm>
          <a:off x="0" y="0"/>
          <a:ext cx="0" cy="0"/>
          <a:chOff x="0" y="0"/>
          <a:chExt cx="0" cy="0"/>
        </a:xfrm>
      </p:grpSpPr>
      <p:sp>
        <p:nvSpPr>
          <p:cNvPr id="33" name="Title Text"/>
          <p:cNvSpPr txBox="1">
            <a:spLocks noGrp="1"/>
          </p:cNvSpPr>
          <p:nvPr>
            <p:ph type="title"/>
          </p:nvPr>
        </p:nvSpPr>
        <p:spPr>
          <a:prstGeom prst="rect">
            <a:avLst/>
          </a:prstGeom>
        </p:spPr>
        <p:txBody>
          <a:bodyPr/>
          <a:lstStyle/>
          <a:p>
            <a:r>
              <a:t>Title Text</a:t>
            </a:r>
          </a:p>
        </p:txBody>
      </p:sp>
      <p:sp>
        <p:nvSpPr>
          <p:cNvPr id="34" name="Body Level One…"/>
          <p:cNvSpPr txBox="1">
            <a:spLocks noGrp="1"/>
          </p:cNvSpPr>
          <p:nvPr>
            <p:ph type="body" idx="1" hasCustomPrompt="1"/>
          </p:nvPr>
        </p:nvSpPr>
        <p:spPr>
          <a:prstGeom prst="rect">
            <a:avLst/>
          </a:prstGeom>
        </p:spPr>
        <p:txBody>
          <a:bodyPr anchor="t"/>
          <a:lstStyle>
            <a:lvl2pPr marL="274320" indent="-457200">
              <a:defRPr/>
            </a:lvl2pPr>
          </a:lstStyle>
          <a:p>
            <a:r>
              <a:rPr dirty="0"/>
              <a:t>Body Level One</a:t>
            </a:r>
          </a:p>
          <a:p>
            <a:pPr lvl="1"/>
            <a:r>
              <a:rPr dirty="0"/>
              <a:t>Body Level Two</a:t>
            </a:r>
          </a:p>
          <a:p>
            <a:pPr lvl="2"/>
            <a:r>
              <a:rPr dirty="0"/>
              <a:t>Body Level Three</a:t>
            </a:r>
          </a:p>
          <a:p>
            <a:pPr lvl="3"/>
            <a:r>
              <a:rPr dirty="0"/>
              <a:t>Body Level Four</a:t>
            </a:r>
          </a:p>
          <a:p>
            <a:pPr lvl="4"/>
            <a:r>
              <a:rPr dirty="0"/>
              <a:t>Body Level Five</a:t>
            </a:r>
          </a:p>
        </p:txBody>
      </p:sp>
      <p:sp>
        <p:nvSpPr>
          <p:cNvPr id="35"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Title, Content">
    <p:spTree>
      <p:nvGrpSpPr>
        <p:cNvPr id="1" name=""/>
        <p:cNvGrpSpPr/>
        <p:nvPr/>
      </p:nvGrpSpPr>
      <p:grpSpPr>
        <a:xfrm>
          <a:off x="0" y="0"/>
          <a:ext cx="0" cy="0"/>
          <a:chOff x="0" y="0"/>
          <a:chExt cx="0" cy="0"/>
        </a:xfrm>
      </p:grpSpPr>
      <p:sp>
        <p:nvSpPr>
          <p:cNvPr id="42" name="Title Text"/>
          <p:cNvSpPr txBox="1">
            <a:spLocks noGrp="1"/>
          </p:cNvSpPr>
          <p:nvPr>
            <p:ph type="title"/>
          </p:nvPr>
        </p:nvSpPr>
        <p:spPr>
          <a:prstGeom prst="rect">
            <a:avLst/>
          </a:prstGeom>
        </p:spPr>
        <p:txBody>
          <a:bodyPr/>
          <a:lstStyle>
            <a:lvl1pPr algn="l">
              <a:defRPr sz="1800" b="0" spc="0">
                <a:latin typeface="+mn-lt"/>
                <a:ea typeface="+mn-ea"/>
                <a:cs typeface="+mn-cs"/>
                <a:sym typeface="Helvetica"/>
              </a:defRPr>
            </a:lvl1pPr>
          </a:lstStyle>
          <a:p>
            <a:r>
              <a:t>Title Text</a:t>
            </a:r>
          </a:p>
        </p:txBody>
      </p:sp>
      <p:sp>
        <p:nvSpPr>
          <p:cNvPr id="43"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44"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6553200" y="6079352"/>
            <a:ext cx="859210" cy="276999"/>
          </a:xfrm>
          <a:prstGeom prst="rect">
            <a:avLst/>
          </a:prstGeo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5"/>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en-GB"/>
              <a:t>Robert Stacey, Intel</a:t>
            </a:r>
            <a:endParaRPr lang="en-GB" dirty="0"/>
          </a:p>
        </p:txBody>
      </p:sp>
      <p:sp>
        <p:nvSpPr>
          <p:cNvPr id="12" name="Rectangle 3"/>
          <p:cNvSpPr>
            <a:spLocks noGrp="1" noChangeArrowheads="1"/>
          </p:cNvSpPr>
          <p:nvPr>
            <p:ph type="dt" idx="15"/>
          </p:nvPr>
        </p:nvSpPr>
        <p:spPr bwMode="auto">
          <a:xfrm>
            <a:off x="696913"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350" b="1">
                <a:solidFill>
                  <a:srgbClr val="000000"/>
                </a:solidFill>
                <a:cs typeface="Arial Unicode MS" charset="0"/>
              </a:defRPr>
            </a:lvl1pPr>
          </a:lstStyle>
          <a:p>
            <a:r>
              <a:rPr lang="en-US"/>
              <a:t>January 2021</a:t>
            </a:r>
            <a:endParaRPr lang="en-GB" dirty="0"/>
          </a:p>
        </p:txBody>
      </p:sp>
    </p:spTree>
    <p:extLst>
      <p:ext uri="{BB962C8B-B14F-4D97-AF65-F5344CB8AC3E}">
        <p14:creationId xmlns:p14="http://schemas.microsoft.com/office/powerpoint/2010/main" val="118540492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CustomShape 1"/>
          <p:cNvSpPr txBox="1"/>
          <p:nvPr/>
        </p:nvSpPr>
        <p:spPr>
          <a:xfrm>
            <a:off x="521639" y="331761"/>
            <a:ext cx="1043876" cy="27699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nchor="b">
            <a:spAutoFit/>
          </a:bodyPr>
          <a:lstStyle>
            <a:lvl1pPr>
              <a:defRPr b="1" spc="-1">
                <a:latin typeface="Times New Roman"/>
                <a:ea typeface="Times New Roman"/>
                <a:cs typeface="Times New Roman"/>
                <a:sym typeface="Times New Roman"/>
              </a:defRPr>
            </a:lvl1pPr>
          </a:lstStyle>
          <a:p>
            <a:r>
              <a:rPr lang="en-US" dirty="0"/>
              <a:t>April </a:t>
            </a:r>
            <a:r>
              <a:rPr dirty="0"/>
              <a:t>202</a:t>
            </a:r>
            <a:r>
              <a:rPr lang="en-US" dirty="0"/>
              <a:t>1</a:t>
            </a:r>
            <a:endParaRPr dirty="0"/>
          </a:p>
        </p:txBody>
      </p:sp>
      <p:sp>
        <p:nvSpPr>
          <p:cNvPr id="3" name="Line 2"/>
          <p:cNvSpPr/>
          <p:nvPr/>
        </p:nvSpPr>
        <p:spPr>
          <a:xfrm>
            <a:off x="685440" y="609119"/>
            <a:ext cx="7772760" cy="362"/>
          </a:xfrm>
          <a:prstGeom prst="line">
            <a:avLst/>
          </a:prstGeom>
          <a:ln w="12600">
            <a:solidFill>
              <a:srgbClr val="000000"/>
            </a:solidFill>
          </a:ln>
        </p:spPr>
        <p:txBody>
          <a:bodyPr lIns="45718" tIns="45718" rIns="45718" bIns="45718"/>
          <a:lstStyle/>
          <a:p>
            <a:endParaRPr/>
          </a:p>
        </p:txBody>
      </p:sp>
      <p:sp>
        <p:nvSpPr>
          <p:cNvPr id="4" name="CustomShape 3"/>
          <p:cNvSpPr txBox="1"/>
          <p:nvPr/>
        </p:nvSpPr>
        <p:spPr>
          <a:xfrm>
            <a:off x="698399" y="6475319"/>
            <a:ext cx="485883" cy="18402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spAutoFit/>
          </a:bodyPr>
          <a:lstStyle>
            <a:lvl1pPr>
              <a:defRPr sz="1200" spc="-1">
                <a:latin typeface="Times New Roman"/>
                <a:ea typeface="Times New Roman"/>
                <a:cs typeface="Times New Roman"/>
                <a:sym typeface="Times New Roman"/>
              </a:defRPr>
            </a:lvl1pPr>
          </a:lstStyle>
          <a:p>
            <a:r>
              <a:t>Agenda</a:t>
            </a:r>
          </a:p>
        </p:txBody>
      </p:sp>
      <p:sp>
        <p:nvSpPr>
          <p:cNvPr id="5" name="CustomShape 4"/>
          <p:cNvSpPr txBox="1"/>
          <p:nvPr/>
        </p:nvSpPr>
        <p:spPr>
          <a:xfrm>
            <a:off x="5378795" y="331762"/>
            <a:ext cx="2830647" cy="27699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nchor="b">
            <a:spAutoFit/>
          </a:bodyPr>
          <a:lstStyle/>
          <a:p>
            <a:pPr algn="r">
              <a:defRPr b="1" spc="-1">
                <a:latin typeface="Times New Roman"/>
                <a:ea typeface="Times New Roman"/>
                <a:cs typeface="Times New Roman"/>
                <a:sym typeface="Times New Roman"/>
              </a:defRPr>
            </a:pPr>
            <a:r>
              <a:rPr dirty="0"/>
              <a:t>doc.: IEEE 802.11-2</a:t>
            </a:r>
            <a:r>
              <a:rPr lang="en-US" dirty="0"/>
              <a:t>1</a:t>
            </a:r>
            <a:r>
              <a:rPr dirty="0"/>
              <a:t>/</a:t>
            </a:r>
            <a:r>
              <a:rPr lang="en-US" dirty="0"/>
              <a:t>0582r1</a:t>
            </a:r>
            <a:endParaRPr dirty="0"/>
          </a:p>
        </p:txBody>
      </p:sp>
      <p:sp>
        <p:nvSpPr>
          <p:cNvPr id="6" name="Line 5"/>
          <p:cNvSpPr/>
          <p:nvPr/>
        </p:nvSpPr>
        <p:spPr>
          <a:xfrm>
            <a:off x="685079" y="6476760"/>
            <a:ext cx="7849082" cy="2"/>
          </a:xfrm>
          <a:prstGeom prst="line">
            <a:avLst/>
          </a:prstGeom>
          <a:ln w="12600">
            <a:solidFill>
              <a:srgbClr val="000000"/>
            </a:solidFill>
          </a:ln>
        </p:spPr>
        <p:txBody>
          <a:bodyPr lIns="45718" tIns="45718" rIns="45718" bIns="45718"/>
          <a:lstStyle/>
          <a:p>
            <a:endParaRPr/>
          </a:p>
        </p:txBody>
      </p:sp>
      <p:sp>
        <p:nvSpPr>
          <p:cNvPr id="7" name="CustomShape 6"/>
          <p:cNvSpPr txBox="1"/>
          <p:nvPr/>
        </p:nvSpPr>
        <p:spPr>
          <a:xfrm>
            <a:off x="7174240" y="6475693"/>
            <a:ext cx="1187121" cy="18466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nchor="b">
            <a:spAutoFit/>
          </a:bodyPr>
          <a:lstStyle>
            <a:lvl1pPr algn="r">
              <a:defRPr sz="1200" spc="-1">
                <a:latin typeface="Times New Roman"/>
                <a:ea typeface="Times New Roman"/>
                <a:cs typeface="Times New Roman"/>
                <a:sym typeface="Times New Roman"/>
              </a:defRPr>
            </a:lvl1pPr>
          </a:lstStyle>
          <a:p>
            <a:r>
              <a:rPr dirty="0"/>
              <a:t>Carol Ansley,  </a:t>
            </a:r>
            <a:r>
              <a:rPr lang="en-US" dirty="0"/>
              <a:t>Cox</a:t>
            </a:r>
            <a:endParaRPr dirty="0"/>
          </a:p>
        </p:txBody>
      </p:sp>
      <p:sp>
        <p:nvSpPr>
          <p:cNvPr id="8" name="Title Text"/>
          <p:cNvSpPr txBox="1">
            <a:spLocks noGrp="1"/>
          </p:cNvSpPr>
          <p:nvPr>
            <p:ph type="title"/>
          </p:nvPr>
        </p:nvSpPr>
        <p:spPr>
          <a:xfrm>
            <a:off x="685800" y="685800"/>
            <a:ext cx="7771680" cy="106596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normAutofit/>
          </a:bodyPr>
          <a:lstStyle/>
          <a:p>
            <a:r>
              <a:t>Title Text</a:t>
            </a:r>
          </a:p>
        </p:txBody>
      </p:sp>
      <p:sp>
        <p:nvSpPr>
          <p:cNvPr id="9" name="Body Level One…"/>
          <p:cNvSpPr txBox="1">
            <a:spLocks noGrp="1"/>
          </p:cNvSpPr>
          <p:nvPr>
            <p:ph type="body" idx="1"/>
          </p:nvPr>
        </p:nvSpPr>
        <p:spPr>
          <a:xfrm>
            <a:off x="685800" y="1981080"/>
            <a:ext cx="7771680" cy="411408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normAutofit/>
          </a:bodyPr>
          <a:lstStyle/>
          <a:p>
            <a:r>
              <a:rPr dirty="0"/>
              <a:t>Body Level One</a:t>
            </a:r>
          </a:p>
          <a:p>
            <a:pPr lvl="3"/>
            <a:r>
              <a:rPr dirty="0"/>
              <a:t>Body Level Two</a:t>
            </a:r>
          </a:p>
          <a:p>
            <a:pPr lvl="2"/>
            <a:r>
              <a:rPr dirty="0"/>
              <a:t>Body Level Three</a:t>
            </a:r>
          </a:p>
          <a:p>
            <a:pPr lvl="3"/>
            <a:r>
              <a:rPr dirty="0"/>
              <a:t>Body Level Four</a:t>
            </a:r>
          </a:p>
          <a:p>
            <a:pPr lvl="4"/>
            <a:r>
              <a:rPr dirty="0"/>
              <a:t>Body Level Five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Lst>
  <p:transition spd="med"/>
  <p:txStyles>
    <p:titleStyle>
      <a:lvl1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1pPr>
      <a:lvl2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2pPr>
      <a:lvl3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3pPr>
      <a:lvl4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4pPr>
      <a:lvl5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5pPr>
      <a:lvl6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6pPr>
      <a:lvl7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7pPr>
      <a:lvl8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8pPr>
      <a:lvl9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9pPr>
    </p:titleStyle>
    <p:bodyStyle>
      <a:lvl1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1pPr>
      <a:lvl2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2pPr>
      <a:lvl3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3pPr>
      <a:lvl4pPr marL="0" marR="0" indent="0" algn="l" defTabSz="914400" rtl="0" latinLnBrk="0">
        <a:lnSpc>
          <a:spcPct val="100000"/>
        </a:lnSpc>
        <a:spcBef>
          <a:spcPts val="0"/>
        </a:spcBef>
        <a:spcAft>
          <a:spcPts val="0"/>
        </a:spcAft>
        <a:buClrTx/>
        <a:buSzTx/>
        <a:buFontTx/>
        <a:buNone/>
        <a:tabLst>
          <a:tab pos="457200" algn="l"/>
          <a:tab pos="914400" algn="l"/>
        </a:tabLst>
        <a:defRPr sz="1800" b="0" i="0" u="none" strike="noStrike" cap="none" spc="0" baseline="0">
          <a:solidFill>
            <a:srgbClr val="000000"/>
          </a:solidFill>
          <a:uFillTx/>
          <a:latin typeface="+mn-lt"/>
          <a:ea typeface="+mn-ea"/>
          <a:cs typeface="+mn-cs"/>
          <a:sym typeface="Helvetica"/>
        </a:defRPr>
      </a:lvl4pPr>
      <a:lvl5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5pPr>
      <a:lvl6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6pPr>
      <a:lvl7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7pPr>
      <a:lvl8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8pPr>
      <a:lvl9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9pPr>
    </p:bodyStyle>
    <p:otherStyle>
      <a:lvl1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1pPr>
      <a:lvl2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2pPr>
      <a:lvl3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3pPr>
      <a:lvl4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4pPr>
      <a:lvl5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5pPr>
      <a:lvl6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6pPr>
      <a:lvl7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7pPr>
      <a:lvl8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8pPr>
      <a:lvl9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carol@ansley.com" TargetMode="Externa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8" Type="http://schemas.openxmlformats.org/officeDocument/2006/relationships/hyperlink" Target="http://standards.ieee.org/board/pat/faq.pdf" TargetMode="External"/><Relationship Id="rId3" Type="http://schemas.openxmlformats.org/officeDocument/2006/relationships/hyperlink" Target="http://www.ieee.org/about/corporate/governance/p7-8.html" TargetMode="External"/><Relationship Id="rId7" Type="http://schemas.openxmlformats.org/officeDocument/2006/relationships/hyperlink" Target="http://standards.ieee.org/develop/policies/bylaws/sect6-7.html#loa" TargetMode="External"/><Relationship Id="rId2" Type="http://schemas.openxmlformats.org/officeDocument/2006/relationships/notesSlide" Target="../notesSlides/notesSlide1.xml"/><Relationship Id="rId1" Type="http://schemas.openxmlformats.org/officeDocument/2006/relationships/slideLayout" Target="../slideLayouts/slideLayout5.xml"/><Relationship Id="rId6" Type="http://schemas.openxmlformats.org/officeDocument/2006/relationships/hyperlink" Target="http://standards.ieee.org/board/pat/pat-slideset.ppt"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html"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2.xml"/><Relationship Id="rId1" Type="http://schemas.openxmlformats.org/officeDocument/2006/relationships/slideLayout" Target="../slideLayouts/slideLayout5.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5.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4.xml.rels><?xml version="1.0" encoding="UTF-8" standalone="yes"?>
<Relationships xmlns="http://schemas.openxmlformats.org/package/2006/relationships"><Relationship Id="rId2" Type="http://schemas.openxmlformats.org/officeDocument/2006/relationships/hyperlink" Target="https://mentor.ieee.org/802.11/dcn/21/11-21-0541-00-00bi-protecting-password-identifiers.pptx" TargetMode="Externa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3.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3.xml"/><Relationship Id="rId4" Type="http://schemas.openxmlformats.org/officeDocument/2006/relationships/hyperlink" Target="http://www.ieee802.org/devdocs.shtml"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 name="CustomShape 1"/>
          <p:cNvSpPr txBox="1"/>
          <p:nvPr/>
        </p:nvSpPr>
        <p:spPr>
          <a:xfrm>
            <a:off x="685800" y="925848"/>
            <a:ext cx="7771680" cy="5855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rPr lang="en-US" dirty="0"/>
              <a:t>EDP – </a:t>
            </a:r>
            <a:r>
              <a:rPr lang="en-US" dirty="0" err="1"/>
              <a:t>TGbi</a:t>
            </a:r>
            <a:r>
              <a:rPr lang="en-US" dirty="0"/>
              <a:t> </a:t>
            </a:r>
            <a:r>
              <a:rPr dirty="0"/>
              <a:t>-Agenda-</a:t>
            </a:r>
            <a:r>
              <a:rPr lang="en-US" dirty="0"/>
              <a:t>April 2021</a:t>
            </a:r>
            <a:endParaRPr dirty="0"/>
          </a:p>
        </p:txBody>
      </p:sp>
      <p:sp>
        <p:nvSpPr>
          <p:cNvPr id="54" name="CustomShape 2"/>
          <p:cNvSpPr txBox="1"/>
          <p:nvPr/>
        </p:nvSpPr>
        <p:spPr>
          <a:xfrm>
            <a:off x="685800" y="1981080"/>
            <a:ext cx="7771680" cy="40083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marL="340920" indent="-340201" algn="ctr">
              <a:spcBef>
                <a:spcPts val="400"/>
              </a:spcBef>
              <a:defRPr sz="2000" b="1" spc="-1">
                <a:latin typeface="Times New Roman"/>
                <a:ea typeface="Times New Roman"/>
                <a:cs typeface="Times New Roman"/>
                <a:sym typeface="Times New Roman"/>
              </a:defRPr>
            </a:pPr>
            <a:r>
              <a:rPr dirty="0"/>
              <a:t>Date:</a:t>
            </a:r>
            <a:r>
              <a:rPr b="0" dirty="0"/>
              <a:t> 202</a:t>
            </a:r>
            <a:r>
              <a:rPr lang="en-US" b="0" dirty="0"/>
              <a:t>1-04-05</a:t>
            </a:r>
            <a:endParaRPr b="0" dirty="0"/>
          </a:p>
        </p:txBody>
      </p:sp>
      <p:sp>
        <p:nvSpPr>
          <p:cNvPr id="55" name="CustomShape 3"/>
          <p:cNvSpPr txBox="1"/>
          <p:nvPr/>
        </p:nvSpPr>
        <p:spPr>
          <a:xfrm>
            <a:off x="579599" y="1940038"/>
            <a:ext cx="1355043" cy="37346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lvl1pPr marL="340920" indent="-340201">
              <a:spcBef>
                <a:spcPts val="400"/>
              </a:spcBef>
              <a:defRPr sz="2000" b="1" spc="-1">
                <a:latin typeface="Times New Roman"/>
                <a:ea typeface="Times New Roman"/>
                <a:cs typeface="Times New Roman"/>
                <a:sym typeface="Times New Roman"/>
              </a:defRPr>
            </a:lvl1pPr>
          </a:lstStyle>
          <a:p>
            <a:r>
              <a:t>Authors:</a:t>
            </a:r>
          </a:p>
        </p:txBody>
      </p:sp>
      <p:graphicFrame>
        <p:nvGraphicFramePr>
          <p:cNvPr id="56" name="Table 4"/>
          <p:cNvGraphicFramePr/>
          <p:nvPr>
            <p:extLst>
              <p:ext uri="{D42A27DB-BD31-4B8C-83A1-F6EECF244321}">
                <p14:modId xmlns:p14="http://schemas.microsoft.com/office/powerpoint/2010/main" val="4115560442"/>
              </p:ext>
            </p:extLst>
          </p:nvPr>
        </p:nvGraphicFramePr>
        <p:xfrm>
          <a:off x="725400" y="2500558"/>
          <a:ext cx="7387920" cy="2255400"/>
        </p:xfrm>
        <a:graphic>
          <a:graphicData uri="http://schemas.openxmlformats.org/drawingml/2006/table">
            <a:tbl>
              <a:tblPr>
                <a:tableStyleId>{4C3C2611-4C71-4FC5-86AE-919BDF0F9419}</a:tableStyleId>
              </a:tblPr>
              <a:tblGrid>
                <a:gridCol w="1365480">
                  <a:extLst>
                    <a:ext uri="{9D8B030D-6E8A-4147-A177-3AD203B41FA5}">
                      <a16:colId xmlns:a16="http://schemas.microsoft.com/office/drawing/2014/main" val="20000"/>
                    </a:ext>
                  </a:extLst>
                </a:gridCol>
                <a:gridCol w="1589400">
                  <a:extLst>
                    <a:ext uri="{9D8B030D-6E8A-4147-A177-3AD203B41FA5}">
                      <a16:colId xmlns:a16="http://schemas.microsoft.com/office/drawing/2014/main" val="20001"/>
                    </a:ext>
                  </a:extLst>
                </a:gridCol>
                <a:gridCol w="1477440">
                  <a:extLst>
                    <a:ext uri="{9D8B030D-6E8A-4147-A177-3AD203B41FA5}">
                      <a16:colId xmlns:a16="http://schemas.microsoft.com/office/drawing/2014/main" val="20002"/>
                    </a:ext>
                  </a:extLst>
                </a:gridCol>
                <a:gridCol w="1477440">
                  <a:extLst>
                    <a:ext uri="{9D8B030D-6E8A-4147-A177-3AD203B41FA5}">
                      <a16:colId xmlns:a16="http://schemas.microsoft.com/office/drawing/2014/main" val="20003"/>
                    </a:ext>
                  </a:extLst>
                </a:gridCol>
                <a:gridCol w="1478160">
                  <a:extLst>
                    <a:ext uri="{9D8B030D-6E8A-4147-A177-3AD203B41FA5}">
                      <a16:colId xmlns:a16="http://schemas.microsoft.com/office/drawing/2014/main" val="20004"/>
                    </a:ext>
                  </a:extLst>
                </a:gridCol>
              </a:tblGrid>
              <a:tr h="538560">
                <a:tc>
                  <a:txBody>
                    <a:bodyPr/>
                    <a:lstStyle/>
                    <a:p>
                      <a:r>
                        <a:rPr sz="1400" b="1" spc="-1">
                          <a:latin typeface="Times New Roman"/>
                          <a:ea typeface="Times New Roman"/>
                          <a:cs typeface="Times New Roman"/>
                          <a:sym typeface="Times New Roman"/>
                        </a:rPr>
                        <a:t>Name</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Affiliations</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Address</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Phone</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Email</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extLst>
                  <a:ext uri="{0D108BD9-81ED-4DB2-BD59-A6C34878D82A}">
                    <a16:rowId xmlns:a16="http://schemas.microsoft.com/office/drawing/2014/main" val="10000"/>
                  </a:ext>
                </a:extLst>
              </a:tr>
              <a:tr h="639720">
                <a:tc>
                  <a:txBody>
                    <a:bodyPr/>
                    <a:lstStyle/>
                    <a:p>
                      <a:r>
                        <a:rPr sz="1400" spc="-1">
                          <a:latin typeface="Times New Roman"/>
                          <a:ea typeface="Times New Roman"/>
                          <a:cs typeface="Times New Roman"/>
                          <a:sym typeface="Times New Roman"/>
                        </a:rPr>
                        <a:t>Carol Ansley</a:t>
                      </a:r>
                    </a:p>
                  </a:txBody>
                  <a:tcPr marL="0" marR="0" marT="0" marB="0" horzOverflow="overflow">
                    <a:lnL w="12240">
                      <a:solidFill>
                        <a:srgbClr val="000000"/>
                      </a:solidFill>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r>
                        <a:rPr lang="en-US" sz="1400" spc="-1" dirty="0">
                          <a:latin typeface="Times New Roman"/>
                          <a:ea typeface="Times New Roman"/>
                          <a:cs typeface="Times New Roman"/>
                          <a:sym typeface="Times New Roman"/>
                        </a:rPr>
                        <a:t>Cox Communications</a:t>
                      </a:r>
                      <a:endParaRPr sz="1400" spc="-1" dirty="0">
                        <a:latin typeface="Times New Roman"/>
                        <a:ea typeface="Times New Roman"/>
                        <a:cs typeface="Times New Roman"/>
                        <a:sym typeface="Times New Roman"/>
                      </a:endParaRPr>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pPr>
                        <a:defRPr sz="1400" spc="-1">
                          <a:latin typeface="Times New Roman"/>
                          <a:ea typeface="Times New Roman"/>
                          <a:cs typeface="Times New Roman"/>
                          <a:sym typeface="Times New Roman"/>
                        </a:defRPr>
                      </a:pPr>
                      <a:endParaRPr dirty="0"/>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r>
                        <a:rPr sz="1400" spc="-1">
                          <a:latin typeface="Times New Roman"/>
                          <a:ea typeface="Times New Roman"/>
                          <a:cs typeface="Times New Roman"/>
                          <a:sym typeface="Times New Roman"/>
                        </a:rPr>
                        <a:t>+1-404-229-1672</a:t>
                      </a:r>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pPr>
                        <a:defRPr sz="1400" u="sng" spc="-1">
                          <a:solidFill>
                            <a:srgbClr val="0000FF"/>
                          </a:solidFill>
                          <a:uFill>
                            <a:solidFill>
                              <a:srgbClr val="0000FF"/>
                            </a:solidFill>
                          </a:uFill>
                          <a:latin typeface="Times New Roman"/>
                          <a:ea typeface="Times New Roman"/>
                          <a:cs typeface="Times New Roman"/>
                          <a:sym typeface="Times New Roman"/>
                        </a:defRPr>
                      </a:pPr>
                      <a:r>
                        <a:rPr lang="en-US" dirty="0">
                          <a:hlinkClick r:id="rId2"/>
                        </a:rPr>
                        <a:t>C</a:t>
                      </a:r>
                      <a:r>
                        <a:rPr dirty="0">
                          <a:hlinkClick r:id="rId2"/>
                        </a:rPr>
                        <a:t>arol</a:t>
                      </a:r>
                      <a:r>
                        <a:rPr lang="en-US" dirty="0">
                          <a:hlinkClick r:id="rId2"/>
                        </a:rPr>
                        <a:t>@</a:t>
                      </a:r>
                      <a:r>
                        <a:rPr dirty="0">
                          <a:hlinkClick r:id="rId2"/>
                        </a:rPr>
                        <a:t>ansley.com</a:t>
                      </a:r>
                    </a:p>
                  </a:txBody>
                  <a:tcPr marL="0" marR="0" marT="0" marB="0" horzOverflow="overflow">
                    <a:lnL w="12240" cap="flat" cmpd="sng" algn="ctr">
                      <a:solidFill>
                        <a:srgbClr val="000000"/>
                      </a:solidFill>
                      <a:prstDash val="solid"/>
                      <a:round/>
                      <a:headEnd type="none" w="med" len="med"/>
                      <a:tailEnd type="none" w="med" len="med"/>
                    </a:lnL>
                    <a:lnR w="12240">
                      <a:solidFill>
                        <a:srgbClr val="000000"/>
                      </a:solidFill>
                    </a:lnR>
                    <a:lnT w="38160" cap="flat" cmpd="sng" algn="ctr">
                      <a:solidFill>
                        <a:srgbClr val="000000"/>
                      </a:solidFill>
                      <a:prstDash val="solid"/>
                      <a:round/>
                      <a:headEnd type="none" w="med" len="med"/>
                      <a:tailEnd type="none" w="med" len="med"/>
                    </a:lnT>
                    <a:lnB w="12240">
                      <a:solidFill>
                        <a:srgbClr val="000000"/>
                      </a:solidFill>
                    </a:lnB>
                    <a:noFill/>
                  </a:tcPr>
                </a:tc>
                <a:extLst>
                  <a:ext uri="{0D108BD9-81ED-4DB2-BD59-A6C34878D82A}">
                    <a16:rowId xmlns:a16="http://schemas.microsoft.com/office/drawing/2014/main" val="10002"/>
                  </a:ext>
                </a:extLst>
              </a:tr>
              <a:tr h="538560">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3"/>
                  </a:ext>
                </a:extLst>
              </a:tr>
              <a:tr h="538560">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4"/>
                  </a:ext>
                </a:extLst>
              </a:tr>
            </a:tbl>
          </a:graphicData>
        </a:graphic>
      </p:graphicFrame>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Policy Documents</a:t>
            </a:r>
          </a:p>
        </p:txBody>
      </p:sp>
      <p:sp>
        <p:nvSpPr>
          <p:cNvPr id="3" name="Content Placeholder 2"/>
          <p:cNvSpPr>
            <a:spLocks noGrp="1"/>
          </p:cNvSpPr>
          <p:nvPr>
            <p:ph idx="1"/>
          </p:nvPr>
        </p:nvSpPr>
        <p:spPr>
          <a:xfrm>
            <a:off x="685801" y="2083118"/>
            <a:ext cx="7770813" cy="3630693"/>
          </a:xfrm>
        </p:spPr>
        <p:txBody>
          <a:bodyPr/>
          <a:lstStyle/>
          <a:p>
            <a:r>
              <a:rPr lang="en-US" dirty="0"/>
              <a:t>IEEE Code of Ethics</a:t>
            </a:r>
          </a:p>
          <a:p>
            <a:pPr lvl="1"/>
            <a:r>
              <a:rPr lang="en-US" dirty="0">
                <a:hlinkClick r:id="rId3"/>
              </a:rPr>
              <a:t>http://www.ieee.org/about/corporate/governance/p7-8.html</a:t>
            </a:r>
            <a:r>
              <a:rPr lang="en-US" dirty="0"/>
              <a:t> </a:t>
            </a:r>
          </a:p>
          <a:p>
            <a:r>
              <a:rPr lang="en-US" dirty="0"/>
              <a:t>IEEE Standards Association (IEEE-SA) Affiliation FAQ</a:t>
            </a:r>
          </a:p>
          <a:p>
            <a:pPr lvl="1"/>
            <a:r>
              <a:rPr lang="en-US" dirty="0">
                <a:hlinkClick r:id="rId4"/>
              </a:rPr>
              <a:t>http://standards.ieee.org/faqs/affiliation.html</a:t>
            </a:r>
            <a:r>
              <a:rPr lang="en-US" dirty="0"/>
              <a:t> </a:t>
            </a:r>
          </a:p>
          <a:p>
            <a:r>
              <a:rPr lang="en-US" dirty="0"/>
              <a:t>Antitrust and Competition Policy</a:t>
            </a:r>
          </a:p>
          <a:p>
            <a:pPr lvl="1"/>
            <a:r>
              <a:rPr lang="en-US" dirty="0">
                <a:hlinkClick r:id="rId5"/>
              </a:rPr>
              <a:t>http://standards.ieee.org/resources/antitrust-guidelines.pdf</a:t>
            </a:r>
            <a:r>
              <a:rPr lang="en-US" dirty="0"/>
              <a:t>  </a:t>
            </a:r>
            <a:endParaRPr lang="en-US" dirty="0">
              <a:hlinkClick r:id="rId6"/>
            </a:endParaRPr>
          </a:p>
          <a:p>
            <a:r>
              <a:rPr lang="en-US" dirty="0"/>
              <a:t>Letter of Assurance Form</a:t>
            </a:r>
          </a:p>
          <a:p>
            <a:pPr lvl="1"/>
            <a:r>
              <a:rPr lang="en-US" dirty="0">
                <a:hlinkClick r:id="rId7"/>
              </a:rPr>
              <a:t>http://standards.ieee.org/develop/policies/bylaws/sect6-7.html#loa</a:t>
            </a:r>
            <a:r>
              <a:rPr lang="en-US" dirty="0"/>
              <a:t> </a:t>
            </a:r>
          </a:p>
          <a:p>
            <a:pPr lvl="1"/>
            <a:r>
              <a:rPr lang="en-US" dirty="0">
                <a:hlinkClick r:id="rId6"/>
              </a:rPr>
              <a:t>https://development.standards.ieee.org/myproject/Public//mytools/mob/loa.pdf</a:t>
            </a:r>
          </a:p>
          <a:p>
            <a:r>
              <a:rPr lang="en-US" dirty="0"/>
              <a:t>IEEE-SA Patent Committee FAQ &amp; Patent slides</a:t>
            </a:r>
          </a:p>
          <a:p>
            <a:pPr lvl="1"/>
            <a:r>
              <a:rPr lang="en-US" dirty="0">
                <a:hlinkClick r:id="rId8"/>
              </a:rPr>
              <a:t>http://standards.ieee.org/board/pat/faq.pdf</a:t>
            </a:r>
            <a:r>
              <a:rPr lang="en-US" dirty="0"/>
              <a:t> and </a:t>
            </a:r>
            <a:r>
              <a:rPr lang="en-US" dirty="0">
                <a:hlinkClick r:id="rId6"/>
              </a:rPr>
              <a:t>http://standards.ieee.org/board/pat/pat-slideset.ppt</a:t>
            </a:r>
            <a:r>
              <a:rPr lang="en-US" dirty="0"/>
              <a:t> </a:t>
            </a:r>
          </a:p>
          <a:p>
            <a:pPr>
              <a:buNone/>
            </a:pPr>
            <a:endParaRPr lang="en-GB" sz="900" dirty="0"/>
          </a:p>
        </p:txBody>
      </p:sp>
    </p:spTree>
    <p:extLst>
      <p:ext uri="{BB962C8B-B14F-4D97-AF65-F5344CB8AC3E}">
        <p14:creationId xmlns:p14="http://schemas.microsoft.com/office/powerpoint/2010/main" val="409486789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p:txBody>
          <a:bodyPr/>
          <a:lstStyle/>
          <a:p>
            <a:endParaRPr lang="en-US" dirty="0"/>
          </a:p>
          <a:p>
            <a:r>
              <a:rPr lang="en-US" dirty="0"/>
              <a:t>The current version of the IEEE-SA Standards Board Bylaws is available at: </a:t>
            </a:r>
          </a:p>
          <a:p>
            <a:pPr lvl="1">
              <a:buNone/>
            </a:pPr>
            <a:r>
              <a:rPr lang="en-US" sz="1350" dirty="0">
                <a:hlinkClick r:id="rId3"/>
              </a:rPr>
              <a:t>http://standards.ieee.org/develop/policies/bylaws/index.html</a:t>
            </a:r>
            <a:r>
              <a:rPr lang="en-US" sz="1350" dirty="0"/>
              <a:t> (HTML version) </a:t>
            </a:r>
          </a:p>
          <a:p>
            <a:pPr lvl="1">
              <a:buNone/>
            </a:pPr>
            <a:r>
              <a:rPr lang="en-US" sz="1350" dirty="0">
                <a:hlinkClick r:id="rId4"/>
              </a:rPr>
              <a:t>http://standards.ieee.org/develop/policies/bylaws/sb_bylaws.pdf</a:t>
            </a:r>
            <a:r>
              <a:rPr lang="en-US" sz="1350" dirty="0"/>
              <a:t> (PDF version)</a:t>
            </a:r>
            <a:r>
              <a:rPr lang="en-US" sz="1050" dirty="0"/>
              <a:t> </a:t>
            </a:r>
          </a:p>
          <a:p>
            <a:pPr>
              <a:buNone/>
            </a:pPr>
            <a:br>
              <a:rPr lang="en-US" sz="1200" dirty="0"/>
            </a:br>
            <a:endParaRPr lang="en-US" sz="1200" dirty="0"/>
          </a:p>
          <a:p>
            <a:r>
              <a:rPr lang="en-US" dirty="0"/>
              <a:t>The current version of the IEEE-SA Standards Board Operations Manual is available at: </a:t>
            </a:r>
          </a:p>
          <a:p>
            <a:pPr lvl="1">
              <a:buNone/>
            </a:pPr>
            <a:r>
              <a:rPr lang="en-US" sz="1350" dirty="0">
                <a:hlinkClick r:id="rId5"/>
              </a:rPr>
              <a:t>http://standards.ieee.org/develop/policies/opman/index.html</a:t>
            </a:r>
            <a:r>
              <a:rPr lang="en-US" sz="1350" dirty="0"/>
              <a:t> (HTML version) </a:t>
            </a:r>
          </a:p>
          <a:p>
            <a:pPr lvl="1">
              <a:buNone/>
            </a:pPr>
            <a:r>
              <a:rPr lang="en-US" sz="1350" dirty="0">
                <a:hlinkClick r:id="rId6"/>
              </a:rPr>
              <a:t>http://standards.ieee.org/develop/policies/opman/sb_om.pdf</a:t>
            </a:r>
            <a:r>
              <a:rPr lang="en-US" sz="1350" dirty="0"/>
              <a:t> (PDF version) </a:t>
            </a:r>
            <a:endParaRPr lang="en-US" sz="1200" dirty="0"/>
          </a:p>
          <a:p>
            <a:pPr>
              <a:buNone/>
            </a:pPr>
            <a:endParaRPr lang="en-GB" sz="900" dirty="0"/>
          </a:p>
        </p:txBody>
      </p:sp>
    </p:spTree>
    <p:extLst>
      <p:ext uri="{BB962C8B-B14F-4D97-AF65-F5344CB8AC3E}">
        <p14:creationId xmlns:p14="http://schemas.microsoft.com/office/powerpoint/2010/main" val="287802152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685800" y="1831137"/>
            <a:ext cx="7771680" cy="4264023"/>
          </a:xfrm>
        </p:spPr>
        <p:txBody>
          <a:bodyPr>
            <a:normAutofit/>
          </a:bodyPr>
          <a:lstStyle/>
          <a:p>
            <a:r>
              <a:rPr lang="en-US" altLang="en-US" sz="1600" dirty="0"/>
              <a:t>By participating in this activity, you agree to comply with the IEEE Code of Ethics, all applicable laws, and all IEEE policies and procedures including, but not limited to, the IEEE SA Copyright Policy. </a:t>
            </a:r>
          </a:p>
          <a:p>
            <a:pPr marL="342900" indent="-342900">
              <a:buClr>
                <a:srgbClr val="CC3300"/>
              </a:buClr>
              <a:buSzPct val="50000"/>
              <a:buFont typeface="Arial" panose="020B0604020202020204" pitchFamily="34" charset="0"/>
              <a:buChar char="•"/>
            </a:pPr>
            <a:endParaRPr lang="en-US" altLang="en-US" sz="2200" dirty="0">
              <a:latin typeface="Calibri" pitchFamily="34" charset="0"/>
              <a:cs typeface="Calibri" pitchFamily="34" charset="0"/>
            </a:endParaRPr>
          </a:p>
          <a:p>
            <a:pPr marL="642938" lvl="1" indent="-257175">
              <a:buSzPct val="150000"/>
              <a:buFont typeface="Arial" panose="020B0604020202020204" pitchFamily="34" charset="0"/>
              <a:buChar char="•"/>
            </a:pPr>
            <a:r>
              <a:rPr lang="en-US" altLang="en-US" sz="1550" dirty="0"/>
              <a:t>Previously Published material (copyright assertion indicated) shall not be presented/submitted to the Working Group nor incorporated into a Working Group draft unless permission is granted. </a:t>
            </a:r>
          </a:p>
          <a:p>
            <a:pPr marL="642938" lvl="1" indent="-257175">
              <a:buSzPct val="150000"/>
              <a:buFont typeface="Arial" panose="020B0604020202020204" pitchFamily="34" charset="0"/>
              <a:buChar char="•"/>
            </a:pPr>
            <a:r>
              <a:rPr lang="en-US" altLang="en-US" sz="1550" dirty="0"/>
              <a:t>Prior to presentation or submission, you shall notify the Working Group Chair of previously Published material and should assist the Chair in obtaining copyright permission acceptable to IEEE SA.</a:t>
            </a:r>
          </a:p>
          <a:p>
            <a:pPr marL="642938" lvl="1" indent="-257175">
              <a:buSzPct val="150000"/>
              <a:buFont typeface="Arial" panose="020B0604020202020204" pitchFamily="34" charset="0"/>
              <a:buChar char="•"/>
            </a:pPr>
            <a:r>
              <a:rPr lang="en-US" altLang="en-US" sz="1550" dirty="0"/>
              <a:t>For material that is not previously Published, IEEE is automatically granted a license to use any material that is presented or submitted.</a:t>
            </a:r>
          </a:p>
          <a:p>
            <a:pPr marL="942975" lvl="2" indent="-257175">
              <a:buSzPct val="150000"/>
              <a:buFont typeface="Arial" panose="020B0604020202020204" pitchFamily="34" charset="0"/>
              <a:buChar char="•"/>
            </a:pPr>
            <a:endParaRPr lang="en-US" altLang="en-US" sz="1400" dirty="0"/>
          </a:p>
        </p:txBody>
      </p:sp>
    </p:spTree>
    <p:extLst>
      <p:ext uri="{BB962C8B-B14F-4D97-AF65-F5344CB8AC3E}">
        <p14:creationId xmlns:p14="http://schemas.microsoft.com/office/powerpoint/2010/main" val="419985141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685801" y="867976"/>
            <a:ext cx="7771680" cy="457200"/>
          </a:xfrm>
        </p:spPr>
        <p:txBody>
          <a:bodyPr>
            <a:normAutofit fontScale="90000"/>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685801" y="2231570"/>
            <a:ext cx="7856537" cy="3483429"/>
          </a:xfrm>
        </p:spPr>
        <p:txBody>
          <a:bodyPr>
            <a:noAutofit/>
          </a:bodyPr>
          <a:lstStyle/>
          <a:p>
            <a:pPr marL="900113" lvl="2" indent="-214313">
              <a:buSzPct val="150000"/>
              <a:buFont typeface="Arial" panose="020B0604020202020204" pitchFamily="34" charset="0"/>
              <a:buChar char="•"/>
            </a:pPr>
            <a:r>
              <a:rPr lang="en-US" sz="1600" dirty="0"/>
              <a:t>The IEEE SA Copyright Policy is described in the IEEE SA Standards Board Bylaws and IEEE SA Standards Board Operations Manual</a:t>
            </a:r>
          </a:p>
          <a:p>
            <a:pPr marL="1243013" lvl="3" indent="-214313">
              <a:buSzPct val="150000"/>
              <a:buFont typeface="Arial" panose="020B0604020202020204" pitchFamily="34" charset="0"/>
              <a:buChar char="•"/>
            </a:pPr>
            <a:r>
              <a:rPr lang="en-US" sz="1200" dirty="0"/>
              <a:t>IEEE SA Copyright Policy, see </a:t>
            </a:r>
            <a:br>
              <a:rPr lang="en-US" sz="1200" dirty="0"/>
            </a:br>
            <a:r>
              <a:rPr lang="en-US" sz="1200" dirty="0"/>
              <a:t>	Clause 7 of the IEEE SA Standards Board Bylaws</a:t>
            </a:r>
            <a:br>
              <a:rPr lang="en-US" sz="1200" dirty="0"/>
            </a:br>
            <a:r>
              <a:rPr lang="en-US" sz="1200" dirty="0"/>
              <a:t> 	</a:t>
            </a:r>
            <a:r>
              <a:rPr lang="en-US" sz="1600" dirty="0">
                <a:hlinkClick r:id="rId2"/>
              </a:rPr>
              <a:t>https://standards.ieee.org/about/policies/bylaws/sect6-7.html#7</a:t>
            </a:r>
            <a:br>
              <a:rPr lang="en-US" sz="1600" dirty="0"/>
            </a:br>
            <a:r>
              <a:rPr lang="en-US" sz="1200" dirty="0"/>
              <a:t>	Clause 6.1 of the IEEE SA Standards Board Operations Manual</a:t>
            </a:r>
            <a:br>
              <a:rPr lang="en-US" sz="1200" dirty="0"/>
            </a:br>
            <a:r>
              <a:rPr lang="en-US" sz="1200" dirty="0"/>
              <a:t>	</a:t>
            </a:r>
            <a:r>
              <a:rPr lang="en-US" sz="1600" dirty="0">
                <a:hlinkClick r:id="rId3"/>
              </a:rPr>
              <a:t>https://standards.ieee.org/about/policies/opman/sect6.html</a:t>
            </a:r>
            <a:endParaRPr lang="en-US" sz="1600" dirty="0"/>
          </a:p>
          <a:p>
            <a:pPr marL="900113" lvl="2" indent="-214313">
              <a:buSzPct val="150000"/>
              <a:buFont typeface="Arial" panose="020B0604020202020204" pitchFamily="34" charset="0"/>
              <a:buChar char="•"/>
            </a:pPr>
            <a:r>
              <a:rPr lang="en-US" sz="1600" dirty="0"/>
              <a:t>IEEE SA Copyright Permission</a:t>
            </a:r>
          </a:p>
          <a:p>
            <a:pPr marL="1243013" lvl="3" indent="-214313">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900113" lvl="2" indent="-214313">
              <a:buSzPct val="150000"/>
              <a:buFont typeface="Arial" panose="020B0604020202020204" pitchFamily="34" charset="0"/>
              <a:buChar char="•"/>
            </a:pPr>
            <a:r>
              <a:rPr lang="en-US" sz="1600" dirty="0"/>
              <a:t>IEEE SA Copyright FAQs</a:t>
            </a:r>
          </a:p>
          <a:p>
            <a:pPr marL="1243013" lvl="3" indent="-214313">
              <a:buSzPct val="150000"/>
              <a:buFont typeface="Arial" panose="020B0604020202020204" pitchFamily="34" charset="0"/>
              <a:buChar char="•"/>
            </a:pPr>
            <a:r>
              <a:rPr lang="en-US" sz="1600" dirty="0">
                <a:hlinkClick r:id="rId5"/>
              </a:rPr>
              <a:t>http://standards.ieee.org/faqs/copyrights.html/</a:t>
            </a:r>
            <a:endParaRPr lang="en-US" sz="1600" dirty="0"/>
          </a:p>
          <a:p>
            <a:pPr marL="900113" lvl="2" indent="-214313">
              <a:buSzPct val="150000"/>
              <a:buFont typeface="Arial" panose="020B0604020202020204" pitchFamily="34" charset="0"/>
              <a:buChar char="•"/>
            </a:pPr>
            <a:r>
              <a:rPr lang="en-US" sz="1600" dirty="0"/>
              <a:t>IEEE SA Best Practices for IEEE Standards Development </a:t>
            </a:r>
          </a:p>
          <a:p>
            <a:pPr marL="1243013" lvl="3" indent="-214313">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900113" lvl="2" indent="-214313">
              <a:buSzPct val="150000"/>
              <a:buFont typeface="Arial" panose="020B0604020202020204" pitchFamily="34" charset="0"/>
              <a:buChar char="•"/>
            </a:pPr>
            <a:r>
              <a:rPr lang="en-US" sz="1600" dirty="0"/>
              <a:t>Distribution of Draft Standards (see 6.1.3 of the SASB Operations Manual)</a:t>
            </a:r>
          </a:p>
          <a:p>
            <a:pPr marL="1243013" lvl="3" indent="-214313">
              <a:buSzPct val="150000"/>
              <a:buFont typeface="Arial" panose="020B0604020202020204" pitchFamily="34" charset="0"/>
              <a:buChar char="•"/>
            </a:pPr>
            <a:r>
              <a:rPr lang="en-US" sz="1600" dirty="0">
                <a:hlinkClick r:id="rId3"/>
              </a:rPr>
              <a:t>https://standards.ieee.org/about/policies/opman/sect6.html</a:t>
            </a:r>
            <a:endParaRPr lang="en-US" sz="1600" dirty="0"/>
          </a:p>
          <a:p>
            <a:pPr marL="900113" lvl="2" indent="-214313">
              <a:buSzPct val="150000"/>
              <a:buFont typeface="Arial" panose="020B0604020202020204" pitchFamily="34" charset="0"/>
              <a:buChar char="•"/>
            </a:pPr>
            <a:endParaRPr lang="en-US" altLang="en-US" sz="11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6950078" y="817345"/>
            <a:ext cx="1943100" cy="1015663"/>
          </a:xfrm>
          <a:prstGeom prst="rect">
            <a:avLst/>
          </a:prstGeom>
          <a:noFill/>
        </p:spPr>
        <p:txBody>
          <a:bodyPr wrap="square" rtlCol="0">
            <a:spAutoFit/>
          </a:bodyPr>
          <a:lstStyle/>
          <a:p>
            <a:r>
              <a:rPr lang="en-US" sz="1500" dirty="0">
                <a:solidFill>
                  <a:srgbClr val="FF0000"/>
                </a:solidFill>
              </a:rPr>
              <a:t>Secretary to record that copyright policy slides were presented</a:t>
            </a:r>
          </a:p>
        </p:txBody>
      </p:sp>
    </p:spTree>
    <p:extLst>
      <p:ext uri="{BB962C8B-B14F-4D97-AF65-F5344CB8AC3E}">
        <p14:creationId xmlns:p14="http://schemas.microsoft.com/office/powerpoint/2010/main" val="413310875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 name="CustomShape 1"/>
          <p:cNvSpPr txBox="1"/>
          <p:nvPr/>
        </p:nvSpPr>
        <p:spPr>
          <a:xfrm>
            <a:off x="685800" y="620929"/>
            <a:ext cx="7771680" cy="5855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rPr lang="en-US" dirty="0" err="1"/>
              <a:t>TGbi</a:t>
            </a:r>
            <a:r>
              <a:rPr lang="en-US" dirty="0"/>
              <a:t> </a:t>
            </a:r>
            <a:r>
              <a:rPr dirty="0"/>
              <a:t>Agenda – </a:t>
            </a:r>
            <a:r>
              <a:rPr lang="en-US" dirty="0"/>
              <a:t>April</a:t>
            </a:r>
            <a:r>
              <a:rPr dirty="0"/>
              <a:t> 202</a:t>
            </a:r>
            <a:r>
              <a:rPr lang="en-US" dirty="0"/>
              <a:t>1</a:t>
            </a:r>
            <a:endParaRPr dirty="0"/>
          </a:p>
        </p:txBody>
      </p:sp>
      <p:sp>
        <p:nvSpPr>
          <p:cNvPr id="82" name="CustomShape 2"/>
          <p:cNvSpPr txBox="1"/>
          <p:nvPr/>
        </p:nvSpPr>
        <p:spPr>
          <a:xfrm>
            <a:off x="342900" y="1096294"/>
            <a:ext cx="8457480" cy="566548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a:lnSpc>
                <a:spcPct val="81000"/>
              </a:lnSpc>
              <a:spcBef>
                <a:spcPts val="200"/>
              </a:spcBef>
              <a:defRPr sz="2200" b="1" spc="-1">
                <a:latin typeface="Times New Roman"/>
                <a:ea typeface="Times New Roman"/>
                <a:cs typeface="Times New Roman"/>
                <a:sym typeface="Times New Roman"/>
              </a:defRPr>
            </a:pPr>
            <a:r>
              <a:rPr lang="en-US" dirty="0"/>
              <a:t>Thursday April 8, 10:00EST</a:t>
            </a:r>
            <a:endParaRPr dirty="0"/>
          </a:p>
          <a:p>
            <a:pPr>
              <a:lnSpc>
                <a:spcPct val="81000"/>
              </a:lnSpc>
              <a:spcBef>
                <a:spcPts val="200"/>
              </a:spcBef>
              <a:defRPr sz="2200" spc="-1">
                <a:latin typeface="Arial"/>
                <a:ea typeface="Arial"/>
                <a:cs typeface="Arial"/>
                <a:sym typeface="Arial"/>
              </a:defRPr>
            </a:pPr>
            <a:endParaRPr dirty="0"/>
          </a:p>
          <a:p>
            <a:pPr marL="719">
              <a:lnSpc>
                <a:spcPct val="81000"/>
              </a:lnSpc>
              <a:spcBef>
                <a:spcPts val="200"/>
              </a:spcBef>
              <a:buClr>
                <a:srgbClr val="000000"/>
              </a:buClr>
              <a:buSzPct val="100000"/>
              <a:defRPr sz="1500" b="1" spc="-1">
                <a:latin typeface="Times New Roman"/>
                <a:ea typeface="Times New Roman"/>
                <a:cs typeface="Times New Roman"/>
                <a:sym typeface="Times New Roman"/>
              </a:defRPr>
            </a:pPr>
            <a:r>
              <a:rPr sz="2000" dirty="0"/>
              <a:t>Administrative</a:t>
            </a:r>
            <a:endParaRPr lang="en-US" sz="2000" dirty="0"/>
          </a:p>
          <a:p>
            <a:pPr marL="343619" indent="-342900">
              <a:lnSpc>
                <a:spcPct val="81000"/>
              </a:lnSpc>
              <a:spcBef>
                <a:spcPts val="200"/>
              </a:spcBef>
              <a:buClr>
                <a:srgbClr val="000000"/>
              </a:buClr>
              <a:buSzPct val="100000"/>
              <a:buFont typeface="Arial" panose="020B0604020202020204" pitchFamily="34" charset="0"/>
              <a:buChar char="•"/>
              <a:defRPr sz="1500" b="1" spc="-1">
                <a:latin typeface="Times New Roman"/>
                <a:ea typeface="Times New Roman"/>
                <a:cs typeface="Times New Roman"/>
                <a:sym typeface="Times New Roman"/>
              </a:defRPr>
            </a:pPr>
            <a:r>
              <a:rPr lang="en-US" sz="2000" dirty="0"/>
              <a:t>Note: Plenary session minutes to be motioned in later session (docs 21/437 and 21/436)</a:t>
            </a:r>
            <a:endParaRPr sz="2000" dirty="0"/>
          </a:p>
          <a:p>
            <a:pPr>
              <a:defRPr sz="1500" spc="-1">
                <a:latin typeface="Arial"/>
                <a:ea typeface="Arial"/>
                <a:cs typeface="Arial"/>
                <a:sym typeface="Arial"/>
              </a:defRPr>
            </a:pPr>
            <a:endParaRPr sz="2000" dirty="0"/>
          </a:p>
          <a:p>
            <a:pPr marL="719" lvl="1">
              <a:lnSpc>
                <a:spcPct val="81000"/>
              </a:lnSpc>
              <a:spcBef>
                <a:spcPts val="200"/>
              </a:spcBef>
              <a:buClr>
                <a:srgbClr val="000000"/>
              </a:buClr>
              <a:buSzPct val="100000"/>
              <a:defRPr sz="1500" spc="-1">
                <a:latin typeface="Times New Roman"/>
                <a:ea typeface="Times New Roman"/>
                <a:cs typeface="Times New Roman"/>
                <a:sym typeface="Times New Roman"/>
              </a:defRPr>
            </a:pPr>
            <a:r>
              <a:rPr sz="2000" b="1" dirty="0"/>
              <a:t>Discussion</a:t>
            </a:r>
            <a:endParaRPr lang="en-US" sz="2000" b="1" dirty="0"/>
          </a:p>
          <a:p>
            <a:pPr marL="342900" indent="-342900">
              <a:buFont typeface="Arial" panose="020B0604020202020204" pitchFamily="34" charset="0"/>
              <a:buChar char="•"/>
              <a:defRPr sz="1500" spc="-1">
                <a:latin typeface="Arial"/>
                <a:ea typeface="Arial"/>
                <a:cs typeface="Arial"/>
                <a:sym typeface="Arial"/>
              </a:defRPr>
            </a:pPr>
            <a:r>
              <a:rPr lang="en-US" sz="2000" b="1" dirty="0">
                <a:latin typeface="Times New Roman" panose="02020603050405020304" pitchFamily="18" charset="0"/>
                <a:cs typeface="Times New Roman" panose="02020603050405020304" pitchFamily="18" charset="0"/>
              </a:rPr>
              <a:t>Review call for submissions, organizing plan</a:t>
            </a:r>
          </a:p>
          <a:p>
            <a:pPr marL="342900" indent="-342900">
              <a:buFont typeface="Arial" panose="020B0604020202020204" pitchFamily="34" charset="0"/>
              <a:buChar char="•"/>
              <a:defRPr sz="1500" spc="-1">
                <a:latin typeface="Arial"/>
                <a:ea typeface="Arial"/>
                <a:cs typeface="Arial"/>
                <a:sym typeface="Arial"/>
              </a:defRPr>
            </a:pPr>
            <a:r>
              <a:rPr lang="en-US" sz="2000" b="1" dirty="0">
                <a:latin typeface="Times New Roman" panose="02020603050405020304" pitchFamily="18" charset="0"/>
                <a:cs typeface="Times New Roman" panose="02020603050405020304" pitchFamily="18" charset="0"/>
              </a:rPr>
              <a:t>Request for discussion of teleconference time</a:t>
            </a:r>
          </a:p>
          <a:p>
            <a:pPr marL="801688" lvl="1" indent="-341313">
              <a:buFont typeface="Arial" panose="020B0604020202020204" pitchFamily="34" charset="0"/>
              <a:buChar char="•"/>
              <a:defRPr sz="1500" spc="-1">
                <a:latin typeface="Arial"/>
                <a:ea typeface="Arial"/>
                <a:cs typeface="Arial"/>
                <a:sym typeface="Arial"/>
              </a:defRPr>
            </a:pPr>
            <a:r>
              <a:rPr lang="en-US" sz="2000" b="1" dirty="0">
                <a:latin typeface="Times New Roman" panose="02020603050405020304" pitchFamily="18" charset="0"/>
                <a:cs typeface="Times New Roman" panose="02020603050405020304" pitchFamily="18" charset="0"/>
              </a:rPr>
              <a:t>Consider alternating with Tuesday 9amET after May Interim</a:t>
            </a:r>
          </a:p>
          <a:p>
            <a:pPr marL="801688" lvl="1" indent="-341313">
              <a:buFont typeface="Arial" panose="020B0604020202020204" pitchFamily="34" charset="0"/>
              <a:buChar char="•"/>
              <a:defRPr sz="1500" spc="-1">
                <a:latin typeface="Arial"/>
                <a:ea typeface="Arial"/>
                <a:cs typeface="Arial"/>
                <a:sym typeface="Arial"/>
              </a:defRPr>
            </a:pPr>
            <a:r>
              <a:rPr lang="en-US" sz="2000" b="1" dirty="0">
                <a:latin typeface="Times New Roman" panose="02020603050405020304" pitchFamily="18" charset="0"/>
                <a:cs typeface="Times New Roman" panose="02020603050405020304" pitchFamily="18" charset="0"/>
              </a:rPr>
              <a:t>Action: Carol Ansley, compose Doodle poll to be sent to the </a:t>
            </a:r>
            <a:r>
              <a:rPr lang="en-US" sz="2000" b="1" dirty="0" err="1">
                <a:latin typeface="Times New Roman" panose="02020603050405020304" pitchFamily="18" charset="0"/>
                <a:cs typeface="Times New Roman" panose="02020603050405020304" pitchFamily="18" charset="0"/>
              </a:rPr>
              <a:t>TGbi</a:t>
            </a:r>
            <a:r>
              <a:rPr lang="en-US" sz="2000" b="1" dirty="0">
                <a:latin typeface="Times New Roman" panose="02020603050405020304" pitchFamily="18" charset="0"/>
                <a:cs typeface="Times New Roman" panose="02020603050405020304" pitchFamily="18" charset="0"/>
              </a:rPr>
              <a:t> reflector – to find other options</a:t>
            </a:r>
          </a:p>
          <a:p>
            <a:pPr marL="342900" indent="-342900">
              <a:buFont typeface="Arial" panose="020B0604020202020204" pitchFamily="34" charset="0"/>
              <a:buChar char="•"/>
              <a:defRPr sz="1500" spc="-1">
                <a:latin typeface="Arial"/>
                <a:ea typeface="Arial"/>
                <a:cs typeface="Arial"/>
                <a:sym typeface="Arial"/>
              </a:defRPr>
            </a:pPr>
            <a:r>
              <a:rPr lang="en-US" sz="2000" b="1" dirty="0">
                <a:latin typeface="Times New Roman" panose="02020603050405020304" pitchFamily="18" charset="0"/>
                <a:cs typeface="Times New Roman" panose="02020603050405020304" pitchFamily="18" charset="0"/>
              </a:rPr>
              <a:t>Presentation by Dan Harkins</a:t>
            </a:r>
          </a:p>
          <a:p>
            <a:pPr marL="858838" lvl="6" indent="-338138">
              <a:buFont typeface="Arial" panose="020B0604020202020204" pitchFamily="34" charset="0"/>
              <a:buChar char="•"/>
              <a:defRPr sz="1500" spc="-1">
                <a:latin typeface="Arial"/>
                <a:ea typeface="Arial"/>
                <a:cs typeface="Arial"/>
                <a:sym typeface="Arial"/>
              </a:defRPr>
            </a:pPr>
            <a:r>
              <a:rPr lang="en-US" sz="2000" b="1" dirty="0">
                <a:latin typeface="Times New Roman" panose="02020603050405020304" pitchFamily="18" charset="0"/>
                <a:cs typeface="Times New Roman" panose="02020603050405020304" pitchFamily="18" charset="0"/>
                <a:hlinkClick r:id="rId2"/>
              </a:rPr>
              <a:t>https://mentor.ieee.org/802.11/dcn/21/11-21-0541-00-00bi-protecting-password-identifiers.pptx</a:t>
            </a:r>
            <a:endParaRPr lang="en-US" sz="2000" b="1" dirty="0">
              <a:latin typeface="Times New Roman" panose="02020603050405020304" pitchFamily="18" charset="0"/>
              <a:cs typeface="Times New Roman" panose="02020603050405020304" pitchFamily="18" charset="0"/>
            </a:endParaRPr>
          </a:p>
          <a:p>
            <a:pPr marL="342900" lvl="2" indent="-342900">
              <a:buFont typeface="Arial" panose="020B0604020202020204" pitchFamily="34" charset="0"/>
              <a:buChar char="•"/>
              <a:defRPr sz="1500" spc="-1">
                <a:latin typeface="Arial"/>
                <a:ea typeface="Arial"/>
                <a:cs typeface="Arial"/>
                <a:sym typeface="Arial"/>
              </a:defRPr>
            </a:pPr>
            <a:r>
              <a:rPr lang="en-US" sz="2000" b="1" dirty="0">
                <a:latin typeface="Times New Roman" panose="02020603050405020304" pitchFamily="18" charset="0"/>
                <a:cs typeface="Times New Roman" panose="02020603050405020304" pitchFamily="18" charset="0"/>
              </a:rPr>
              <a:t>Action: Stephen McCann and Dan Harkins to prepare a draft Use Case document using Dan’s proposal as the first entry.</a:t>
            </a:r>
          </a:p>
          <a:p>
            <a:pPr>
              <a:defRPr sz="1500" spc="-1">
                <a:latin typeface="Arial"/>
                <a:ea typeface="Arial"/>
                <a:cs typeface="Arial"/>
                <a:sym typeface="Arial"/>
              </a:defRPr>
            </a:pPr>
            <a:r>
              <a:rPr lang="en-US" sz="2000" b="1" dirty="0">
                <a:latin typeface="Times New Roman" panose="02020603050405020304" pitchFamily="18" charset="0"/>
                <a:cs typeface="Times New Roman" panose="02020603050405020304" pitchFamily="18" charset="0"/>
              </a:rPr>
              <a:t>Adjourn</a:t>
            </a:r>
            <a:endParaRPr sz="2000" b="1" dirty="0">
              <a:latin typeface="Times New Roman" panose="02020603050405020304" pitchFamily="18" charset="0"/>
              <a:cs typeface="Times New Roman" panose="02020603050405020304" pitchFamily="18" charset="0"/>
            </a:endParaRPr>
          </a:p>
          <a:p>
            <a:pPr>
              <a:defRPr sz="1500" spc="-1">
                <a:latin typeface="Arial"/>
                <a:ea typeface="Arial"/>
                <a:cs typeface="Arial"/>
                <a:sym typeface="Arial"/>
              </a:defRPr>
            </a:pPr>
            <a:endParaRPr dirty="0"/>
          </a:p>
        </p:txBody>
      </p:sp>
    </p:spTree>
    <p:extLst>
      <p:ext uri="{BB962C8B-B14F-4D97-AF65-F5344CB8AC3E}">
        <p14:creationId xmlns:p14="http://schemas.microsoft.com/office/powerpoint/2010/main" val="4187012998"/>
      </p:ext>
    </p:extLst>
  </p:cSld>
  <p:clrMapOvr>
    <a:masterClrMapping/>
  </p:clrMapOvr>
  <p:transition spd="med"/>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EBDD9E-AB20-1649-8FA3-E10A5DC56526}"/>
              </a:ext>
            </a:extLst>
          </p:cNvPr>
          <p:cNvSpPr>
            <a:spLocks noGrp="1"/>
          </p:cNvSpPr>
          <p:nvPr>
            <p:ph type="title"/>
          </p:nvPr>
        </p:nvSpPr>
        <p:spPr/>
        <p:txBody>
          <a:bodyPr/>
          <a:lstStyle/>
          <a:p>
            <a:r>
              <a:rPr lang="en-US" dirty="0"/>
              <a:t>Organizing Plan</a:t>
            </a:r>
          </a:p>
        </p:txBody>
      </p:sp>
      <p:graphicFrame>
        <p:nvGraphicFramePr>
          <p:cNvPr id="4" name="Diagram 3">
            <a:extLst>
              <a:ext uri="{FF2B5EF4-FFF2-40B4-BE49-F238E27FC236}">
                <a16:creationId xmlns:a16="http://schemas.microsoft.com/office/drawing/2014/main" id="{CDD45EA2-6A75-1A4B-AD6E-94AAD70785CE}"/>
              </a:ext>
            </a:extLst>
          </p:cNvPr>
          <p:cNvGraphicFramePr/>
          <p:nvPr>
            <p:extLst>
              <p:ext uri="{D42A27DB-BD31-4B8C-83A1-F6EECF244321}">
                <p14:modId xmlns:p14="http://schemas.microsoft.com/office/powerpoint/2010/main" val="3284386206"/>
              </p:ext>
            </p:extLst>
          </p:nvPr>
        </p:nvGraphicFramePr>
        <p:xfrm>
          <a:off x="685800" y="1981080"/>
          <a:ext cx="7771680" cy="411408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827123767"/>
      </p:ext>
    </p:extLst>
  </p:cSld>
  <p:clrMapOvr>
    <a:masterClrMapping/>
  </p:clrMapOvr>
  <p:transition spd="med"/>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 name="TextShape 1"/>
          <p:cNvSpPr txBox="1"/>
          <p:nvPr/>
        </p:nvSpPr>
        <p:spPr>
          <a:xfrm>
            <a:off x="685800" y="972559"/>
            <a:ext cx="7771680" cy="49244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algn="ctr">
              <a:defRPr sz="3200" b="1" spc="-100">
                <a:latin typeface="Times New Roman"/>
                <a:ea typeface="Times New Roman"/>
                <a:cs typeface="Times New Roman"/>
                <a:sym typeface="Times New Roman"/>
              </a:defRPr>
            </a:lvl1pPr>
          </a:lstStyle>
          <a:p>
            <a:r>
              <a:rPr dirty="0"/>
              <a:t>Amendment Title</a:t>
            </a:r>
          </a:p>
        </p:txBody>
      </p:sp>
      <p:sp>
        <p:nvSpPr>
          <p:cNvPr id="87" name="TextShape 2"/>
          <p:cNvSpPr txBox="1"/>
          <p:nvPr/>
        </p:nvSpPr>
        <p:spPr>
          <a:xfrm>
            <a:off x="685800" y="1981079"/>
            <a:ext cx="7771680" cy="138499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spAutoFit/>
          </a:bodyPr>
          <a:lstStyle/>
          <a:p>
            <a:pPr marL="180360" indent="-179999">
              <a:spcBef>
                <a:spcPts val="1100"/>
              </a:spcBef>
              <a:buClr>
                <a:srgbClr val="000000"/>
              </a:buClr>
              <a:buSzPct val="100000"/>
              <a:buFont typeface="Symbol"/>
              <a:buChar char="·"/>
              <a:defRPr spc="-1">
                <a:latin typeface="Times New Roman"/>
                <a:ea typeface="Times New Roman"/>
                <a:cs typeface="Times New Roman"/>
                <a:sym typeface="Times New Roman"/>
              </a:defRPr>
            </a:pPr>
            <a:r>
              <a:rPr dirty="0"/>
              <a:t>Standard for Information technology--Telecommunications and information exchange between systems Local and metropolitan area networks--Specific requirements Part 11: Wireless LAN Medium Access Control (MAC) and Physical Layer (PHY) Specifications-- Amendment: Enhanced service with user privacy protection</a:t>
            </a:r>
          </a:p>
        </p:txBody>
      </p:sp>
    </p:spTree>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CustomShape 1"/>
          <p:cNvSpPr txBox="1"/>
          <p:nvPr/>
        </p:nvSpPr>
        <p:spPr>
          <a:xfrm>
            <a:off x="685800" y="946200"/>
            <a:ext cx="7771680" cy="54479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Abstract</a:t>
            </a:r>
          </a:p>
        </p:txBody>
      </p:sp>
      <p:sp>
        <p:nvSpPr>
          <p:cNvPr id="59" name="CustomShape 2"/>
          <p:cNvSpPr txBox="1"/>
          <p:nvPr/>
        </p:nvSpPr>
        <p:spPr>
          <a:xfrm>
            <a:off x="685800" y="1981080"/>
            <a:ext cx="7771680" cy="130364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marL="340920" indent="-340201" algn="ctr">
              <a:spcBef>
                <a:spcPts val="400"/>
              </a:spcBef>
              <a:defRPr sz="2400" b="1" spc="-1">
                <a:latin typeface="Times New Roman"/>
                <a:ea typeface="Times New Roman"/>
                <a:cs typeface="Times New Roman"/>
                <a:sym typeface="Times New Roman"/>
              </a:defRPr>
            </a:pPr>
            <a:r>
              <a:rPr dirty="0"/>
              <a:t>Agenda for:</a:t>
            </a:r>
          </a:p>
          <a:p>
            <a:pPr marL="340920" indent="-340201" algn="ctr">
              <a:spcBef>
                <a:spcPts val="400"/>
              </a:spcBef>
              <a:defRPr sz="2400" spc="-1">
                <a:latin typeface="Arial"/>
                <a:ea typeface="Arial"/>
                <a:cs typeface="Arial"/>
                <a:sym typeface="Arial"/>
              </a:defRPr>
            </a:pPr>
            <a:endParaRPr dirty="0"/>
          </a:p>
          <a:p>
            <a:pPr marL="340920" indent="-340201" algn="ctr">
              <a:spcBef>
                <a:spcPts val="400"/>
              </a:spcBef>
              <a:defRPr sz="2400" b="1" spc="-1">
                <a:latin typeface="Times New Roman"/>
                <a:ea typeface="Times New Roman"/>
                <a:cs typeface="Times New Roman"/>
                <a:sym typeface="Times New Roman"/>
              </a:defRPr>
            </a:pPr>
            <a:r>
              <a:rPr lang="en-US" dirty="0" err="1"/>
              <a:t>TGbi</a:t>
            </a:r>
            <a:r>
              <a:rPr lang="en-US" dirty="0"/>
              <a:t> teleconferences, April</a:t>
            </a:r>
            <a:r>
              <a:rPr dirty="0"/>
              <a:t> 202</a:t>
            </a:r>
            <a:r>
              <a:rPr lang="en-US" dirty="0"/>
              <a:t>1</a:t>
            </a:r>
            <a:endParaRPr dirty="0"/>
          </a:p>
        </p:txBody>
      </p:sp>
    </p:spTree>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 name="CustomShape 1"/>
          <p:cNvSpPr txBox="1"/>
          <p:nvPr/>
        </p:nvSpPr>
        <p:spPr>
          <a:xfrm>
            <a:off x="685800" y="2025031"/>
            <a:ext cx="7771680" cy="92405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p>
            <a:pPr algn="ctr">
              <a:defRPr sz="2700" b="1" spc="-1">
                <a:latin typeface="Times New Roman"/>
                <a:ea typeface="Times New Roman"/>
                <a:cs typeface="Times New Roman"/>
                <a:sym typeface="Times New Roman"/>
              </a:defRPr>
            </a:pPr>
            <a:r>
              <a:rPr dirty="0"/>
              <a:t>IEEE 802.11  </a:t>
            </a:r>
            <a:br>
              <a:rPr dirty="0"/>
            </a:br>
            <a:r>
              <a:rPr lang="en-US" dirty="0"/>
              <a:t>Enhanced Data Privacy Task Group</a:t>
            </a:r>
            <a:endParaRPr dirty="0"/>
          </a:p>
        </p:txBody>
      </p:sp>
      <p:sp>
        <p:nvSpPr>
          <p:cNvPr id="62" name="CustomShape 2"/>
          <p:cNvSpPr txBox="1"/>
          <p:nvPr/>
        </p:nvSpPr>
        <p:spPr>
          <a:xfrm>
            <a:off x="1371598" y="3581279"/>
            <a:ext cx="6400084" cy="166271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algn="ctr">
              <a:spcBef>
                <a:spcPts val="400"/>
              </a:spcBef>
              <a:defRPr sz="2400" b="1" spc="-1">
                <a:latin typeface="Times New Roman"/>
                <a:ea typeface="Times New Roman"/>
                <a:cs typeface="Times New Roman"/>
                <a:sym typeface="Times New Roman"/>
              </a:defRPr>
            </a:pPr>
            <a:r>
              <a:rPr dirty="0"/>
              <a:t>Agenda</a:t>
            </a:r>
          </a:p>
          <a:p>
            <a:pPr algn="ctr">
              <a:spcBef>
                <a:spcPts val="400"/>
              </a:spcBef>
              <a:defRPr sz="2400" b="1" spc="-1">
                <a:latin typeface="Times New Roman"/>
                <a:ea typeface="Times New Roman"/>
                <a:cs typeface="Times New Roman"/>
                <a:sym typeface="Times New Roman"/>
              </a:defRPr>
            </a:pPr>
            <a:r>
              <a:rPr lang="en-US" dirty="0"/>
              <a:t>April teleconferences</a:t>
            </a:r>
            <a:endParaRPr dirty="0"/>
          </a:p>
          <a:p>
            <a:pPr algn="ctr">
              <a:spcBef>
                <a:spcPts val="400"/>
              </a:spcBef>
              <a:defRPr sz="2400" spc="-1">
                <a:latin typeface="Arial"/>
                <a:ea typeface="Arial"/>
                <a:cs typeface="Arial"/>
                <a:sym typeface="Arial"/>
              </a:defRPr>
            </a:pPr>
            <a:endParaRPr dirty="0"/>
          </a:p>
          <a:p>
            <a:pPr algn="ctr">
              <a:spcBef>
                <a:spcPts val="400"/>
              </a:spcBef>
              <a:defRPr sz="2000" b="1" spc="-1">
                <a:latin typeface="Times New Roman"/>
                <a:ea typeface="Times New Roman"/>
                <a:cs typeface="Times New Roman"/>
                <a:sym typeface="Times New Roman"/>
              </a:defRPr>
            </a:pPr>
            <a:r>
              <a:rPr dirty="0"/>
              <a:t>Chair: Carol Ansley (self)</a:t>
            </a:r>
          </a:p>
        </p:txBody>
      </p:sp>
    </p:spTree>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 name="CustomShape 1"/>
          <p:cNvSpPr txBox="1"/>
          <p:nvPr/>
        </p:nvSpPr>
        <p:spPr>
          <a:xfrm>
            <a:off x="685800" y="2572130"/>
            <a:ext cx="7771680" cy="5855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rPr lang="en-US" dirty="0"/>
              <a:t>Thursday April 8</a:t>
            </a:r>
            <a:r>
              <a:rPr dirty="0"/>
              <a:t>, 202</a:t>
            </a:r>
            <a:r>
              <a:rPr lang="en-US" dirty="0"/>
              <a:t>1</a:t>
            </a:r>
            <a:endParaRPr dirty="0"/>
          </a:p>
        </p:txBody>
      </p:sp>
    </p:spTree>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 name="CustomShape 1"/>
          <p:cNvSpPr txBox="1"/>
          <p:nvPr/>
        </p:nvSpPr>
        <p:spPr>
          <a:xfrm>
            <a:off x="685800" y="946200"/>
            <a:ext cx="7771680" cy="54479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Attendance, etc.</a:t>
            </a:r>
          </a:p>
        </p:txBody>
      </p:sp>
      <p:sp>
        <p:nvSpPr>
          <p:cNvPr id="70" name="CustomShape 2"/>
          <p:cNvSpPr txBox="1"/>
          <p:nvPr/>
        </p:nvSpPr>
        <p:spPr>
          <a:xfrm>
            <a:off x="685800" y="1981080"/>
            <a:ext cx="7771680" cy="166671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marL="343080" indent="-342358">
              <a:spcBef>
                <a:spcPts val="600"/>
              </a:spcBef>
              <a:buClr>
                <a:srgbClr val="000000"/>
              </a:buClr>
              <a:buSzPct val="100000"/>
              <a:buFont typeface="Symbol"/>
              <a:buChar char="·"/>
              <a:defRPr sz="2800" b="1" spc="-1">
                <a:latin typeface="Times New Roman"/>
                <a:ea typeface="Times New Roman"/>
                <a:cs typeface="Times New Roman"/>
                <a:sym typeface="Times New Roman"/>
              </a:defRPr>
            </a:pPr>
            <a:r>
              <a:t>Reminders to attendees:</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t>Sign in for attendance tracking in minutes</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t>Noises off</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t>No recordings</a:t>
            </a:r>
          </a:p>
        </p:txBody>
      </p:sp>
    </p:spTree>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685800" y="685800"/>
            <a:ext cx="7771680" cy="561109"/>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a:xfrm>
            <a:off x="685800" y="1246909"/>
            <a:ext cx="7771680" cy="4848251"/>
          </a:xfrm>
        </p:spPr>
        <p:txBody>
          <a:bodyPr>
            <a:normAutofit fontScale="92500" lnSpcReduction="20000"/>
          </a:bodyPr>
          <a:lstStyle/>
          <a:p>
            <a:pPr marL="285750" lvl="1" indent="-285750">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285750" lvl="1" indent="-285750">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342900" lvl="1" algn="ctr">
              <a:defRPr/>
            </a:pPr>
            <a:r>
              <a:rPr lang="en-US" altLang="en-US" sz="24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pPr marL="342900" lvl="1" algn="ctr">
              <a:defRPr/>
            </a:pPr>
            <a:endParaRPr lang="en-US" altLang="en-US" sz="2400" b="1" dirty="0">
              <a:solidFill>
                <a:schemeClr val="tx1"/>
              </a:solidFill>
              <a:latin typeface="Calibri" panose="020F0502020204030204" pitchFamily="34" charset="0"/>
              <a:cs typeface="Calibri" panose="020F0502020204030204" pitchFamily="34" charset="0"/>
            </a:endParaRPr>
          </a:p>
          <a:p>
            <a:pPr marL="342900" lvl="1" algn="ctr">
              <a:defRPr/>
            </a:pPr>
            <a:r>
              <a:rPr lang="en-US" altLang="en-US" sz="2400" b="1" u="sng" dirty="0">
                <a:solidFill>
                  <a:schemeClr val="tx1"/>
                </a:solidFill>
                <a:latin typeface="Calibri" panose="020F0502020204030204" pitchFamily="34" charset="0"/>
                <a:cs typeface="Calibri" panose="020F0502020204030204" pitchFamily="34" charset="0"/>
              </a:rPr>
              <a:t>Ways To Inform The IEEE </a:t>
            </a:r>
          </a:p>
          <a:p>
            <a:pPr marL="342900" lvl="1" algn="ctr">
              <a:defRPr/>
            </a:pPr>
            <a:endParaRPr lang="en-US" altLang="en-US" sz="2400" b="1" dirty="0">
              <a:solidFill>
                <a:schemeClr val="tx1"/>
              </a:solidFill>
              <a:latin typeface="Calibri" panose="020F0502020204030204" pitchFamily="34" charset="0"/>
              <a:cs typeface="Calibri" panose="020F0502020204030204" pitchFamily="34" charset="0"/>
            </a:endParaRPr>
          </a:p>
          <a:p>
            <a:pPr marL="285750" indent="-285750">
              <a:buSzPct val="150000"/>
              <a:buFont typeface="Arial" panose="020B0604020202020204" pitchFamily="34" charset="0"/>
              <a:buChar char="•"/>
              <a:defRPr/>
            </a:pPr>
            <a:r>
              <a:rPr lang="en-US" altLang="en-US" sz="1500" dirty="0">
                <a:solidFill>
                  <a:schemeClr val="tx1"/>
                </a:solidFill>
                <a:latin typeface="Calibri" pitchFamily="34" charset="0"/>
                <a:cs typeface="Calibri" pitchFamily="34" charset="0"/>
              </a:rPr>
              <a:t>Cause an LOA to be submitted to the IEEE-SA (</a:t>
            </a:r>
            <a:r>
              <a:rPr lang="en-US" altLang="en-US" sz="1500" dirty="0" err="1">
                <a:solidFill>
                  <a:schemeClr val="tx1"/>
                </a:solidFill>
                <a:latin typeface="Calibri" pitchFamily="34" charset="0"/>
                <a:cs typeface="Calibri" pitchFamily="34" charset="0"/>
              </a:rPr>
              <a:t>patcom@ieee.org</a:t>
            </a:r>
            <a:r>
              <a:rPr lang="en-US" altLang="en-US" sz="1500" dirty="0">
                <a:solidFill>
                  <a:schemeClr val="tx1"/>
                </a:solidFill>
                <a:latin typeface="Calibri" pitchFamily="34" charset="0"/>
                <a:cs typeface="Calibri" pitchFamily="34" charset="0"/>
              </a:rPr>
              <a:t>); or</a:t>
            </a:r>
          </a:p>
          <a:p>
            <a:pPr>
              <a:buSzPct val="150000"/>
              <a:defRPr/>
            </a:pPr>
            <a:endParaRPr lang="en-US" altLang="en-US" sz="1500" dirty="0">
              <a:solidFill>
                <a:schemeClr val="tx1"/>
              </a:solidFill>
              <a:latin typeface="Calibri" pitchFamily="34" charset="0"/>
              <a:cs typeface="Calibri" pitchFamily="34" charset="0"/>
            </a:endParaRPr>
          </a:p>
          <a:p>
            <a:pPr marL="285750" indent="-285750">
              <a:buSzPct val="150000"/>
              <a:buFont typeface="Arial" panose="020B0604020202020204" pitchFamily="34" charset="0"/>
              <a:buChar char="•"/>
              <a:defRPr/>
            </a:pPr>
            <a:r>
              <a:rPr lang="en-US" altLang="en-US" sz="1500" dirty="0">
                <a:solidFill>
                  <a:schemeClr val="tx1"/>
                </a:solidFill>
                <a:latin typeface="Calibri" pitchFamily="34" charset="0"/>
                <a:cs typeface="Calibri" pitchFamily="34" charset="0"/>
              </a:rPr>
              <a:t>Provide the chair of this group with the identity of the holder(s) of any and all such claims as soon as possible; or</a:t>
            </a:r>
          </a:p>
          <a:p>
            <a:pPr>
              <a:buSzPct val="150000"/>
              <a:defRPr/>
            </a:pPr>
            <a:endParaRPr lang="en-US" altLang="en-US" sz="1500" dirty="0">
              <a:solidFill>
                <a:schemeClr val="tx1"/>
              </a:solidFill>
              <a:latin typeface="Calibri" pitchFamily="34" charset="0"/>
              <a:cs typeface="Calibri" pitchFamily="34" charset="0"/>
            </a:endParaRPr>
          </a:p>
          <a:p>
            <a:pPr marL="285750" indent="-285750">
              <a:buSzPct val="150000"/>
              <a:buFont typeface="Arial" panose="020B0604020202020204" pitchFamily="34" charset="0"/>
              <a:buChar char="•"/>
              <a:defRPr/>
            </a:pPr>
            <a:r>
              <a:rPr lang="en-US" altLang="en-US" sz="1500" dirty="0">
                <a:solidFill>
                  <a:schemeClr val="tx1"/>
                </a:solidFill>
                <a:latin typeface="Calibri" pitchFamily="34" charset="0"/>
                <a:cs typeface="Calibri" pitchFamily="34" charset="0"/>
              </a:rPr>
              <a:t>Speak up now and respond to this Call for Potentially Essential Patents</a:t>
            </a:r>
          </a:p>
          <a:p>
            <a:pPr marL="458788" indent="-458788">
              <a:defRPr/>
            </a:pPr>
            <a:r>
              <a:rPr lang="en-US" altLang="en-US" sz="1500" dirty="0">
                <a:solidFill>
                  <a:schemeClr val="tx1"/>
                </a:solidFill>
                <a:latin typeface="Calibri" pitchFamily="34" charset="0"/>
                <a:cs typeface="Calibri" pitchFamily="34" charset="0"/>
              </a:rPr>
              <a:t>	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endParaRPr lang="en-US" altLang="en-US" sz="2400" b="1" dirty="0">
              <a:solidFill>
                <a:schemeClr val="tx1"/>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1225087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 name="CustomShape 1"/>
          <p:cNvSpPr txBox="1"/>
          <p:nvPr/>
        </p:nvSpPr>
        <p:spPr>
          <a:xfrm>
            <a:off x="685800" y="916321"/>
            <a:ext cx="7771680" cy="54623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798" tIns="46798" rIns="46798" bIns="46798" anchor="ctr">
            <a:spAutoFit/>
          </a:bodyPr>
          <a:lstStyle>
            <a:lvl1pPr algn="ctr">
              <a:defRPr sz="3200" b="1" spc="-1">
                <a:latin typeface="Times New Roman"/>
                <a:ea typeface="Times New Roman"/>
                <a:cs typeface="Times New Roman"/>
                <a:sym typeface="Times New Roman"/>
              </a:defRPr>
            </a:lvl1pPr>
          </a:lstStyle>
          <a:p>
            <a:r>
              <a:t>Participation in IEEE 802 Meetings</a:t>
            </a:r>
          </a:p>
        </p:txBody>
      </p:sp>
      <p:sp>
        <p:nvSpPr>
          <p:cNvPr id="73" name="CustomShape 2"/>
          <p:cNvSpPr txBox="1"/>
          <p:nvPr/>
        </p:nvSpPr>
        <p:spPr>
          <a:xfrm>
            <a:off x="609480" y="1523880"/>
            <a:ext cx="7923959" cy="469578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marL="318239" indent="-314278">
              <a:spcBef>
                <a:spcPts val="600"/>
              </a:spcBef>
              <a:defRPr sz="1600" b="1" spc="-1">
                <a:latin typeface="Times New Roman"/>
                <a:ea typeface="Times New Roman"/>
                <a:cs typeface="Times New Roman"/>
                <a:sym typeface="Times New Roman"/>
              </a:defRPr>
            </a:pPr>
            <a:r>
              <a:t>Participation in any IEEE 802 meeting (Sponsor, Sponsor subgroup, Working Group, Working Group subgroup, etc.) is on an individual basis</a:t>
            </a:r>
          </a:p>
          <a:p>
            <a:pPr marL="318239" indent="-314278">
              <a:spcBef>
                <a:spcPts val="600"/>
              </a:spcBef>
              <a:defRPr sz="1400" b="1" i="1" spc="-1">
                <a:latin typeface="Times New Roman"/>
                <a:ea typeface="Times New Roman"/>
                <a:cs typeface="Times New Roman"/>
                <a:sym typeface="Times New Roman"/>
              </a:defRPr>
            </a:pPr>
            <a:r>
              <a:t>•     </a:t>
            </a:r>
            <a:r>
              <a:rPr i="0"/>
              <a:t>Participants in the IEEE standards development individual process shall act based on their qualifications and experience. (</a:t>
            </a:r>
            <a:r>
              <a:rPr i="0" u="sng">
                <a:solidFill>
                  <a:srgbClr val="0000FF"/>
                </a:solidFill>
                <a:uFill>
                  <a:solidFill>
                    <a:srgbClr val="0000FF"/>
                  </a:solidFill>
                </a:uFill>
                <a:hlinkClick r:id="rId2"/>
              </a:rPr>
              <a:t>https://standards.ieee.org/develop/policies/bylaws/sb_bylaws.pdf</a:t>
            </a:r>
            <a:r>
              <a:rPr i="0" u="sng">
                <a:solidFill>
                  <a:srgbClr val="CCCCFF"/>
                </a:solidFill>
              </a:rPr>
              <a:t> </a:t>
            </a:r>
            <a:r>
              <a:rPr i="0"/>
              <a:t>section 5.2.1)</a:t>
            </a:r>
          </a:p>
          <a:p>
            <a:pPr marL="318239" indent="-314278">
              <a:spcBef>
                <a:spcPts val="600"/>
              </a:spcBef>
              <a:defRPr sz="1400" b="1" spc="-1">
                <a:latin typeface="Times New Roman"/>
                <a:ea typeface="Times New Roman"/>
                <a:cs typeface="Times New Roman"/>
                <a:sym typeface="Times New Roman"/>
              </a:defRPr>
            </a:pPr>
            <a: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18239" indent="-314278">
              <a:spcBef>
                <a:spcPts val="600"/>
              </a:spcBef>
              <a:defRPr sz="1400" b="1" spc="-1">
                <a:latin typeface="Times New Roman"/>
                <a:ea typeface="Times New Roman"/>
                <a:cs typeface="Times New Roman"/>
                <a:sym typeface="Times New Roman"/>
              </a:defRPr>
            </a:pPr>
            <a:r>
              <a:t>•    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18239" indent="-314278">
              <a:spcBef>
                <a:spcPts val="600"/>
              </a:spcBef>
              <a:defRPr sz="1400" b="1" spc="-1">
                <a:latin typeface="Times New Roman"/>
                <a:ea typeface="Times New Roman"/>
                <a:cs typeface="Times New Roman"/>
                <a:sym typeface="Times New Roman"/>
              </a:defRPr>
            </a:pPr>
            <a:r>
              <a:t>•    Participants shall not direct the actions or votes of any other member of an IEEE 802 Working Group or retaliate against any other member for their actions or votes within IEEE 802 Working Group meetings, see </a:t>
            </a:r>
            <a:r>
              <a:rPr u="sng">
                <a:solidFill>
                  <a:srgbClr val="0000FF"/>
                </a:solidFill>
                <a:uFill>
                  <a:solidFill>
                    <a:srgbClr val="0000FF"/>
                  </a:solidFill>
                </a:uFill>
                <a:hlinkClick r:id="rId3"/>
              </a:rPr>
              <a:t>https://standards.ieee.org/develop/policies/bylaws/sb_bylaws.pdf </a:t>
            </a:r>
            <a:r>
              <a:t>section 5.2.1.3 and the IEEE 802 LMSC Working Group Policies and Procedures, subclause 3.4.1 “Chair”, list item x.</a:t>
            </a:r>
          </a:p>
          <a:p>
            <a:pPr marL="318239" indent="-314278">
              <a:spcBef>
                <a:spcPts val="600"/>
              </a:spcBef>
              <a:defRPr sz="1600" b="1" spc="-1">
                <a:latin typeface="Times New Roman"/>
                <a:ea typeface="Times New Roman"/>
                <a:cs typeface="Times New Roman"/>
                <a:sym typeface="Times New Roman"/>
              </a:defRPr>
            </a:pPr>
            <a:r>
              <a:t>By participating in IEEE 802 meetings, you accept these requirements.  If you do not agree to these policies then you shall not participate.</a:t>
            </a:r>
          </a:p>
          <a:p>
            <a:pPr marL="318239" indent="-314278" algn="ctr">
              <a:spcBef>
                <a:spcPts val="600"/>
              </a:spcBef>
              <a:defRPr sz="1200" b="1" spc="-1">
                <a:latin typeface="Times New Roman"/>
                <a:ea typeface="Times New Roman"/>
                <a:cs typeface="Times New Roman"/>
                <a:sym typeface="Times New Roman"/>
              </a:defRPr>
            </a:pPr>
            <a:r>
              <a:t>(Latest revision of IEEE 802 LMSC Working Group Policies and Procedures: </a:t>
            </a:r>
            <a:r>
              <a:rPr u="sng">
                <a:solidFill>
                  <a:srgbClr val="0000FF"/>
                </a:solidFill>
                <a:uFill>
                  <a:solidFill>
                    <a:srgbClr val="0000FF"/>
                  </a:solidFill>
                </a:uFill>
                <a:hlinkClick r:id="rId4"/>
              </a:rPr>
              <a:t>http://www.ieee802.org/devdocs.shtml</a:t>
            </a:r>
            <a:r>
              <a:t>)</a:t>
            </a:r>
          </a:p>
        </p:txBody>
      </p:sp>
    </p:spTree>
  </p:cSld>
  <p:clrMapOvr>
    <a:masterClrMapping/>
  </p:clrMapOvr>
  <p:transition spd="med"/>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685801" y="1625600"/>
            <a:ext cx="7770813" cy="4334687"/>
          </a:xfrm>
        </p:spPr>
        <p:txBody>
          <a:bodyPr>
            <a:normAutofit/>
          </a:bodyPr>
          <a:lstStyle/>
          <a:p>
            <a:pPr>
              <a:lnSpc>
                <a:spcPct val="80000"/>
              </a:lnSpc>
              <a:spcAft>
                <a:spcPct val="40000"/>
              </a:spcAft>
              <a:buSzPct val="150000"/>
              <a:defRPr/>
            </a:pPr>
            <a:r>
              <a:rPr lang="en-US" altLang="en-US"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defRPr/>
            </a:pPr>
            <a:r>
              <a:rPr lang="en-US" altLang="en-US"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defRPr/>
            </a:pPr>
            <a:r>
              <a:rPr lang="en-US" altLang="en-US"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defRPr/>
            </a:pPr>
            <a:r>
              <a:rPr lang="en-GB" altLang="en-US" sz="24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24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defRPr/>
            </a:pPr>
            <a:r>
              <a:rPr lang="en-US" altLang="en-US"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defRPr/>
            </a:pPr>
            <a:r>
              <a:rPr lang="en-US" altLang="en-US"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defRPr/>
            </a:pPr>
            <a:r>
              <a:rPr lang="en-US" altLang="en-US"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lvl="1">
              <a:lnSpc>
                <a:spcPct val="80000"/>
              </a:lnSpc>
              <a:spcAft>
                <a:spcPct val="40000"/>
              </a:spcAft>
              <a:buSzPct val="150000"/>
              <a:buFont typeface="Arial" panose="020B0604020202020204" pitchFamily="34" charset="0"/>
              <a:buChar char="•"/>
              <a:defRPr/>
            </a:pPr>
            <a:endParaRPr lang="en-US" altLang="en-US" sz="16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endParaRPr lang="en-US" altLang="en-US" sz="1600" b="1"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900" dirty="0">
                <a:solidFill>
                  <a:schemeClr val="tx1"/>
                </a:solidFill>
                <a:latin typeface="Calibri" panose="020F0502020204030204" pitchFamily="34" charset="0"/>
                <a:cs typeface="Calibri" panose="020F0502020204030204" pitchFamily="34" charset="0"/>
              </a:rPr>
              <a:t>---------------------------------------------------------------   </a:t>
            </a:r>
            <a:endParaRPr lang="en-US" altLang="en-US" sz="12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200" dirty="0">
                <a:solidFill>
                  <a:schemeClr val="tx1"/>
                </a:solidFill>
                <a:latin typeface="Calibri" panose="020F0502020204030204" pitchFamily="34" charset="0"/>
                <a:cs typeface="Calibri" panose="020F0502020204030204" pitchFamily="34" charset="0"/>
              </a:rPr>
              <a:t>For more details, see </a:t>
            </a:r>
            <a:r>
              <a:rPr lang="en-US" altLang="en-US" sz="12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200" dirty="0">
                <a:solidFill>
                  <a:schemeClr val="tx1"/>
                </a:solidFill>
                <a:latin typeface="Calibri" panose="020F0502020204030204" pitchFamily="34" charset="0"/>
                <a:cs typeface="Calibri" panose="020F0502020204030204" pitchFamily="34" charset="0"/>
              </a:rPr>
              <a:t>, clause 5.3.10 and </a:t>
            </a:r>
            <a:br>
              <a:rPr lang="en-US" altLang="en-US" sz="1200" dirty="0">
                <a:solidFill>
                  <a:schemeClr val="tx1"/>
                </a:solidFill>
                <a:latin typeface="Calibri" panose="020F0502020204030204" pitchFamily="34" charset="0"/>
                <a:cs typeface="Calibri" panose="020F0502020204030204" pitchFamily="34" charset="0"/>
              </a:rPr>
            </a:br>
            <a:r>
              <a:rPr lang="en-US" altLang="en-US" sz="12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200" dirty="0">
                <a:solidFill>
                  <a:schemeClr val="tx1"/>
                </a:solidFill>
                <a:latin typeface="Calibri" panose="020F0502020204030204" pitchFamily="34" charset="0"/>
                <a:cs typeface="Calibri" panose="020F0502020204030204" pitchFamily="34" charset="0"/>
              </a:rPr>
              <a:t>at http://standards.ieee.org/develop/policies/antitrust.pdf</a:t>
            </a:r>
          </a:p>
        </p:txBody>
      </p:sp>
    </p:spTree>
    <p:extLst>
      <p:ext uri="{BB962C8B-B14F-4D97-AF65-F5344CB8AC3E}">
        <p14:creationId xmlns:p14="http://schemas.microsoft.com/office/powerpoint/2010/main" val="213724439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855586"/>
            <a:ext cx="7771680" cy="1065962"/>
          </a:xfrm>
        </p:spPr>
        <p:txBody>
          <a:bodyPr>
            <a:normAutofit fontScale="90000"/>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350" dirty="0"/>
              <a:t>This means no participant may exercise “</a:t>
            </a:r>
            <a:r>
              <a:rPr lang="en-US" sz="1350" i="1" dirty="0"/>
              <a:t>authority, leadership, or influence by reason of superior leverage, strength, or representation to the exclusion of fair and equitable consideration of other viewpoints</a:t>
            </a:r>
            <a:r>
              <a:rPr lang="en-US" sz="1350" dirty="0"/>
              <a:t>” or “</a:t>
            </a:r>
            <a:r>
              <a:rPr lang="en-US" sz="1350" i="1" dirty="0"/>
              <a:t>to hinder the progress of the standards development activity</a:t>
            </a:r>
            <a:r>
              <a:rPr lang="en-US" sz="135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Tree>
    <p:extLst>
      <p:ext uri="{BB962C8B-B14F-4D97-AF65-F5344CB8AC3E}">
        <p14:creationId xmlns:p14="http://schemas.microsoft.com/office/powerpoint/2010/main" val="544004666"/>
      </p:ext>
    </p:extLst>
  </p:cSld>
  <p:clrMapOvr>
    <a:masterClrMapping/>
  </p:clrMapOvr>
</p:sld>
</file>

<file path=ppt/theme/theme1.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Office Theme">
      <a:majorFont>
        <a:latin typeface="Helvetica Neue"/>
        <a:ea typeface="Helvetica Neue"/>
        <a:cs typeface="Helvetica Neue"/>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Office Theme">
      <a:majorFont>
        <a:latin typeface="Helvetica Neue"/>
        <a:ea typeface="Helvetica Neue"/>
        <a:cs typeface="Helvetica Neue"/>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emplate/>
  <TotalTime>5777</TotalTime>
  <Words>1761</Words>
  <Application>Microsoft Macintosh PowerPoint</Application>
  <PresentationFormat>On-screen Show (4:3)</PresentationFormat>
  <Paragraphs>138</Paragraphs>
  <Slides>16</Slides>
  <Notes>2</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16</vt:i4>
      </vt:variant>
    </vt:vector>
  </HeadingPairs>
  <TitlesOfParts>
    <vt:vector size="24" baseType="lpstr">
      <vt:lpstr>Arial</vt:lpstr>
      <vt:lpstr>Calibri</vt:lpstr>
      <vt:lpstr>Helvetica</vt:lpstr>
      <vt:lpstr>Helvetica Neue</vt:lpstr>
      <vt:lpstr>Monotype Sorts</vt:lpstr>
      <vt:lpstr>Symbol</vt:lpstr>
      <vt:lpstr>Times New Roman</vt:lpstr>
      <vt:lpstr>Office Theme</vt:lpstr>
      <vt:lpstr>PowerPoint Presentation</vt:lpstr>
      <vt:lpstr>PowerPoint Presentation</vt:lpstr>
      <vt:lpstr>PowerPoint Presentation</vt:lpstr>
      <vt:lpstr>PowerPoint Presentation</vt:lpstr>
      <vt:lpstr>PowerPoint Presentation</vt:lpstr>
      <vt:lpstr>Participants have a duty to inform the IEEE</vt:lpstr>
      <vt:lpstr>PowerPoint Presentation</vt:lpstr>
      <vt:lpstr>Other guidelines for IEEE WG meetings</vt:lpstr>
      <vt:lpstr>IEEE-SA standards activities shall allow the fair &amp; equitable consideration of all viewpoints</vt:lpstr>
      <vt:lpstr>IEEE SA Policy Documents</vt:lpstr>
      <vt:lpstr>IEEE SA Rules Documents</vt:lpstr>
      <vt:lpstr>IEEE SA Copyright Policy</vt:lpstr>
      <vt:lpstr>IEEE SA Copyright Policy</vt:lpstr>
      <vt:lpstr>PowerPoint Presentation</vt:lpstr>
      <vt:lpstr>Organizing Plan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cp:lastModifiedBy>Microsoft Office User</cp:lastModifiedBy>
  <cp:revision>61</cp:revision>
  <dcterms:modified xsi:type="dcterms:W3CDTF">2021-04-08T15:19:01Z</dcterms:modified>
</cp:coreProperties>
</file>