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sldIdLst>
    <p:sldId id="256" r:id="rId2"/>
    <p:sldId id="257" r:id="rId3"/>
    <p:sldId id="258" r:id="rId4"/>
    <p:sldId id="259" r:id="rId5"/>
    <p:sldId id="261" r:id="rId6"/>
    <p:sldId id="269" r:id="rId7"/>
    <p:sldId id="262" r:id="rId8"/>
    <p:sldId id="271" r:id="rId9"/>
    <p:sldId id="289" r:id="rId10"/>
    <p:sldId id="266" r:id="rId11"/>
    <p:sldId id="290" r:id="rId12"/>
    <p:sldId id="283" r:id="rId13"/>
    <p:sldId id="288" r:id="rId14"/>
    <p:sldId id="265" r:id="rId15"/>
    <p:sldId id="292" r:id="rId16"/>
    <p:sldId id="293" r:id="rId17"/>
    <p:sldId id="267" r:id="rId18"/>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66"/>
    <p:restoredTop sz="94884"/>
  </p:normalViewPr>
  <p:slideViewPr>
    <p:cSldViewPr snapToGrid="0" snapToObjects="1">
      <p:cViewPr varScale="1">
        <p:scale>
          <a:sx n="139" d="100"/>
          <a:sy n="139" d="100"/>
        </p:scale>
        <p:origin x="176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a:t>Develop a Use Case Document based on submissions</a:t>
          </a:r>
          <a:endParaRPr lang="en-US" sz="140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E601E7A4-703C-1740-8C29-4A1F94E40236}">
      <dgm:prSet custT="1"/>
      <dgm:spPr/>
      <dgm:t>
        <a:bodyPr/>
        <a:lstStyle/>
        <a:p>
          <a:r>
            <a:rPr lang="en-US" sz="1400" b="0" i="0" baseline="0" dirty="0"/>
            <a:t>Develop Specification Framework Document (SFD) based on identified use cases</a:t>
          </a:r>
          <a:endParaRPr lang="en-US" sz="1400" dirty="0"/>
        </a:p>
      </dgm:t>
    </dgm:pt>
    <dgm:pt modelId="{53686146-A62C-AD48-96C3-6BE3E2A8F2C8}" type="parTrans" cxnId="{7A720E0F-109F-E34C-9D9F-49409A1CF98E}">
      <dgm:prSet/>
      <dgm:spPr/>
      <dgm:t>
        <a:bodyPr/>
        <a:lstStyle/>
        <a:p>
          <a:endParaRPr lang="en-US" sz="2400"/>
        </a:p>
      </dgm:t>
    </dgm:pt>
    <dgm:pt modelId="{72706BD7-A36D-2C4B-9D92-6DECE81A6ABC}" type="sibTrans" cxnId="{7A720E0F-109F-E34C-9D9F-49409A1CF98E}">
      <dgm:prSet/>
      <dgm:spPr/>
      <dgm:t>
        <a:bodyPr/>
        <a:lstStyle/>
        <a:p>
          <a:endParaRPr lang="en-US" sz="2400"/>
        </a:p>
      </dgm:t>
    </dgm:pt>
    <dgm:pt modelId="{318196FD-5F5B-1245-92F4-C8A8109CD68F}">
      <dgm:prSet custT="1"/>
      <dgm:spPr/>
      <dgm:t>
        <a:bodyPr/>
        <a:lstStyle/>
        <a:p>
          <a:r>
            <a:rPr lang="en-US" sz="1400" b="0" i="0" baseline="0"/>
            <a:t>Develop a Draft based on SFD approved features</a:t>
          </a:r>
          <a:endParaRPr lang="en-US" sz="140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5D42E35-DBD5-1745-9EED-145A1156DB94}" type="pres">
      <dgm:prSet presAssocID="{726989D4-A794-CB4D-9E98-866524B64B1F}" presName="FourNodes_1" presStyleLbl="node1" presStyleIdx="0" presStyleCnt="4">
        <dgm:presLayoutVars>
          <dgm:bulletEnabled val="1"/>
        </dgm:presLayoutVars>
      </dgm:prSet>
      <dgm:spPr/>
    </dgm:pt>
    <dgm:pt modelId="{12332CCF-D263-144E-AF82-E7223B19CF31}" type="pres">
      <dgm:prSet presAssocID="{726989D4-A794-CB4D-9E98-866524B64B1F}" presName="FourNodes_2" presStyleLbl="node1" presStyleIdx="1" presStyleCnt="4">
        <dgm:presLayoutVars>
          <dgm:bulletEnabled val="1"/>
        </dgm:presLayoutVars>
      </dgm:prSet>
      <dgm:spPr/>
    </dgm:pt>
    <dgm:pt modelId="{73EDAEE6-A29E-8B45-95DB-A52E7210E7D1}" type="pres">
      <dgm:prSet presAssocID="{726989D4-A794-CB4D-9E98-866524B64B1F}" presName="FourNodes_3" presStyleLbl="node1" presStyleIdx="2" presStyleCnt="4">
        <dgm:presLayoutVars>
          <dgm:bulletEnabled val="1"/>
        </dgm:presLayoutVars>
      </dgm:prSet>
      <dgm:spPr/>
    </dgm:pt>
    <dgm:pt modelId="{4692AEC7-77FE-7345-A586-D8DC51807C8B}" type="pres">
      <dgm:prSet presAssocID="{726989D4-A794-CB4D-9E98-866524B64B1F}" presName="FourNodes_4" presStyleLbl="node1" presStyleIdx="3" presStyleCnt="4">
        <dgm:presLayoutVars>
          <dgm:bulletEnabled val="1"/>
        </dgm:presLayoutVars>
      </dgm:prSet>
      <dgm:spPr/>
    </dgm:pt>
    <dgm:pt modelId="{88D4A8D0-E497-5642-BC17-26F3A485809D}" type="pres">
      <dgm:prSet presAssocID="{726989D4-A794-CB4D-9E98-866524B64B1F}" presName="FourConn_1-2" presStyleLbl="fgAccFollowNode1" presStyleIdx="0" presStyleCnt="3">
        <dgm:presLayoutVars>
          <dgm:bulletEnabled val="1"/>
        </dgm:presLayoutVars>
      </dgm:prSet>
      <dgm:spPr/>
    </dgm:pt>
    <dgm:pt modelId="{5DC773BC-FAF2-D74C-AE1B-9442BEFE3567}" type="pres">
      <dgm:prSet presAssocID="{726989D4-A794-CB4D-9E98-866524B64B1F}" presName="FourConn_2-3" presStyleLbl="fgAccFollowNode1" presStyleIdx="1" presStyleCnt="3">
        <dgm:presLayoutVars>
          <dgm:bulletEnabled val="1"/>
        </dgm:presLayoutVars>
      </dgm:prSet>
      <dgm:spPr/>
    </dgm:pt>
    <dgm:pt modelId="{142A0247-F088-5A40-B5DF-2D65B80DE476}" type="pres">
      <dgm:prSet presAssocID="{726989D4-A794-CB4D-9E98-866524B64B1F}" presName="FourConn_3-4" presStyleLbl="fgAccFollowNode1" presStyleIdx="2" presStyleCnt="3">
        <dgm:presLayoutVars>
          <dgm:bulletEnabled val="1"/>
        </dgm:presLayoutVars>
      </dgm:prSet>
      <dgm:spPr/>
    </dgm:pt>
    <dgm:pt modelId="{AC7179CE-1E3B-D14A-9528-A621052DD062}" type="pres">
      <dgm:prSet presAssocID="{726989D4-A794-CB4D-9E98-866524B64B1F}" presName="FourNodes_1_text" presStyleLbl="node1" presStyleIdx="3" presStyleCnt="4">
        <dgm:presLayoutVars>
          <dgm:bulletEnabled val="1"/>
        </dgm:presLayoutVars>
      </dgm:prSet>
      <dgm:spPr/>
    </dgm:pt>
    <dgm:pt modelId="{675014B5-0EC4-D044-8A90-36E4FEB97869}" type="pres">
      <dgm:prSet presAssocID="{726989D4-A794-CB4D-9E98-866524B64B1F}" presName="FourNodes_2_text" presStyleLbl="node1" presStyleIdx="3" presStyleCnt="4">
        <dgm:presLayoutVars>
          <dgm:bulletEnabled val="1"/>
        </dgm:presLayoutVars>
      </dgm:prSet>
      <dgm:spPr/>
    </dgm:pt>
    <dgm:pt modelId="{B2B2642F-89D6-204C-9FF5-B88245C073BB}" type="pres">
      <dgm:prSet presAssocID="{726989D4-A794-CB4D-9E98-866524B64B1F}" presName="FourNodes_3_text" presStyleLbl="node1" presStyleIdx="3" presStyleCnt="4">
        <dgm:presLayoutVars>
          <dgm:bulletEnabled val="1"/>
        </dgm:presLayoutVars>
      </dgm:prSet>
      <dgm:spPr/>
    </dgm:pt>
    <dgm:pt modelId="{67029D3B-7D10-AE45-A946-F79C9620AB7B}" type="pres">
      <dgm:prSet presAssocID="{726989D4-A794-CB4D-9E98-866524B64B1F}" presName="FourNodes_4_text" presStyleLbl="node1" presStyleIdx="3" presStyleCnt="4">
        <dgm:presLayoutVars>
          <dgm:bulletEnabled val="1"/>
        </dgm:presLayoutVars>
      </dgm:prSet>
      <dgm:spPr/>
    </dgm:pt>
  </dgm:ptLst>
  <dgm:cxnLst>
    <dgm:cxn modelId="{7A720E0F-109F-E34C-9D9F-49409A1CF98E}" srcId="{726989D4-A794-CB4D-9E98-866524B64B1F}" destId="{E601E7A4-703C-1740-8C29-4A1F94E40236}" srcOrd="2" destOrd="0" parTransId="{53686146-A62C-AD48-96C3-6BE3E2A8F2C8}" sibTransId="{72706BD7-A36D-2C4B-9D92-6DECE81A6ABC}"/>
    <dgm:cxn modelId="{DC1C3E1F-C8ED-0141-B710-BC513121D8C0}" srcId="{726989D4-A794-CB4D-9E98-866524B64B1F}" destId="{353C6CAD-6C50-FB4D-8CBA-B53530EDC72D}" srcOrd="0" destOrd="0" parTransId="{AAA5A74E-615D-9040-A6A5-6B26011562D9}" sibTransId="{A0B7DBDB-ABB2-1740-8CC7-2C23D838F457}"/>
    <dgm:cxn modelId="{15171739-38A2-914A-A80A-03B988C39FF9}" type="presOf" srcId="{353C6CAD-6C50-FB4D-8CBA-B53530EDC72D}" destId="{AC7179CE-1E3B-D14A-9528-A621052DD062}" srcOrd="1" destOrd="0" presId="urn:microsoft.com/office/officeart/2005/8/layout/vProcess5"/>
    <dgm:cxn modelId="{A011A53D-7AB3-C44B-9C1E-16F6A204090A}" type="presOf" srcId="{353C6CAD-6C50-FB4D-8CBA-B53530EDC72D}" destId="{F5D42E35-DBD5-1745-9EED-145A1156DB94}" srcOrd="0" destOrd="0" presId="urn:microsoft.com/office/officeart/2005/8/layout/vProcess5"/>
    <dgm:cxn modelId="{4136C654-5F9F-F342-B68E-AD8B20365EBC}" type="presOf" srcId="{72706BD7-A36D-2C4B-9D92-6DECE81A6ABC}" destId="{142A0247-F088-5A40-B5DF-2D65B80DE476}" srcOrd="0" destOrd="0" presId="urn:microsoft.com/office/officeart/2005/8/layout/vProcess5"/>
    <dgm:cxn modelId="{20F2CD66-D758-9947-A7B1-BC7AC41A2C61}" type="presOf" srcId="{E7BFD4AA-043C-264A-B80E-A24667728F54}" destId="{AC7179CE-1E3B-D14A-9528-A621052DD062}" srcOrd="1" destOrd="1" presId="urn:microsoft.com/office/officeart/2005/8/layout/vProcess5"/>
    <dgm:cxn modelId="{9CBA326B-9230-AB4F-9953-8B69242A267D}" type="presOf" srcId="{0496C4A9-7960-EF4D-AD4E-E718D487D0F4}" destId="{675014B5-0EC4-D044-8A90-36E4FEB97869}" srcOrd="1" destOrd="0" presId="urn:microsoft.com/office/officeart/2005/8/layout/vProcess5"/>
    <dgm:cxn modelId="{5645D275-7ECF-5E4D-B5E2-974365535ECD}" type="presOf" srcId="{E7BFD4AA-043C-264A-B80E-A24667728F54}" destId="{F5D42E35-DBD5-1745-9EED-145A1156DB94}" srcOrd="0" destOrd="1" presId="urn:microsoft.com/office/officeart/2005/8/layout/vProcess5"/>
    <dgm:cxn modelId="{DBEEE582-0030-384B-9B1A-FD4841CDDE66}" type="presOf" srcId="{A0B7DBDB-ABB2-1740-8CC7-2C23D838F457}" destId="{88D4A8D0-E497-5642-BC17-26F3A485809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2C07A09E-1F3D-FA4A-892C-CA8F937E7E71}" type="presOf" srcId="{318196FD-5F5B-1245-92F4-C8A8109CD68F}" destId="{4692AEC7-77FE-7345-A586-D8DC51807C8B}" srcOrd="0" destOrd="0" presId="urn:microsoft.com/office/officeart/2005/8/layout/vProcess5"/>
    <dgm:cxn modelId="{45FC3BAA-E28B-D44D-BD6D-AA5C9DDD674F}" srcId="{726989D4-A794-CB4D-9E98-866524B64B1F}" destId="{318196FD-5F5B-1245-92F4-C8A8109CD68F}" srcOrd="3" destOrd="0" parTransId="{3B585E92-C420-BD4A-A1BA-9021B0E0DB04}" sibTransId="{4358918B-0D36-1348-9C30-282ADFEDACDB}"/>
    <dgm:cxn modelId="{4FC24EAA-07F8-5C40-BFBC-C91FC24B9821}" type="presOf" srcId="{E601E7A4-703C-1740-8C29-4A1F94E40236}" destId="{B2B2642F-89D6-204C-9FF5-B88245C073BB}" srcOrd="1" destOrd="0" presId="urn:microsoft.com/office/officeart/2005/8/layout/vProcess5"/>
    <dgm:cxn modelId="{7E890DAC-8376-594C-8E71-EE5E78B12267}" type="presOf" srcId="{726989D4-A794-CB4D-9E98-866524B64B1F}" destId="{0216F240-17F0-5341-BC30-8C9742E9FB3C}"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BDA31BCD-4D0A-544D-94F4-5814E9A706AB}" type="presOf" srcId="{318196FD-5F5B-1245-92F4-C8A8109CD68F}" destId="{67029D3B-7D10-AE45-A946-F79C9620AB7B}" srcOrd="1" destOrd="0" presId="urn:microsoft.com/office/officeart/2005/8/layout/vProcess5"/>
    <dgm:cxn modelId="{70BC09DD-15DB-7E4C-A021-4B9EEAA24DFB}" type="presOf" srcId="{E34A5937-51EC-8D43-BB77-DAB59D9E385E}" destId="{5DC773BC-FAF2-D74C-AE1B-9442BEFE3567}" srcOrd="0" destOrd="0" presId="urn:microsoft.com/office/officeart/2005/8/layout/vProcess5"/>
    <dgm:cxn modelId="{3C0E7FE0-EAB7-114D-AE49-2257BC99034D}" type="presOf" srcId="{0496C4A9-7960-EF4D-AD4E-E718D487D0F4}" destId="{12332CCF-D263-144E-AF82-E7223B19CF31}" srcOrd="0" destOrd="0" presId="urn:microsoft.com/office/officeart/2005/8/layout/vProcess5"/>
    <dgm:cxn modelId="{0F2CE9E4-8B94-1149-8BAA-777EDFC58ECD}" type="presOf" srcId="{E601E7A4-703C-1740-8C29-4A1F94E40236}" destId="{73EDAEE6-A29E-8B45-95DB-A52E7210E7D1}" srcOrd="0" destOrd="0" presId="urn:microsoft.com/office/officeart/2005/8/layout/vProcess5"/>
    <dgm:cxn modelId="{EB9505C2-491B-A040-BBC0-5C9690925A8F}" type="presParOf" srcId="{0216F240-17F0-5341-BC30-8C9742E9FB3C}" destId="{2FAC7406-2047-C748-B4F5-102AE31D35BF}" srcOrd="0" destOrd="0" presId="urn:microsoft.com/office/officeart/2005/8/layout/vProcess5"/>
    <dgm:cxn modelId="{40701270-C48C-F54D-BEE6-18DAB0FE5FBC}" type="presParOf" srcId="{0216F240-17F0-5341-BC30-8C9742E9FB3C}" destId="{F5D42E35-DBD5-1745-9EED-145A1156DB94}" srcOrd="1" destOrd="0" presId="urn:microsoft.com/office/officeart/2005/8/layout/vProcess5"/>
    <dgm:cxn modelId="{618CC8A7-76AF-974E-B2A5-A6A93B2EC653}" type="presParOf" srcId="{0216F240-17F0-5341-BC30-8C9742E9FB3C}" destId="{12332CCF-D263-144E-AF82-E7223B19CF31}" srcOrd="2" destOrd="0" presId="urn:microsoft.com/office/officeart/2005/8/layout/vProcess5"/>
    <dgm:cxn modelId="{3AA161A2-15E6-F84A-BDB0-5E148BF091B7}" type="presParOf" srcId="{0216F240-17F0-5341-BC30-8C9742E9FB3C}" destId="{73EDAEE6-A29E-8B45-95DB-A52E7210E7D1}" srcOrd="3" destOrd="0" presId="urn:microsoft.com/office/officeart/2005/8/layout/vProcess5"/>
    <dgm:cxn modelId="{685BAE1B-ABE8-2C4A-93EE-B23581F0E3AF}" type="presParOf" srcId="{0216F240-17F0-5341-BC30-8C9742E9FB3C}" destId="{4692AEC7-77FE-7345-A586-D8DC51807C8B}" srcOrd="4" destOrd="0" presId="urn:microsoft.com/office/officeart/2005/8/layout/vProcess5"/>
    <dgm:cxn modelId="{8968FA50-FE42-4541-823D-BCD96FCD7151}" type="presParOf" srcId="{0216F240-17F0-5341-BC30-8C9742E9FB3C}" destId="{88D4A8D0-E497-5642-BC17-26F3A485809D}" srcOrd="5" destOrd="0" presId="urn:microsoft.com/office/officeart/2005/8/layout/vProcess5"/>
    <dgm:cxn modelId="{2DBC69A2-0C7E-3149-8C5B-D684D4272457}" type="presParOf" srcId="{0216F240-17F0-5341-BC30-8C9742E9FB3C}" destId="{5DC773BC-FAF2-D74C-AE1B-9442BEFE3567}" srcOrd="6" destOrd="0" presId="urn:microsoft.com/office/officeart/2005/8/layout/vProcess5"/>
    <dgm:cxn modelId="{B8A22D65-EF2C-F144-AA6C-A1C3EE13FDD0}" type="presParOf" srcId="{0216F240-17F0-5341-BC30-8C9742E9FB3C}" destId="{142A0247-F088-5A40-B5DF-2D65B80DE476}" srcOrd="7" destOrd="0" presId="urn:microsoft.com/office/officeart/2005/8/layout/vProcess5"/>
    <dgm:cxn modelId="{A477BF30-3916-9540-B1CD-C549AAC87195}" type="presParOf" srcId="{0216F240-17F0-5341-BC30-8C9742E9FB3C}" destId="{AC7179CE-1E3B-D14A-9528-A621052DD062}" srcOrd="8" destOrd="0" presId="urn:microsoft.com/office/officeart/2005/8/layout/vProcess5"/>
    <dgm:cxn modelId="{EB2281D8-7EBE-1546-8772-EA5E92CCEF1B}" type="presParOf" srcId="{0216F240-17F0-5341-BC30-8C9742E9FB3C}" destId="{675014B5-0EC4-D044-8A90-36E4FEB97869}" srcOrd="9" destOrd="0" presId="urn:microsoft.com/office/officeart/2005/8/layout/vProcess5"/>
    <dgm:cxn modelId="{132B803F-5EB6-BA46-840C-2BE5604DC56A}" type="presParOf" srcId="{0216F240-17F0-5341-BC30-8C9742E9FB3C}" destId="{B2B2642F-89D6-204C-9FF5-B88245C073BB}" srcOrd="10" destOrd="0" presId="urn:microsoft.com/office/officeart/2005/8/layout/vProcess5"/>
    <dgm:cxn modelId="{6C85C977-D470-BD49-A708-9BD5D3D7C506}" type="presParOf" srcId="{0216F240-17F0-5341-BC30-8C9742E9FB3C}" destId="{67029D3B-7D10-AE45-A946-F79C9620AB7B}"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D42E35-DBD5-1745-9EED-145A1156DB94}">
      <dsp:nvSpPr>
        <dsp:cNvPr id="0" name=""/>
        <dsp:cNvSpPr/>
      </dsp:nvSpPr>
      <dsp:spPr>
        <a:xfrm>
          <a:off x="0" y="0"/>
          <a:ext cx="6217344" cy="905097"/>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26509" y="26509"/>
        <a:ext cx="5164193" cy="852079"/>
      </dsp:txXfrm>
    </dsp:sp>
    <dsp:sp modelId="{12332CCF-D263-144E-AF82-E7223B19CF31}">
      <dsp:nvSpPr>
        <dsp:cNvPr id="0" name=""/>
        <dsp:cNvSpPr/>
      </dsp:nvSpPr>
      <dsp:spPr>
        <a:xfrm>
          <a:off x="520702" y="1069660"/>
          <a:ext cx="6217344" cy="905097"/>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Develop a Use Case Document based on submissions</a:t>
          </a:r>
          <a:endParaRPr lang="en-US" sz="1400" kern="1200"/>
        </a:p>
      </dsp:txBody>
      <dsp:txXfrm>
        <a:off x="547211" y="1096169"/>
        <a:ext cx="5055310" cy="852079"/>
      </dsp:txXfrm>
    </dsp:sp>
    <dsp:sp modelId="{73EDAEE6-A29E-8B45-95DB-A52E7210E7D1}">
      <dsp:nvSpPr>
        <dsp:cNvPr id="0" name=""/>
        <dsp:cNvSpPr/>
      </dsp:nvSpPr>
      <dsp:spPr>
        <a:xfrm>
          <a:off x="1033633" y="2139321"/>
          <a:ext cx="6217344" cy="905097"/>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Specification Framework Document (SFD) based on identified use cases</a:t>
          </a:r>
          <a:endParaRPr lang="en-US" sz="1400" kern="1200" dirty="0"/>
        </a:p>
      </dsp:txBody>
      <dsp:txXfrm>
        <a:off x="1060142" y="2165830"/>
        <a:ext cx="5063081" cy="852079"/>
      </dsp:txXfrm>
    </dsp:sp>
    <dsp:sp modelId="{4692AEC7-77FE-7345-A586-D8DC51807C8B}">
      <dsp:nvSpPr>
        <dsp:cNvPr id="0" name=""/>
        <dsp:cNvSpPr/>
      </dsp:nvSpPr>
      <dsp:spPr>
        <a:xfrm>
          <a:off x="1554335" y="3208982"/>
          <a:ext cx="6217344" cy="905097"/>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Develop a Draft based on SFD approved features</a:t>
          </a:r>
          <a:endParaRPr lang="en-US" sz="1400" kern="1200"/>
        </a:p>
      </dsp:txBody>
      <dsp:txXfrm>
        <a:off x="1580844" y="3235491"/>
        <a:ext cx="5055310" cy="852079"/>
      </dsp:txXfrm>
    </dsp:sp>
    <dsp:sp modelId="{88D4A8D0-E497-5642-BC17-26F3A485809D}">
      <dsp:nvSpPr>
        <dsp:cNvPr id="0" name=""/>
        <dsp:cNvSpPr/>
      </dsp:nvSpPr>
      <dsp:spPr>
        <a:xfrm>
          <a:off x="5629030" y="693222"/>
          <a:ext cx="588313" cy="588313"/>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a:off x="5761400" y="693222"/>
        <a:ext cx="323573" cy="442706"/>
      </dsp:txXfrm>
    </dsp:sp>
    <dsp:sp modelId="{5DC773BC-FAF2-D74C-AE1B-9442BEFE3567}">
      <dsp:nvSpPr>
        <dsp:cNvPr id="0" name=""/>
        <dsp:cNvSpPr/>
      </dsp:nvSpPr>
      <dsp:spPr>
        <a:xfrm>
          <a:off x="6149733" y="1762883"/>
          <a:ext cx="588313" cy="588313"/>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a:off x="6282103" y="1762883"/>
        <a:ext cx="323573" cy="442706"/>
      </dsp:txXfrm>
    </dsp:sp>
    <dsp:sp modelId="{142A0247-F088-5A40-B5DF-2D65B80DE476}">
      <dsp:nvSpPr>
        <dsp:cNvPr id="0" name=""/>
        <dsp:cNvSpPr/>
      </dsp:nvSpPr>
      <dsp:spPr>
        <a:xfrm>
          <a:off x="6662664" y="2832544"/>
          <a:ext cx="588313" cy="588313"/>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a:off x="6795034" y="2832544"/>
        <a:ext cx="323573" cy="442706"/>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January 2021</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043876"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April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p:nvSpPr>
        <p:spPr>
          <a:xfrm>
            <a:off x="5378795" y="33176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0582r0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3"/>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1/11-21-0541-00-00bi-protecting-password-identifiers.pptx"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25848"/>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April 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1-04-05</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4115560442"/>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err="1"/>
              <a:t>TGbi</a:t>
            </a:r>
            <a:r>
              <a:rPr lang="en-US" dirty="0"/>
              <a:t> </a:t>
            </a:r>
            <a:r>
              <a:rPr dirty="0"/>
              <a:t>Agenda – </a:t>
            </a:r>
            <a:r>
              <a:rPr lang="en-US" dirty="0"/>
              <a:t>March</a:t>
            </a:r>
            <a:r>
              <a:rPr dirty="0"/>
              <a:t> 202</a:t>
            </a:r>
            <a:r>
              <a:rPr lang="en-US" dirty="0"/>
              <a:t>1</a:t>
            </a:r>
            <a:endParaRPr dirty="0"/>
          </a:p>
        </p:txBody>
      </p:sp>
      <p:sp>
        <p:nvSpPr>
          <p:cNvPr id="82" name="CustomShape 2"/>
          <p:cNvSpPr txBox="1"/>
          <p:nvPr/>
        </p:nvSpPr>
        <p:spPr>
          <a:xfrm>
            <a:off x="342900" y="1198675"/>
            <a:ext cx="8457480" cy="512482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lang="en-US" dirty="0">
                <a:solidFill>
                  <a:schemeClr val="bg1">
                    <a:lumMod val="65000"/>
                  </a:schemeClr>
                </a:solidFill>
              </a:rPr>
              <a:t>Monday March 1, 12:00EST</a:t>
            </a:r>
            <a:endParaRPr dirty="0">
              <a:solidFill>
                <a:schemeClr val="bg1">
                  <a:lumMod val="65000"/>
                </a:schemeClr>
              </a:solidFill>
            </a:endParaRPr>
          </a:p>
          <a:p>
            <a:pPr>
              <a:lnSpc>
                <a:spcPct val="81000"/>
              </a:lnSpc>
              <a:spcBef>
                <a:spcPts val="200"/>
              </a:spcBef>
              <a:defRPr sz="2200" spc="-1">
                <a:latin typeface="Arial"/>
                <a:ea typeface="Arial"/>
                <a:cs typeface="Arial"/>
                <a:sym typeface="Arial"/>
              </a:defRPr>
            </a:pPr>
            <a:endParaRPr dirty="0">
              <a:solidFill>
                <a:schemeClr val="bg1">
                  <a:lumMod val="65000"/>
                </a:schemeClr>
              </a:solidFill>
            </a:endParaRPr>
          </a:p>
          <a:p>
            <a:pPr marL="719">
              <a:lnSpc>
                <a:spcPct val="81000"/>
              </a:lnSpc>
              <a:spcBef>
                <a:spcPts val="200"/>
              </a:spcBef>
              <a:buClr>
                <a:srgbClr val="000000"/>
              </a:buClr>
              <a:buSzPct val="100000"/>
              <a:defRPr sz="1500" b="1" spc="-1">
                <a:latin typeface="Times New Roman"/>
                <a:ea typeface="Times New Roman"/>
                <a:cs typeface="Times New Roman"/>
                <a:sym typeface="Times New Roman"/>
              </a:defRPr>
            </a:pPr>
            <a:r>
              <a:rPr sz="2000" dirty="0">
                <a:solidFill>
                  <a:schemeClr val="bg1">
                    <a:lumMod val="65000"/>
                  </a:schemeClr>
                </a:solidFill>
              </a:rPr>
              <a:t>Administrative</a:t>
            </a:r>
            <a:endParaRPr lang="en-US" sz="2000" dirty="0">
              <a:solidFill>
                <a:schemeClr val="bg1">
                  <a:lumMod val="65000"/>
                </a:schemeClr>
              </a:solidFill>
            </a:endParaRPr>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First session of </a:t>
            </a:r>
            <a:r>
              <a:rPr lang="en-US" sz="2000" dirty="0" err="1">
                <a:solidFill>
                  <a:schemeClr val="bg1">
                    <a:lumMod val="65000"/>
                  </a:schemeClr>
                </a:solidFill>
              </a:rPr>
              <a:t>TGbi</a:t>
            </a:r>
            <a:r>
              <a:rPr lang="en-US" sz="2000" dirty="0">
                <a:solidFill>
                  <a:schemeClr val="bg1">
                    <a:lumMod val="65000"/>
                  </a:schemeClr>
                </a:solidFill>
              </a:rPr>
              <a:t> – Enhanced Data Privacy (EDP)</a:t>
            </a:r>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endParaRPr lang="en-US" sz="2000" dirty="0">
              <a:solidFill>
                <a:schemeClr val="bg1">
                  <a:lumMod val="65000"/>
                </a:schemeClr>
              </a:solidFill>
            </a:endParaRPr>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Notice of a call for nominations for:</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Vice Chair – three nominations</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Secretary – no nominations so far</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Editor – one nomination</a:t>
            </a:r>
            <a:endParaRPr sz="2000" dirty="0">
              <a:solidFill>
                <a:schemeClr val="bg1">
                  <a:lumMod val="65000"/>
                </a:schemeClr>
              </a:solidFill>
            </a:endParaRPr>
          </a:p>
          <a:p>
            <a:pPr>
              <a:defRPr sz="1500" spc="-1">
                <a:latin typeface="Arial"/>
                <a:ea typeface="Arial"/>
                <a:cs typeface="Arial"/>
                <a:sym typeface="Arial"/>
              </a:defRPr>
            </a:pPr>
            <a:endParaRPr sz="2000" dirty="0">
              <a:solidFill>
                <a:schemeClr val="bg1">
                  <a:lumMod val="65000"/>
                </a:schemeClr>
              </a:solidFill>
            </a:endParaRPr>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r>
              <a:rPr sz="2000" b="1" dirty="0">
                <a:solidFill>
                  <a:schemeClr val="bg1">
                    <a:lumMod val="65000"/>
                  </a:schemeClr>
                </a:solidFill>
              </a:rPr>
              <a:t>Discussion</a:t>
            </a:r>
            <a:endParaRPr lang="en-US" sz="2000" b="1" dirty="0">
              <a:solidFill>
                <a:schemeClr val="bg1">
                  <a:lumMod val="65000"/>
                </a:schemeClr>
              </a:solidFill>
            </a:endParaRPr>
          </a:p>
          <a:p>
            <a:pPr marL="343619" lvl="1" indent="-34290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solidFill>
                  <a:schemeClr val="bg1">
                    <a:lumMod val="65000"/>
                  </a:schemeClr>
                </a:solidFill>
              </a:rPr>
              <a:t>Any new business?</a:t>
            </a:r>
          </a:p>
          <a:p>
            <a:pPr marL="466725" lvl="3">
              <a:lnSpc>
                <a:spcPct val="81000"/>
              </a:lnSpc>
              <a:spcBef>
                <a:spcPts val="200"/>
              </a:spcBef>
              <a:buClr>
                <a:srgbClr val="000000"/>
              </a:buClr>
              <a:buSzPct val="100000"/>
              <a:defRPr sz="1500" spc="-1">
                <a:latin typeface="Times New Roman"/>
                <a:ea typeface="Times New Roman"/>
                <a:cs typeface="Times New Roman"/>
                <a:sym typeface="Times New Roman"/>
              </a:defRPr>
            </a:pP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Upcoming schedule during plenary:</a:t>
            </a: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	Wednesday PM1 March 10 at 13:30ET</a:t>
            </a:r>
          </a:p>
          <a:p>
            <a:pPr>
              <a:defRPr sz="1500" spc="-1">
                <a:latin typeface="Arial"/>
                <a:ea typeface="Arial"/>
                <a:cs typeface="Arial"/>
                <a:sym typeface="Arial"/>
              </a:defRPr>
            </a:pPr>
            <a:r>
              <a:rPr lang="en-US" sz="1600" b="1" dirty="0">
                <a:latin typeface="Times New Roman" panose="02020603050405020304" pitchFamily="18" charset="0"/>
                <a:cs typeface="Times New Roman" panose="02020603050405020304" pitchFamily="18" charset="0"/>
              </a:rPr>
              <a:t>		</a:t>
            </a:r>
            <a:r>
              <a:rPr lang="en-US" sz="1600" b="1" dirty="0">
                <a:solidFill>
                  <a:srgbClr val="FF0000"/>
                </a:solidFill>
                <a:latin typeface="Times New Roman" panose="02020603050405020304" pitchFamily="18" charset="0"/>
                <a:cs typeface="Times New Roman" panose="02020603050405020304" pitchFamily="18" charset="0"/>
              </a:rPr>
              <a:t>Friday AM2 March 12 at 11:15ET</a:t>
            </a: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Adjourn</a:t>
            </a: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endParaRPr dirty="0"/>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err="1"/>
              <a:t>TGbi</a:t>
            </a:r>
            <a:r>
              <a:rPr lang="en-US" dirty="0"/>
              <a:t> </a:t>
            </a:r>
            <a:r>
              <a:rPr dirty="0"/>
              <a:t>Agenda – </a:t>
            </a:r>
            <a:r>
              <a:rPr lang="en-US" dirty="0"/>
              <a:t>April</a:t>
            </a:r>
            <a:r>
              <a:rPr dirty="0"/>
              <a:t> 202</a:t>
            </a:r>
            <a:r>
              <a:rPr lang="en-US" dirty="0"/>
              <a:t>1</a:t>
            </a:r>
            <a:endParaRPr dirty="0"/>
          </a:p>
        </p:txBody>
      </p:sp>
      <p:sp>
        <p:nvSpPr>
          <p:cNvPr id="82" name="CustomShape 2"/>
          <p:cNvSpPr txBox="1"/>
          <p:nvPr/>
        </p:nvSpPr>
        <p:spPr>
          <a:xfrm>
            <a:off x="343260" y="1150628"/>
            <a:ext cx="8457480" cy="41265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lang="en-US" dirty="0"/>
              <a:t>Thursday April 8, 10:00EST</a:t>
            </a:r>
            <a:endParaRPr dirty="0"/>
          </a:p>
          <a:p>
            <a:pPr>
              <a:lnSpc>
                <a:spcPct val="81000"/>
              </a:lnSpc>
              <a:spcBef>
                <a:spcPts val="200"/>
              </a:spcBef>
              <a:defRPr sz="2200" spc="-1">
                <a:latin typeface="Arial"/>
                <a:ea typeface="Arial"/>
                <a:cs typeface="Arial"/>
                <a:sym typeface="Arial"/>
              </a:defRPr>
            </a:pPr>
            <a:endParaRPr dirty="0"/>
          </a:p>
          <a:p>
            <a:pPr marL="719">
              <a:lnSpc>
                <a:spcPct val="81000"/>
              </a:lnSpc>
              <a:spcBef>
                <a:spcPts val="200"/>
              </a:spcBef>
              <a:buClr>
                <a:srgbClr val="000000"/>
              </a:buClr>
              <a:buSzPct val="100000"/>
              <a:defRPr sz="1500" b="1" spc="-1">
                <a:latin typeface="Times New Roman"/>
                <a:ea typeface="Times New Roman"/>
                <a:cs typeface="Times New Roman"/>
                <a:sym typeface="Times New Roman"/>
              </a:defRPr>
            </a:pPr>
            <a:r>
              <a:rPr sz="2000" dirty="0"/>
              <a:t>Administrative</a:t>
            </a:r>
            <a:endParaRPr lang="en-US" sz="2000" dirty="0"/>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Note: Plenary session minutes to be motioned in later session (docs 21/437 and 21/436)</a:t>
            </a:r>
            <a:endParaRPr sz="2000" dirty="0"/>
          </a:p>
          <a:p>
            <a:pPr>
              <a:defRPr sz="1500" spc="-1">
                <a:latin typeface="Arial"/>
                <a:ea typeface="Arial"/>
                <a:cs typeface="Arial"/>
                <a:sym typeface="Arial"/>
              </a:defRPr>
            </a:pPr>
            <a:endParaRPr sz="2000" dirty="0"/>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r>
              <a:rPr sz="2000" b="1" dirty="0"/>
              <a:t>Discussion</a:t>
            </a:r>
            <a:endParaRPr lang="en-US" sz="2000" b="1" dirty="0"/>
          </a:p>
          <a:p>
            <a:pPr marL="342900" indent="-342900">
              <a:buFont typeface="Arial" panose="020B0604020202020204" pitchFamily="34" charset="0"/>
              <a:buChar cha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Review call for submissions, organizing plan</a:t>
            </a:r>
          </a:p>
          <a:p>
            <a:pPr marL="342900" indent="-342900">
              <a:buFont typeface="Arial" panose="020B0604020202020204" pitchFamily="34" charset="0"/>
              <a:buChar cha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Presentation by Dan Harkins</a:t>
            </a:r>
          </a:p>
          <a:p>
            <a:pPr marL="858838" lvl="6" indent="-338138">
              <a:buFont typeface="Arial" panose="020B0604020202020204" pitchFamily="34" charset="0"/>
              <a:buChar cha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hlinkClick r:id="rId2"/>
              </a:rPr>
              <a:t>https://mentor.ieee.org/802.11/dcn/21/11-21-0541-00-00bi-protecting-password-identifiers.pptx</a:t>
            </a:r>
            <a:endParaRPr lang="en-US" sz="2000" b="1" dirty="0">
              <a:latin typeface="Times New Roman" panose="02020603050405020304" pitchFamily="18" charset="0"/>
              <a:cs typeface="Times New Roman" panose="02020603050405020304" pitchFamily="18" charset="0"/>
            </a:endParaRPr>
          </a:p>
          <a:p>
            <a:pPr marL="342900" lvl="2" indent="-342900">
              <a:buFont typeface="Arial" panose="020B0604020202020204" pitchFamily="34" charset="0"/>
              <a:buChar char="•"/>
              <a:defRPr sz="1500" spc="-1">
                <a:latin typeface="Arial"/>
                <a:ea typeface="Arial"/>
                <a:cs typeface="Arial"/>
                <a:sym typeface="Arial"/>
              </a:defRPr>
            </a:pPr>
            <a:endParaRPr lang="en-US"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Adjourn</a:t>
            </a: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endParaRPr dirty="0"/>
          </a:p>
        </p:txBody>
      </p:sp>
    </p:spTree>
    <p:extLst>
      <p:ext uri="{BB962C8B-B14F-4D97-AF65-F5344CB8AC3E}">
        <p14:creationId xmlns:p14="http://schemas.microsoft.com/office/powerpoint/2010/main" val="4187012998"/>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1652704221"/>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teleconferences, April</a:t>
            </a:r>
            <a:r>
              <a:rPr dirty="0"/>
              <a:t> 202</a:t>
            </a:r>
            <a:r>
              <a:rPr lang="en-US" dirty="0"/>
              <a:t>1</a:t>
            </a:r>
            <a:endParaRPr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66271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April teleconferences</a:t>
            </a:r>
            <a:endParaRPr dirty="0"/>
          </a:p>
          <a:p>
            <a:pPr algn="ctr">
              <a:spcBef>
                <a:spcPts val="400"/>
              </a:spcBef>
              <a:defRPr sz="2400" spc="-1">
                <a:latin typeface="Arial"/>
                <a:ea typeface="Arial"/>
                <a:cs typeface="Arial"/>
                <a:sym typeface="Arial"/>
              </a:defRPr>
            </a:pPr>
            <a:endParaRPr dirty="0"/>
          </a:p>
          <a:p>
            <a:pPr algn="ctr">
              <a:spcBef>
                <a:spcPts val="400"/>
              </a:spcBef>
              <a:defRPr sz="2000" b="1" spc="-1">
                <a:latin typeface="Times New Roman"/>
                <a:ea typeface="Times New Roman"/>
                <a:cs typeface="Times New Roman"/>
                <a:sym typeface="Times New Roman"/>
              </a:defRPr>
            </a:pPr>
            <a:r>
              <a:rPr dirty="0"/>
              <a:t>Chair: Carol Ansley (self)</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April 8</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66671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Sign in for attendance tracking in minutes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685800" y="685800"/>
            <a:ext cx="7771680" cy="561109"/>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a:xfrm>
            <a:off x="685800" y="1246909"/>
            <a:ext cx="7771680" cy="4848251"/>
          </a:xfrm>
        </p:spPr>
        <p:txBody>
          <a:bodyPr>
            <a:normAutofit fontScale="92500" lnSpcReduction="20000"/>
          </a:bodyPr>
          <a:lstStyle/>
          <a:p>
            <a:pPr marL="285750" lvl="1" indent="-285750">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285750" lvl="1" indent="-285750">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algn="ctr">
              <a:defRPr/>
            </a:pPr>
            <a:r>
              <a:rPr lang="en-US" altLang="en-US" sz="24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pPr marL="342900" lvl="1" algn="ctr">
              <a:defRPr/>
            </a:pPr>
            <a:endParaRPr lang="en-US" altLang="en-US" sz="2400" b="1" dirty="0">
              <a:solidFill>
                <a:schemeClr val="tx1"/>
              </a:solidFill>
              <a:latin typeface="Calibri" panose="020F0502020204030204" pitchFamily="34" charset="0"/>
              <a:cs typeface="Calibri" panose="020F0502020204030204" pitchFamily="34" charset="0"/>
            </a:endParaRPr>
          </a:p>
          <a:p>
            <a:pPr marL="342900" lvl="1" algn="ctr">
              <a:defRPr/>
            </a:pPr>
            <a:r>
              <a:rPr lang="en-US" altLang="en-US" sz="2400" b="1" u="sng" dirty="0">
                <a:solidFill>
                  <a:schemeClr val="tx1"/>
                </a:solidFill>
                <a:latin typeface="Calibri" panose="020F0502020204030204" pitchFamily="34" charset="0"/>
                <a:cs typeface="Calibri" panose="020F0502020204030204" pitchFamily="34" charset="0"/>
              </a:rPr>
              <a:t>Ways To Inform The IEEE </a:t>
            </a:r>
          </a:p>
          <a:p>
            <a:pPr marL="342900" lvl="1" algn="ctr">
              <a:defRPr/>
            </a:pPr>
            <a:endParaRPr lang="en-US" altLang="en-US" sz="2400" b="1" dirty="0">
              <a:solidFill>
                <a:schemeClr val="tx1"/>
              </a:solidFill>
              <a:latin typeface="Calibri" panose="020F0502020204030204" pitchFamily="34" charset="0"/>
              <a:cs typeface="Calibri" panose="020F0502020204030204"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Cause an LOA to be submitted to the IEEE-SA (</a:t>
            </a:r>
            <a:r>
              <a:rPr lang="en-US" altLang="en-US" sz="1500" dirty="0" err="1">
                <a:solidFill>
                  <a:schemeClr val="tx1"/>
                </a:solidFill>
                <a:latin typeface="Calibri" pitchFamily="34" charset="0"/>
                <a:cs typeface="Calibri" pitchFamily="34" charset="0"/>
              </a:rPr>
              <a:t>patcom@ieee.org</a:t>
            </a:r>
            <a:r>
              <a:rPr lang="en-US" altLang="en-US" sz="1500" dirty="0">
                <a:solidFill>
                  <a:schemeClr val="tx1"/>
                </a:solidFill>
                <a:latin typeface="Calibri" pitchFamily="34" charset="0"/>
                <a:cs typeface="Calibri" pitchFamily="34" charset="0"/>
              </a:rPr>
              <a:t>); or</a:t>
            </a:r>
          </a:p>
          <a:p>
            <a:pPr>
              <a:buSzPct val="150000"/>
              <a:defRPr/>
            </a:pPr>
            <a:endParaRPr lang="en-US" altLang="en-US" sz="1500" dirty="0">
              <a:solidFill>
                <a:schemeClr val="tx1"/>
              </a:solidFill>
              <a:latin typeface="Calibri" pitchFamily="34" charset="0"/>
              <a:cs typeface="Calibri"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Provide the chair of this group with the identity of the holder(s) of any and all such claims as soon as possible; or</a:t>
            </a:r>
          </a:p>
          <a:p>
            <a:pPr>
              <a:buSzPct val="150000"/>
              <a:defRPr/>
            </a:pPr>
            <a:endParaRPr lang="en-US" altLang="en-US" sz="1500" dirty="0">
              <a:solidFill>
                <a:schemeClr val="tx1"/>
              </a:solidFill>
              <a:latin typeface="Calibri" pitchFamily="34" charset="0"/>
              <a:cs typeface="Calibri"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Speak up now and respond to this Call for Potentially Essential Patents</a:t>
            </a:r>
          </a:p>
          <a:p>
            <a:pPr marL="458788" indent="-458788">
              <a:defRPr/>
            </a:pPr>
            <a:r>
              <a:rPr lang="en-US" altLang="en-US" sz="1500" dirty="0">
                <a:solidFill>
                  <a:schemeClr val="tx1"/>
                </a:solidFill>
                <a:latin typeface="Calibri" pitchFamily="34" charset="0"/>
                <a:cs typeface="Calibri" pitchFamily="34" charset="0"/>
              </a:rPr>
              <a:t>	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2250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1625600"/>
            <a:ext cx="7770813" cy="4334687"/>
          </a:xfrm>
        </p:spPr>
        <p:txBody>
          <a:bodyPr>
            <a:normAutofit/>
          </a:bodyPr>
          <a:lstStyle/>
          <a:p>
            <a:pPr>
              <a:lnSpc>
                <a:spcPct val="80000"/>
              </a:lnSpc>
              <a:spcAft>
                <a:spcPct val="40000"/>
              </a:spcAft>
              <a:buSzPct val="150000"/>
              <a:defRPr/>
            </a:pPr>
            <a:r>
              <a:rPr lang="en-US" altLang="en-US"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defRPr/>
            </a:pPr>
            <a:r>
              <a:rPr lang="en-GB" altLang="en-US" sz="24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24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lvl="1">
              <a:lnSpc>
                <a:spcPct val="80000"/>
              </a:lnSpc>
              <a:spcAft>
                <a:spcPct val="40000"/>
              </a:spcAft>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900" dirty="0">
                <a:solidFill>
                  <a:schemeClr val="tx1"/>
                </a:solidFill>
                <a:latin typeface="Calibri" panose="020F0502020204030204" pitchFamily="34" charset="0"/>
                <a:cs typeface="Calibri" panose="020F0502020204030204" pitchFamily="34" charset="0"/>
              </a:rPr>
              <a:t>---------------------------------------------------------------   </a:t>
            </a:r>
            <a:endParaRPr lang="en-US" altLang="en-US" sz="12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200" dirty="0">
                <a:solidFill>
                  <a:schemeClr val="tx1"/>
                </a:solidFill>
                <a:latin typeface="Calibri" panose="020F0502020204030204" pitchFamily="34" charset="0"/>
                <a:cs typeface="Calibri" panose="020F0502020204030204" pitchFamily="34" charset="0"/>
              </a:rPr>
              <a:t>For more details, see </a:t>
            </a:r>
            <a:r>
              <a:rPr lang="en-US" altLang="en-US" sz="12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200" dirty="0">
                <a:solidFill>
                  <a:schemeClr val="tx1"/>
                </a:solidFill>
                <a:latin typeface="Calibri" panose="020F0502020204030204" pitchFamily="34" charset="0"/>
                <a:cs typeface="Calibri" panose="020F0502020204030204" pitchFamily="34" charset="0"/>
              </a:rPr>
              <a:t>, clause 5.3.10 and </a:t>
            </a:r>
            <a:br>
              <a:rPr lang="en-US" altLang="en-US" sz="1200" dirty="0">
                <a:solidFill>
                  <a:schemeClr val="tx1"/>
                </a:solidFill>
                <a:latin typeface="Calibri" panose="020F0502020204030204" pitchFamily="34" charset="0"/>
                <a:cs typeface="Calibri" panose="020F0502020204030204" pitchFamily="34" charset="0"/>
              </a:rPr>
            </a:br>
            <a:r>
              <a:rPr lang="en-US" altLang="en-US" sz="12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200" dirty="0">
                <a:solidFill>
                  <a:schemeClr val="tx1"/>
                </a:solidFill>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2137244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5697</TotalTime>
  <Words>1789</Words>
  <Application>Microsoft Macintosh PowerPoint</Application>
  <PresentationFormat>On-screen Show (4:3)</PresentationFormat>
  <Paragraphs>154</Paragraphs>
  <Slides>17</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Helvetica</vt:lpstr>
      <vt:lpstr>Helvetica Neue</vt:lpstr>
      <vt:lpstr>Monotype Sorts</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PowerPoint Presentation</vt:lpstr>
      <vt:lpstr>Other guidelines for IEEE WG meetings</vt:lpstr>
      <vt:lpstr>IEEE-SA standards activities shall allow the fair &amp; equitable consideration of all viewpoints</vt:lpstr>
      <vt:lpstr>IEEE SA Policy Documents</vt:lpstr>
      <vt:lpstr>IEEE SA Rules Documents</vt:lpstr>
      <vt:lpstr>IEEE SA Copyright Policy</vt:lpstr>
      <vt:lpstr>IEEE SA Copyright Policy</vt:lpstr>
      <vt:lpstr>PowerPoint Presentation</vt:lpstr>
      <vt:lpstr>PowerPoint Presentation</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55</cp:revision>
  <dcterms:modified xsi:type="dcterms:W3CDTF">2021-04-07T12:22:29Z</dcterms:modified>
</cp:coreProperties>
</file>