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5" r:id="rId4"/>
    <p:sldId id="273" r:id="rId5"/>
    <p:sldId id="276" r:id="rId6"/>
    <p:sldId id="270" r:id="rId7"/>
    <p:sldId id="280" r:id="rId8"/>
    <p:sldId id="283" r:id="rId9"/>
    <p:sldId id="282" r:id="rId10"/>
    <p:sldId id="281" r:id="rId11"/>
    <p:sldId id="27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60" d="100"/>
          <a:sy n="60" d="100"/>
        </p:scale>
        <p:origin x="1248" y="5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Hyun </a:t>
            </a:r>
            <a:r>
              <a:rPr lang="en-GB" dirty="0" err="1"/>
              <a:t>Seo</a:t>
            </a:r>
            <a:r>
              <a:rPr lang="en-GB" dirty="0"/>
              <a:t> Oh, ETRI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Hyun </a:t>
            </a:r>
            <a:r>
              <a:rPr lang="en-GB" dirty="0" err="1"/>
              <a:t>Seo</a:t>
            </a:r>
            <a:r>
              <a:rPr lang="en-GB" dirty="0"/>
              <a:t> Oh, ETRI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dirty="0"/>
              <a:t>Hyun </a:t>
            </a:r>
            <a:r>
              <a:rPr lang="en-GB" dirty="0" err="1"/>
              <a:t>Seo</a:t>
            </a:r>
            <a:r>
              <a:rPr lang="en-GB" dirty="0"/>
              <a:t> Oh, ETRI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Hyun </a:t>
            </a:r>
            <a:r>
              <a:rPr lang="en-GB" dirty="0" err="1"/>
              <a:t>Seo</a:t>
            </a:r>
            <a:r>
              <a:rPr lang="en-GB" dirty="0"/>
              <a:t> Oh, ETRI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802.11-21/0580r0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2223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ko-KR" dirty="0"/>
            </a:br>
            <a:r>
              <a:rPr lang="en-US" altLang="ko-KR" sz="2800" dirty="0"/>
              <a:t>Proposed resolution on</a:t>
            </a:r>
            <a:r>
              <a:rPr lang="ko-KR" altLang="en-US" sz="2800" dirty="0"/>
              <a:t> </a:t>
            </a:r>
            <a:r>
              <a:rPr lang="en-US" altLang="ko-KR" sz="2800" dirty="0"/>
              <a:t>the comments of “</a:t>
            </a:r>
            <a:r>
              <a:rPr lang="en-GB" sz="2800" dirty="0"/>
              <a:t>WLAN/5G interworking report Proposed Way Forward(11-21/0438r0)”</a:t>
            </a:r>
            <a:endParaRPr lang="en-GB" dirty="0"/>
          </a:p>
        </p:txBody>
      </p:sp>
      <p:sp>
        <p:nvSpPr>
          <p:cNvPr id="3074" name="Rectangle 2"/>
          <p:cNvSpPr>
            <a:spLocks noGrp="1" noChangeArrowheads="1"/>
          </p:cNvSpPr>
          <p:nvPr>
            <p:ph type="subTitle" idx="1"/>
          </p:nvPr>
        </p:nvSpPr>
        <p:spPr>
          <a:xfrm>
            <a:off x="1828800" y="20002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2021-04-06</a:t>
            </a:r>
          </a:p>
        </p:txBody>
      </p:sp>
      <p:sp>
        <p:nvSpPr>
          <p:cNvPr id="6" name="Date Placeholder 3"/>
          <p:cNvSpPr>
            <a:spLocks noGrp="1"/>
          </p:cNvSpPr>
          <p:nvPr>
            <p:ph type="dt" idx="10"/>
          </p:nvPr>
        </p:nvSpPr>
        <p:spPr/>
        <p:txBody>
          <a:bodyPr/>
          <a:lstStyle/>
          <a:p>
            <a:r>
              <a:rPr lang="en-US" dirty="0"/>
              <a:t>April 2021</a:t>
            </a:r>
            <a:endParaRPr lang="en-GB" dirty="0"/>
          </a:p>
        </p:txBody>
      </p:sp>
      <p:sp>
        <p:nvSpPr>
          <p:cNvPr id="7" name="Footer Placeholder 4"/>
          <p:cNvSpPr>
            <a:spLocks noGrp="1"/>
          </p:cNvSpPr>
          <p:nvPr>
            <p:ph type="ftr" idx="11"/>
          </p:nvPr>
        </p:nvSpPr>
        <p:spPr/>
        <p:txBody>
          <a:bodyPr/>
          <a:lstStyle/>
          <a:p>
            <a:r>
              <a:rPr lang="en-GB" dirty="0"/>
              <a:t>Hyun </a:t>
            </a:r>
            <a:r>
              <a:rPr lang="en-GB" dirty="0" err="1"/>
              <a:t>Seo</a:t>
            </a:r>
            <a:r>
              <a:rPr lang="en-GB" dirty="0"/>
              <a:t> Oh, ETRI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044129402"/>
              </p:ext>
            </p:extLst>
          </p:nvPr>
        </p:nvGraphicFramePr>
        <p:xfrm>
          <a:off x="990600" y="2832100"/>
          <a:ext cx="9918700" cy="2273300"/>
        </p:xfrm>
        <a:graphic>
          <a:graphicData uri="http://schemas.openxmlformats.org/presentationml/2006/ole">
            <mc:AlternateContent xmlns:mc="http://schemas.openxmlformats.org/markup-compatibility/2006">
              <mc:Choice xmlns:v="urn:schemas-microsoft-com:vml" Requires="v">
                <p:oleObj spid="_x0000_s1130" name="Document" r:id="rId4" imgW="10449353" imgH="2400249" progId="Word.Document.8">
                  <p:embed/>
                </p:oleObj>
              </mc:Choice>
              <mc:Fallback>
                <p:oleObj name="Document" r:id="rId4" imgW="10449353" imgH="2400249" progId="Word.Document.8">
                  <p:embed/>
                  <p:pic>
                    <p:nvPicPr>
                      <p:cNvPr id="3075" name="Object 3"/>
                      <p:cNvPicPr>
                        <a:picLocks noChangeAspect="1" noChangeArrowheads="1"/>
                      </p:cNvPicPr>
                      <p:nvPr/>
                    </p:nvPicPr>
                    <p:blipFill>
                      <a:blip r:embed="rId5"/>
                      <a:srcRect/>
                      <a:stretch>
                        <a:fillRect/>
                      </a:stretch>
                    </p:blipFill>
                    <p:spPr bwMode="auto">
                      <a:xfrm>
                        <a:off x="990600" y="2832100"/>
                        <a:ext cx="9918700" cy="2273300"/>
                      </a:xfrm>
                      <a:prstGeom prst="rect">
                        <a:avLst/>
                      </a:prstGeom>
                      <a:noFill/>
                    </p:spPr>
                  </p:pic>
                </p:oleObj>
              </mc:Fallback>
            </mc:AlternateContent>
          </a:graphicData>
        </a:graphic>
      </p:graphicFrame>
      <p:sp>
        <p:nvSpPr>
          <p:cNvPr id="3076" name="Rectangle 4"/>
          <p:cNvSpPr>
            <a:spLocks noChangeArrowheads="1"/>
          </p:cNvSpPr>
          <p:nvPr/>
        </p:nvSpPr>
        <p:spPr bwMode="auto">
          <a:xfrm>
            <a:off x="993775" y="23158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Proposal #8: Text update in section 3.1 “WLAN interworking types”</a:t>
            </a:r>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marL="457200" lvl="1" indent="0"/>
            <a:endParaRPr lang="ko-KR" altLang="ko-KR" sz="1800" b="0" dirty="0"/>
          </a:p>
          <a:p>
            <a:r>
              <a:rPr lang="en-US" altLang="ko-KR" sz="1800" b="0" dirty="0"/>
              <a:t>      </a:t>
            </a:r>
            <a:r>
              <a:rPr lang="en-US" altLang="ko-KR" sz="1800" b="0" dirty="0">
                <a:solidFill>
                  <a:srgbClr val="FF0000"/>
                </a:solidFill>
                <a:latin typeface="Times New Roman" panose="02020603050405020304" pitchFamily="18" charset="0"/>
                <a:ea typeface="맑은 고딕" panose="020B0503020000020004" pitchFamily="50" charset="-127"/>
              </a:rPr>
              <a:t>Interworking model  between 5G core network and WLAN </a:t>
            </a:r>
            <a:r>
              <a:rPr lang="en-US" altLang="ko-KR" sz="1800" b="0" strike="sngStrike" dirty="0"/>
              <a:t>The loosely coupled interworking type</a:t>
            </a:r>
            <a:r>
              <a:rPr lang="en-US" altLang="ko-KR" sz="1800" b="0" dirty="0"/>
              <a:t>, as shown in Figure 3, assumes that functional entities in the terminal and the access network operate independently and may be either co-located within a device or separated. In this interworking model, two types of terminals are considered: </a:t>
            </a:r>
            <a:r>
              <a:rPr lang="en-US" altLang="ko-KR" sz="1800" b="0" strike="sngStrike" dirty="0"/>
              <a:t>a STA terminal and a combined</a:t>
            </a:r>
            <a:r>
              <a:rPr lang="en-US" altLang="ko-KR" sz="1800" b="0" dirty="0"/>
              <a:t> UE and </a:t>
            </a:r>
            <a:r>
              <a:rPr lang="en-US" altLang="ko-KR" sz="1800" b="0" dirty="0">
                <a:solidFill>
                  <a:srgbClr val="FF0000"/>
                </a:solidFill>
              </a:rPr>
              <a:t>TE</a:t>
            </a:r>
            <a:r>
              <a:rPr lang="en-US" altLang="ko-KR" sz="1800" b="0" strike="sngStrike" dirty="0"/>
              <a:t>STA terminal</a:t>
            </a:r>
            <a:r>
              <a:rPr lang="en-US" altLang="ko-KR" sz="1800" b="0" dirty="0"/>
              <a:t>. </a:t>
            </a:r>
            <a:r>
              <a:rPr lang="en-US" altLang="ko-KR" sz="1800" b="0" dirty="0">
                <a:solidFill>
                  <a:srgbClr val="FF0000"/>
                </a:solidFill>
              </a:rPr>
              <a:t>TE</a:t>
            </a:r>
            <a:r>
              <a:rPr lang="en-US" altLang="ko-KR" sz="1800" b="0" strike="sngStrike" dirty="0"/>
              <a:t>STA terminal </a:t>
            </a:r>
            <a:r>
              <a:rPr lang="en-US" altLang="ko-KR" sz="1800" b="0" dirty="0"/>
              <a:t>can only support WLAN access to interwork with 5G core network. The </a:t>
            </a:r>
            <a:r>
              <a:rPr lang="en-US" altLang="ko-KR" sz="1800" b="0" strike="sngStrike" dirty="0"/>
              <a:t>combined </a:t>
            </a:r>
            <a:r>
              <a:rPr lang="en-US" altLang="ko-KR" sz="1800" b="0" dirty="0"/>
              <a:t>UE </a:t>
            </a:r>
            <a:r>
              <a:rPr lang="en-US" altLang="ko-KR" sz="1800" b="0" strike="sngStrike" dirty="0"/>
              <a:t>and STA terminal </a:t>
            </a:r>
            <a:r>
              <a:rPr lang="en-US" altLang="ko-KR" sz="1800" b="0" dirty="0"/>
              <a:t>can support both 3GPP access and WLAN access to interwork with 5G core network. </a:t>
            </a:r>
            <a:r>
              <a:rPr lang="en-US" altLang="ko-KR" sz="1800" b="0" strike="sngStrike" dirty="0"/>
              <a:t>The loosely coupled interworking can provide the same service functions that a tightly coupled interworking type can provide, but since the two access networks will not be coordinated there may be some loss of the ability to optimize overall network performance. </a:t>
            </a:r>
            <a:endParaRPr lang="ko-KR" altLang="ko-KR" sz="1800" b="0" strike="sngStrike" dirty="0"/>
          </a:p>
          <a:p>
            <a:r>
              <a:rPr lang="en-US" altLang="ko-KR" sz="1800" b="0" dirty="0"/>
              <a:t> </a:t>
            </a:r>
            <a:endParaRPr lang="ko-KR" altLang="ko-KR" sz="1800" b="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ltLang="ko-KR" dirty="0"/>
              <a:t>April 2021</a:t>
            </a:r>
            <a:endParaRPr lang="en-GB" altLang="ko-KR" dirty="0"/>
          </a:p>
        </p:txBody>
      </p:sp>
      <p:graphicFrame>
        <p:nvGraphicFramePr>
          <p:cNvPr id="7" name="표 6">
            <a:extLst>
              <a:ext uri="{FF2B5EF4-FFF2-40B4-BE49-F238E27FC236}">
                <a16:creationId xmlns:a16="http://schemas.microsoft.com/office/drawing/2014/main" id="{C3F25A6E-314C-4FAE-A94A-E39F62D9BBE9}"/>
              </a:ext>
            </a:extLst>
          </p:cNvPr>
          <p:cNvGraphicFramePr>
            <a:graphicFrameLocks noGrp="1"/>
          </p:cNvGraphicFramePr>
          <p:nvPr>
            <p:extLst>
              <p:ext uri="{D42A27DB-BD31-4B8C-83A1-F6EECF244321}">
                <p14:modId xmlns:p14="http://schemas.microsoft.com/office/powerpoint/2010/main" val="2422717159"/>
              </p:ext>
            </p:extLst>
          </p:nvPr>
        </p:nvGraphicFramePr>
        <p:xfrm>
          <a:off x="838200" y="1676400"/>
          <a:ext cx="10363200" cy="1798320"/>
        </p:xfrm>
        <a:graphic>
          <a:graphicData uri="http://schemas.openxmlformats.org/drawingml/2006/table">
            <a:tbl>
              <a:tblPr firstRow="1" bandRow="1">
                <a:tableStyleId>{5C22544A-7EE6-4342-B048-85BDC9FD1C3A}</a:tableStyleId>
              </a:tblPr>
              <a:tblGrid>
                <a:gridCol w="10363200">
                  <a:extLst>
                    <a:ext uri="{9D8B030D-6E8A-4147-A177-3AD203B41FA5}">
                      <a16:colId xmlns:a16="http://schemas.microsoft.com/office/drawing/2014/main" val="506870302"/>
                    </a:ext>
                  </a:extLst>
                </a:gridCol>
              </a:tblGrid>
              <a:tr h="1453036">
                <a:tc>
                  <a:txBody>
                    <a:bodyPr/>
                    <a:lstStyle/>
                    <a:p>
                      <a:pPr>
                        <a:buFontTx/>
                        <a:buNone/>
                      </a:pPr>
                      <a:r>
                        <a:rPr lang="en-US" altLang="ko-KR" sz="1600" b="0" kern="1200" dirty="0">
                          <a:solidFill>
                            <a:schemeClr val="tx1"/>
                          </a:solidFill>
                          <a:effectLst/>
                          <a:latin typeface="+mn-lt"/>
                          <a:ea typeface="+mn-ea"/>
                          <a:cs typeface="+mn-cs"/>
                        </a:rPr>
                        <a:t>The loosely coupled interworking type, as shown in Figure 3, assumes that functional entities in the terminal and the access network operate independently and may be either co-located within a device or separated. In this interworking model, two types of terminals are considered: a STA terminal and a combined UE and STA terminal. STA terminal can only support WLAN access to interwork with 5G core network. The combined UE and STA terminal can support both 3GPP access and WLAN access to interwork with 5G core network. The loosely coupled interworking can provide the same service functions that a tightly coupled interworking type can provide, but since the two access networks will not be coordinated there may be some loss of the ability to optimize overall network performance. </a:t>
                      </a:r>
                    </a:p>
                  </a:txBody>
                  <a:tcPr>
                    <a:solidFill>
                      <a:schemeClr val="accent5"/>
                    </a:solidFill>
                  </a:tcPr>
                </a:tc>
                <a:extLst>
                  <a:ext uri="{0D108BD9-81ED-4DB2-BD59-A6C34878D82A}">
                    <a16:rowId xmlns:a16="http://schemas.microsoft.com/office/drawing/2014/main" val="2101152138"/>
                  </a:ext>
                </a:extLst>
              </a:tr>
            </a:tbl>
          </a:graphicData>
        </a:graphic>
      </p:graphicFrame>
    </p:spTree>
    <p:extLst>
      <p:ext uri="{BB962C8B-B14F-4D97-AF65-F5344CB8AC3E}">
        <p14:creationId xmlns:p14="http://schemas.microsoft.com/office/powerpoint/2010/main" val="520475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DAB99-48FC-4F78-AE50-E5301BFFDAE5}"/>
              </a:ext>
            </a:extLst>
          </p:cNvPr>
          <p:cNvSpPr>
            <a:spLocks noGrp="1"/>
          </p:cNvSpPr>
          <p:nvPr>
            <p:ph type="title"/>
          </p:nvPr>
        </p:nvSpPr>
        <p:spPr>
          <a:xfrm>
            <a:off x="914400" y="609601"/>
            <a:ext cx="10361084" cy="457200"/>
          </a:xfrm>
        </p:spPr>
        <p:txBody>
          <a:bodyPr/>
          <a:lstStyle/>
          <a:p>
            <a:r>
              <a:rPr lang="en-US" dirty="0"/>
              <a:t>Summary</a:t>
            </a:r>
          </a:p>
        </p:txBody>
      </p:sp>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Comment #1: </a:t>
            </a:r>
            <a:r>
              <a:rPr lang="en-US" altLang="ko-KR" dirty="0"/>
              <a:t>Tightly coupled and loosely coupled interworking model(Fig. 2 and 3) </a:t>
            </a:r>
            <a:endParaRPr lang="en-US" dirty="0"/>
          </a:p>
          <a:p>
            <a:pPr lvl="1">
              <a:buFont typeface="Arial" panose="020B0604020202020204" pitchFamily="34" charset="0"/>
              <a:buChar char="•"/>
            </a:pPr>
            <a:r>
              <a:rPr lang="en-US" altLang="ko-KR" sz="1800" b="1" i="1" dirty="0"/>
              <a:t>Proposed to change terminal types “UE terminal” and “STA terminal” to “UE” and “TE” by referring to 3GPP and IEEE 802.1CF-2019 standards.</a:t>
            </a:r>
            <a:endParaRPr lang="en-US" altLang="ko-KR" sz="1800" b="1" i="1" dirty="0">
              <a:latin typeface="Times New Roman" panose="02020603050405020304" pitchFamily="18" charset="0"/>
              <a:ea typeface="맑은 고딕" panose="020B0503020000020004" pitchFamily="50" charset="-127"/>
            </a:endParaRPr>
          </a:p>
          <a:p>
            <a:pPr lvl="1">
              <a:buFont typeface="Arial" panose="020B0604020202020204" pitchFamily="34" charset="0"/>
              <a:buChar char="•"/>
            </a:pPr>
            <a:r>
              <a:rPr lang="en-US" altLang="ko-KR" sz="1800" b="1" i="1" dirty="0"/>
              <a:t>Proposed to delete Fig. 2  “Tightly coupled interworking reference model between 5G and WLAN” and related texts in section 3.1</a:t>
            </a:r>
          </a:p>
          <a:p>
            <a:pPr lvl="1">
              <a:buFont typeface="Arial" panose="020B0604020202020204" pitchFamily="34" charset="0"/>
              <a:buChar char="•"/>
            </a:pPr>
            <a:r>
              <a:rPr lang="en-US" altLang="ko-KR" sz="1800" b="1" i="1" dirty="0"/>
              <a:t>Proposed to change the caption of Fig. 3 to “Interworking model between 5G core network and WLAN” in section 3.1.</a:t>
            </a:r>
          </a:p>
          <a:p>
            <a:pPr marL="457200" lvl="1" indent="0"/>
            <a:endParaRPr lang="en-US" sz="1600" dirty="0"/>
          </a:p>
          <a:p>
            <a:pPr>
              <a:buFont typeface="Arial" panose="020B0604020202020204" pitchFamily="34" charset="0"/>
              <a:buChar char="•"/>
            </a:pPr>
            <a:r>
              <a:rPr lang="en-US" altLang="ko-KR" dirty="0"/>
              <a:t>Comment #2, #3, #4: STA terminal </a:t>
            </a:r>
          </a:p>
          <a:p>
            <a:pPr lvl="1">
              <a:buFont typeface="Arial" panose="020B0604020202020204" pitchFamily="34" charset="0"/>
              <a:buChar char="•"/>
            </a:pPr>
            <a:r>
              <a:rPr lang="en-US" altLang="ko-KR" sz="1800" b="1" i="1" dirty="0"/>
              <a:t>Proposed to change the term “</a:t>
            </a:r>
            <a:r>
              <a:rPr lang="en-US" altLang="ko-KR" sz="1800" b="1" i="1" dirty="0">
                <a:solidFill>
                  <a:schemeClr val="tx1"/>
                </a:solidFill>
              </a:rPr>
              <a:t>STA terminal” to “TE” in related figures 4,5,6,8,9,10,13,15,16.</a:t>
            </a:r>
          </a:p>
          <a:p>
            <a:pPr lvl="1">
              <a:buFont typeface="Arial" panose="020B0604020202020204" pitchFamily="34" charset="0"/>
              <a:buChar char="•"/>
            </a:pPr>
            <a:r>
              <a:rPr lang="en-US" altLang="ko-KR" sz="1800" b="1" i="1" dirty="0">
                <a:solidFill>
                  <a:schemeClr val="tx1"/>
                </a:solidFill>
              </a:rPr>
              <a:t>Proposed to change text in section 2, 2.2 and 3.1.</a:t>
            </a:r>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ltLang="ko-KR" dirty="0"/>
              <a:t>April 2021</a:t>
            </a:r>
            <a:endParaRPr lang="en-GB" altLang="ko-KR" dirty="0"/>
          </a:p>
        </p:txBody>
      </p:sp>
    </p:spTree>
    <p:extLst>
      <p:ext uri="{BB962C8B-B14F-4D97-AF65-F5344CB8AC3E}">
        <p14:creationId xmlns:p14="http://schemas.microsoft.com/office/powerpoint/2010/main" val="1790865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At the March 10 meeting, “W</a:t>
            </a:r>
            <a:r>
              <a:rPr lang="en-US" dirty="0"/>
              <a:t>LAN</a:t>
            </a:r>
            <a:r>
              <a:rPr lang="en-GB" dirty="0"/>
              <a:t>/5G Interworking Report Proposed Way Forward</a:t>
            </a:r>
            <a:r>
              <a:rPr lang="en-GB" altLang="ko-KR" dirty="0"/>
              <a:t>(21/0438r0)” was p</a:t>
            </a:r>
            <a:r>
              <a:rPr lang="en-US" altLang="ko-KR" dirty="0"/>
              <a:t>resented </a:t>
            </a:r>
            <a:r>
              <a:rPr lang="en-GB" altLang="ko-KR" dirty="0"/>
              <a:t>by Robert Stacey, Intel. </a:t>
            </a: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There was review contribution on comments(21/0459r0) to clarify them in plenary meeting, March 2021.</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provides proposed resolution on comments from the document (11-21-0438r0). And it is based on draft technical report on interworking between 3GPP 5G network and WLAN(20/0013r11)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Hyun </a:t>
            </a:r>
            <a:r>
              <a:rPr lang="en-GB" dirty="0" err="1"/>
              <a:t>Seo</a:t>
            </a:r>
            <a:r>
              <a:rPr lang="en-GB" dirty="0"/>
              <a:t> Oh, ETRI</a:t>
            </a:r>
          </a:p>
        </p:txBody>
      </p:sp>
      <p:sp>
        <p:nvSpPr>
          <p:cNvPr id="4" name="Date Placeholder 3"/>
          <p:cNvSpPr>
            <a:spLocks noGrp="1"/>
          </p:cNvSpPr>
          <p:nvPr>
            <p:ph type="dt" idx="15"/>
          </p:nvPr>
        </p:nvSpPr>
        <p:spPr/>
        <p:txBody>
          <a:bodyPr/>
          <a:lstStyle/>
          <a:p>
            <a:r>
              <a:rPr lang="en-US" dirty="0"/>
              <a:t>April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Proposal #1: Terminal types </a:t>
            </a:r>
            <a:r>
              <a:rPr lang="ko-KR" altLang="en-US" dirty="0"/>
              <a:t> </a:t>
            </a:r>
            <a:endParaRPr lang="en-US" altLang="ko-KR" sz="1400" dirty="0"/>
          </a:p>
          <a:p>
            <a:pPr lvl="1">
              <a:buFont typeface="Arial" panose="020B0604020202020204" pitchFamily="34" charset="0"/>
              <a:buChar char="•"/>
            </a:pPr>
            <a:r>
              <a:rPr lang="en-US" altLang="ko-KR" sz="1600" b="1" i="1" dirty="0"/>
              <a:t>User equipment (UE) is 3GPP defined terminal. It can support both 3GPP access and WLAN access. In this report, we</a:t>
            </a:r>
            <a:r>
              <a:rPr lang="ko-KR" altLang="en-US" sz="1600" b="1" i="1" dirty="0"/>
              <a:t> </a:t>
            </a:r>
            <a:r>
              <a:rPr lang="en-US" altLang="ko-KR" sz="1600" b="1" i="1" dirty="0"/>
              <a:t>propose to change the term ‘</a:t>
            </a:r>
            <a:r>
              <a:rPr lang="en-US" altLang="ko-KR" sz="1600" b="1" i="1" dirty="0">
                <a:solidFill>
                  <a:srgbClr val="FF0000"/>
                </a:solidFill>
              </a:rPr>
              <a:t>UE terminal</a:t>
            </a:r>
            <a:r>
              <a:rPr lang="en-US" altLang="ko-KR" sz="1600" b="1" i="1" dirty="0"/>
              <a:t>’ into ‘</a:t>
            </a:r>
            <a:r>
              <a:rPr lang="en-US" altLang="ko-KR" sz="1600" b="1" i="1" dirty="0">
                <a:solidFill>
                  <a:srgbClr val="FF0000"/>
                </a:solidFill>
              </a:rPr>
              <a:t>UE</a:t>
            </a:r>
            <a:r>
              <a:rPr lang="en-US" altLang="ko-KR" sz="1600" b="1" i="1" dirty="0"/>
              <a:t>’ according</a:t>
            </a:r>
            <a:r>
              <a:rPr lang="ko-KR" altLang="en-US" sz="1600" b="1" i="1" dirty="0"/>
              <a:t> </a:t>
            </a:r>
            <a:r>
              <a:rPr lang="en-US" altLang="ko-KR" sz="1600" b="1" i="1" dirty="0"/>
              <a:t>to</a:t>
            </a:r>
            <a:r>
              <a:rPr lang="ko-KR" altLang="en-US" sz="1600" b="1" i="1" dirty="0"/>
              <a:t> </a:t>
            </a:r>
            <a:r>
              <a:rPr lang="en-US" altLang="ko-KR" sz="1600" b="1" i="1" dirty="0"/>
              <a:t>3GPP</a:t>
            </a:r>
            <a:r>
              <a:rPr lang="ko-KR" altLang="en-US" sz="1600" b="1" i="1" dirty="0"/>
              <a:t> </a:t>
            </a:r>
            <a:r>
              <a:rPr lang="en-US" altLang="ko-KR" sz="1600" b="1" i="1" dirty="0"/>
              <a:t>specification.</a:t>
            </a:r>
          </a:p>
          <a:p>
            <a:pPr lvl="1">
              <a:buFont typeface="Arial" panose="020B0604020202020204" pitchFamily="34" charset="0"/>
              <a:buChar char="•"/>
            </a:pPr>
            <a:endParaRPr lang="en-US" altLang="ko-KR" sz="1600" b="1" i="1" dirty="0"/>
          </a:p>
          <a:p>
            <a:pPr lvl="1">
              <a:buFont typeface="Arial" panose="020B0604020202020204" pitchFamily="34" charset="0"/>
              <a:buChar char="•"/>
            </a:pPr>
            <a:r>
              <a:rPr lang="en-US" altLang="ko-KR" sz="1600" b="1" i="1" dirty="0"/>
              <a:t>STA is the terminology defined in IEEE 802.11 standard as “a logical entity that is a singly addressable instance of a medium access control (MAC) and physical layer (PHY) interface to the wireless medium (WM)”. In </a:t>
            </a:r>
            <a:r>
              <a:rPr lang="en-US" altLang="ko-KR" sz="1600" b="1" i="1" dirty="0">
                <a:solidFill>
                  <a:schemeClr val="tx1"/>
                </a:solidFill>
              </a:rPr>
              <a:t>IEEE 802.1CF-2019 standard, a terminal(TE) is defined to support functions of terminal interface (TEI) and terminal control (TEC). Therefore, w</a:t>
            </a:r>
            <a:r>
              <a:rPr lang="en-US" altLang="ko-KR" sz="1600" b="1" i="1" dirty="0"/>
              <a:t>e</a:t>
            </a:r>
            <a:r>
              <a:rPr lang="ko-KR" altLang="en-US" sz="1600" b="1" i="1" dirty="0"/>
              <a:t> </a:t>
            </a:r>
            <a:r>
              <a:rPr lang="en-US" altLang="ko-KR" sz="1600" b="1" i="1" dirty="0"/>
              <a:t>propose to change the term ‘</a:t>
            </a:r>
            <a:r>
              <a:rPr lang="en-US" altLang="ko-KR" sz="1600" b="1" i="1" dirty="0">
                <a:solidFill>
                  <a:srgbClr val="FF0000"/>
                </a:solidFill>
              </a:rPr>
              <a:t>STA terminal</a:t>
            </a:r>
            <a:r>
              <a:rPr lang="en-US" altLang="ko-KR" sz="1600" b="1" i="1" dirty="0"/>
              <a:t>’ into ‘</a:t>
            </a:r>
            <a:r>
              <a:rPr lang="en-US" altLang="ko-KR" sz="1600" b="1" i="1" dirty="0">
                <a:solidFill>
                  <a:srgbClr val="FF0000"/>
                </a:solidFill>
              </a:rPr>
              <a:t>TE</a:t>
            </a:r>
            <a:r>
              <a:rPr lang="en-US" altLang="ko-KR" sz="1600" b="1" i="1" dirty="0"/>
              <a:t>’.</a:t>
            </a:r>
            <a:endParaRPr lang="en-US" altLang="ko-KR" sz="1600" i="1" dirty="0"/>
          </a:p>
          <a:p>
            <a:pPr>
              <a:buFont typeface="Arial" panose="020B0604020202020204" pitchFamily="34" charset="0"/>
              <a:buChar char="•"/>
            </a:pPr>
            <a:endParaRPr lang="en-US" dirty="0"/>
          </a:p>
          <a:p>
            <a:pPr marL="457200" lvl="1" indent="0"/>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marL="457200" lvl="1" indent="0"/>
            <a:endParaRPr lang="en-US" sz="1400" dirty="0"/>
          </a:p>
          <a:p>
            <a:pPr marL="457200" lvl="1" indent="0"/>
            <a:endParaRPr lang="en-US" sz="1400" dirty="0"/>
          </a:p>
          <a:p>
            <a:pPr lvl="1">
              <a:buFont typeface="Arial" panose="020B0604020202020204" pitchFamily="34" charset="0"/>
              <a:buChar char="•"/>
            </a:pPr>
            <a:endParaRPr lang="en-US" altLang="ko-KR" sz="1400" b="1" dirty="0"/>
          </a:p>
          <a:p>
            <a:pPr lvl="1">
              <a:buFont typeface="Arial" panose="020B0604020202020204" pitchFamily="34" charset="0"/>
              <a:buChar char="•"/>
            </a:pPr>
            <a:endParaRPr lang="en-US" altLang="ko-KR" sz="1400" b="1" dirty="0"/>
          </a:p>
          <a:p>
            <a:pPr lvl="1">
              <a:buFont typeface="Arial" panose="020B0604020202020204" pitchFamily="34" charset="0"/>
              <a:buChar char="•"/>
            </a:pPr>
            <a:endParaRPr lang="en-US" altLang="ko-KR" sz="1400" b="1" dirty="0"/>
          </a:p>
          <a:p>
            <a:pPr marL="457200" lvl="1" indent="0"/>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ltLang="ko-KR" dirty="0"/>
              <a:t>April 2021</a:t>
            </a:r>
            <a:endParaRPr lang="en-GB" altLang="ko-KR" dirty="0"/>
          </a:p>
        </p:txBody>
      </p:sp>
      <p:pic>
        <p:nvPicPr>
          <p:cNvPr id="9" name="그림 8">
            <a:extLst>
              <a:ext uri="{FF2B5EF4-FFF2-40B4-BE49-F238E27FC236}">
                <a16:creationId xmlns:a16="http://schemas.microsoft.com/office/drawing/2014/main" id="{698709FE-1005-491B-B933-F097162D4B47}"/>
              </a:ext>
            </a:extLst>
          </p:cNvPr>
          <p:cNvPicPr>
            <a:picLocks noChangeAspect="1"/>
          </p:cNvPicPr>
          <p:nvPr/>
        </p:nvPicPr>
        <p:blipFill>
          <a:blip r:embed="rId2"/>
          <a:stretch>
            <a:fillRect/>
          </a:stretch>
        </p:blipFill>
        <p:spPr>
          <a:xfrm>
            <a:off x="2662049" y="3657600"/>
            <a:ext cx="4277104" cy="2638425"/>
          </a:xfrm>
          <a:prstGeom prst="rect">
            <a:avLst/>
          </a:prstGeom>
        </p:spPr>
      </p:pic>
      <p:sp>
        <p:nvSpPr>
          <p:cNvPr id="11" name="TextBox 10">
            <a:extLst>
              <a:ext uri="{FF2B5EF4-FFF2-40B4-BE49-F238E27FC236}">
                <a16:creationId xmlns:a16="http://schemas.microsoft.com/office/drawing/2014/main" id="{A6457C50-824C-40FD-A2B0-D7458F5A49A4}"/>
              </a:ext>
            </a:extLst>
          </p:cNvPr>
          <p:cNvSpPr txBox="1"/>
          <p:nvPr/>
        </p:nvSpPr>
        <p:spPr>
          <a:xfrm>
            <a:off x="7318831" y="4312624"/>
            <a:ext cx="4191000" cy="1569660"/>
          </a:xfrm>
          <a:prstGeom prst="rect">
            <a:avLst/>
          </a:prstGeom>
          <a:noFill/>
        </p:spPr>
        <p:txBody>
          <a:bodyPr wrap="square" rtlCol="0">
            <a:spAutoFit/>
          </a:bodyPr>
          <a:lstStyle/>
          <a:p>
            <a:r>
              <a:rPr lang="en-US" altLang="ko-KR" sz="1600" dirty="0">
                <a:solidFill>
                  <a:schemeClr val="tx1"/>
                </a:solidFill>
              </a:rPr>
              <a:t>Basic Reference Model(BRM), </a:t>
            </a:r>
          </a:p>
          <a:p>
            <a:r>
              <a:rPr lang="en-US" altLang="ko-KR" sz="1600" dirty="0">
                <a:solidFill>
                  <a:schemeClr val="tx1"/>
                </a:solidFill>
              </a:rPr>
              <a:t>Referred from IEEE</a:t>
            </a:r>
            <a:r>
              <a:rPr lang="ko-KR" altLang="en-US" sz="1600" dirty="0">
                <a:solidFill>
                  <a:schemeClr val="tx1"/>
                </a:solidFill>
              </a:rPr>
              <a:t> </a:t>
            </a:r>
            <a:r>
              <a:rPr lang="en-US" altLang="ko-KR" sz="1600" dirty="0">
                <a:solidFill>
                  <a:schemeClr val="tx1"/>
                </a:solidFill>
              </a:rPr>
              <a:t>802.1CF-2019</a:t>
            </a:r>
          </a:p>
          <a:p>
            <a:r>
              <a:rPr lang="en-US" altLang="ko-KR" sz="1600" dirty="0">
                <a:solidFill>
                  <a:schemeClr val="tx1"/>
                </a:solidFill>
              </a:rPr>
              <a:t>“IEEE Recommended Practice for Network Reference Model and Functional Description of IEEE 802® Access Network” </a:t>
            </a:r>
          </a:p>
          <a:p>
            <a:endParaRPr lang="ko-KR" altLang="en-US" sz="1600" dirty="0">
              <a:solidFill>
                <a:schemeClr val="tx1"/>
              </a:solidFill>
            </a:endParaRPr>
          </a:p>
        </p:txBody>
      </p:sp>
    </p:spTree>
    <p:extLst>
      <p:ext uri="{BB962C8B-B14F-4D97-AF65-F5344CB8AC3E}">
        <p14:creationId xmlns:p14="http://schemas.microsoft.com/office/powerpoint/2010/main" val="457614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Proposal #2: Delete Fig. 2</a:t>
            </a:r>
            <a:endParaRPr lang="en-US" altLang="ko-KR" sz="1400" dirty="0"/>
          </a:p>
          <a:p>
            <a:pPr lvl="1">
              <a:buFont typeface="Arial" panose="020B0604020202020204" pitchFamily="34" charset="0"/>
              <a:buChar char="•"/>
            </a:pPr>
            <a:r>
              <a:rPr lang="en-US" altLang="ko-KR" sz="1600" b="1" i="1" dirty="0"/>
              <a:t>We propose to delete figure 2 “ </a:t>
            </a:r>
            <a:r>
              <a:rPr lang="en-US" altLang="ko-KR" sz="1600" b="1" i="1" dirty="0">
                <a:latin typeface="Times New Roman" panose="02020603050405020304" pitchFamily="18" charset="0"/>
                <a:ea typeface="맑은 고딕" panose="020B0503020000020004" pitchFamily="50" charset="-127"/>
              </a:rPr>
              <a:t>Tightly coupled interworking reference model between 5G core network and WLAN” because it is not typical interworking model from the view of 3GPP standard </a:t>
            </a:r>
          </a:p>
          <a:p>
            <a:pPr lvl="1">
              <a:buFont typeface="Arial" panose="020B0604020202020204" pitchFamily="34" charset="0"/>
              <a:buChar char="•"/>
            </a:pPr>
            <a:r>
              <a:rPr lang="en-US" altLang="ko-KR" sz="1600" b="1" i="1" dirty="0"/>
              <a:t>We propose to delete the related texts regarding “the tightly coupled and loosely coupled interworking” </a:t>
            </a:r>
          </a:p>
          <a:p>
            <a:pPr marL="0" indent="0"/>
            <a:endParaRPr lang="en-US" dirty="0"/>
          </a:p>
          <a:p>
            <a:pPr marL="457200" lvl="1" indent="0"/>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marL="457200" lvl="1" indent="0"/>
            <a:endParaRPr lang="en-US" sz="1400" dirty="0"/>
          </a:p>
          <a:p>
            <a:pPr marL="457200" lvl="1" indent="0"/>
            <a:endParaRPr lang="en-US" sz="1400" dirty="0"/>
          </a:p>
          <a:p>
            <a:pPr lvl="1">
              <a:buFont typeface="Arial" panose="020B0604020202020204" pitchFamily="34" charset="0"/>
              <a:buChar char="•"/>
            </a:pPr>
            <a:endParaRPr lang="en-US" altLang="ko-KR" sz="1400" b="1" dirty="0"/>
          </a:p>
          <a:p>
            <a:pPr lvl="1">
              <a:buFont typeface="Arial" panose="020B0604020202020204" pitchFamily="34" charset="0"/>
              <a:buChar char="•"/>
            </a:pPr>
            <a:endParaRPr lang="en-US" altLang="ko-KR" sz="1400" b="1" dirty="0"/>
          </a:p>
          <a:p>
            <a:pPr lvl="1">
              <a:buFont typeface="Arial" panose="020B0604020202020204" pitchFamily="34" charset="0"/>
              <a:buChar char="•"/>
            </a:pPr>
            <a:endParaRPr lang="en-US" altLang="ko-KR" sz="1400" b="1" dirty="0"/>
          </a:p>
          <a:p>
            <a:pPr marL="457200" lvl="1" indent="0"/>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ltLang="ko-KR" dirty="0"/>
              <a:t>April 2021</a:t>
            </a:r>
            <a:endParaRPr lang="en-GB" altLang="ko-KR" dirty="0"/>
          </a:p>
        </p:txBody>
      </p:sp>
      <p:sp>
        <p:nvSpPr>
          <p:cNvPr id="7" name="직사각형 6">
            <a:extLst>
              <a:ext uri="{FF2B5EF4-FFF2-40B4-BE49-F238E27FC236}">
                <a16:creationId xmlns:a16="http://schemas.microsoft.com/office/drawing/2014/main" id="{08365DB3-39AA-4041-800F-1EBCB71B43A0}"/>
              </a:ext>
            </a:extLst>
          </p:cNvPr>
          <p:cNvSpPr/>
          <p:nvPr/>
        </p:nvSpPr>
        <p:spPr>
          <a:xfrm>
            <a:off x="2286000" y="5867400"/>
            <a:ext cx="7696200" cy="630942"/>
          </a:xfrm>
          <a:prstGeom prst="rect">
            <a:avLst/>
          </a:prstGeom>
        </p:spPr>
        <p:txBody>
          <a:bodyPr wrap="square">
            <a:spAutoFit/>
          </a:bodyPr>
          <a:lstStyle/>
          <a:p>
            <a:pPr algn="ctr">
              <a:spcBef>
                <a:spcPts val="600"/>
              </a:spcBef>
              <a:spcAft>
                <a:spcPts val="0"/>
              </a:spcAft>
            </a:pPr>
            <a:r>
              <a:rPr lang="en-US" altLang="ko-KR" sz="1600" dirty="0">
                <a:solidFill>
                  <a:srgbClr val="000000"/>
                </a:solidFill>
                <a:latin typeface="Times New Roman" panose="02020603050405020304" pitchFamily="18" charset="0"/>
                <a:ea typeface="맑은 고딕" panose="020B0503020000020004" pitchFamily="50" charset="-127"/>
              </a:rPr>
              <a:t>Fig.2 Tightly coupled interworking reference model between 5G core network and WLAN</a:t>
            </a:r>
          </a:p>
          <a:p>
            <a:pPr algn="ctr">
              <a:spcBef>
                <a:spcPts val="600"/>
              </a:spcBef>
              <a:spcAft>
                <a:spcPts val="0"/>
              </a:spcAft>
            </a:pPr>
            <a:endParaRPr lang="ko-KR" altLang="ko-KR" sz="1400" dirty="0">
              <a:latin typeface="Times New Roman" panose="02020603050405020304" pitchFamily="18" charset="0"/>
              <a:ea typeface="맑은 고딕" panose="020B0503020000020004" pitchFamily="50" charset="-127"/>
            </a:endParaRPr>
          </a:p>
        </p:txBody>
      </p:sp>
      <p:pic>
        <p:nvPicPr>
          <p:cNvPr id="8" name="그림 7">
            <a:extLst>
              <a:ext uri="{FF2B5EF4-FFF2-40B4-BE49-F238E27FC236}">
                <a16:creationId xmlns:a16="http://schemas.microsoft.com/office/drawing/2014/main" id="{0AA236EA-CFAD-4CEE-9527-B690F515163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33600" y="3088391"/>
            <a:ext cx="7696200" cy="2438400"/>
          </a:xfrm>
          <a:prstGeom prst="rect">
            <a:avLst/>
          </a:prstGeom>
          <a:noFill/>
        </p:spPr>
      </p:pic>
      <p:cxnSp>
        <p:nvCxnSpPr>
          <p:cNvPr id="9" name="직선 연결선 8">
            <a:extLst>
              <a:ext uri="{FF2B5EF4-FFF2-40B4-BE49-F238E27FC236}">
                <a16:creationId xmlns:a16="http://schemas.microsoft.com/office/drawing/2014/main" id="{C8C8ACBE-F892-4349-B018-AB65D660DC1E}"/>
              </a:ext>
            </a:extLst>
          </p:cNvPr>
          <p:cNvCxnSpPr/>
          <p:nvPr/>
        </p:nvCxnSpPr>
        <p:spPr bwMode="auto">
          <a:xfrm>
            <a:off x="1676400" y="4114800"/>
            <a:ext cx="8458200" cy="0"/>
          </a:xfrm>
          <a:prstGeom prst="line">
            <a:avLst/>
          </a:prstGeom>
          <a:solidFill>
            <a:srgbClr val="00B8FF"/>
          </a:solidFill>
          <a:ln w="19050"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728331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Proposal #3: Fig. 3 update to harmonize 3GPP interworking view</a:t>
            </a:r>
            <a:endParaRPr lang="en-US" altLang="ko-KR" sz="1400" b="1" i="1" dirty="0"/>
          </a:p>
          <a:p>
            <a:pPr lvl="1">
              <a:buFont typeface="Arial" panose="020B0604020202020204" pitchFamily="34" charset="0"/>
              <a:buChar char="•"/>
            </a:pPr>
            <a:r>
              <a:rPr lang="en-US" altLang="ko-KR" sz="1600" b="1" i="1" dirty="0"/>
              <a:t>We propose to change the caption of figure 3 from “</a:t>
            </a:r>
            <a:r>
              <a:rPr lang="en-US" altLang="ko-KR" sz="1600" b="1" i="1" dirty="0">
                <a:latin typeface="Times New Roman" panose="02020603050405020304" pitchFamily="18" charset="0"/>
                <a:ea typeface="맑은 고딕" panose="020B0503020000020004" pitchFamily="50" charset="-127"/>
              </a:rPr>
              <a:t>Loosely coupled interworking reference model between 5G core network and WLAN” </a:t>
            </a:r>
            <a:r>
              <a:rPr lang="en-US" altLang="ko-KR" sz="1600" b="1" i="1" dirty="0"/>
              <a:t>to “Interworking model between 5G core network and WLAN”.</a:t>
            </a:r>
          </a:p>
          <a:p>
            <a:pPr lvl="1">
              <a:buFont typeface="Arial" panose="020B0604020202020204" pitchFamily="34" charset="0"/>
              <a:buChar char="•"/>
            </a:pPr>
            <a:r>
              <a:rPr lang="en-US" altLang="ko-KR" sz="1600" b="1" i="1" dirty="0"/>
              <a:t>We propose to change the terms “</a:t>
            </a:r>
            <a:r>
              <a:rPr lang="en-US" altLang="ko-KR" sz="1600" b="1" i="1" dirty="0">
                <a:solidFill>
                  <a:srgbClr val="FF0000"/>
                </a:solidFill>
              </a:rPr>
              <a:t>UE terminal</a:t>
            </a:r>
            <a:r>
              <a:rPr lang="en-US" altLang="ko-KR" sz="1600" b="1" i="1" dirty="0"/>
              <a:t>” and “</a:t>
            </a:r>
            <a:r>
              <a:rPr lang="en-US" altLang="ko-KR" sz="1600" b="1" i="1" dirty="0">
                <a:solidFill>
                  <a:srgbClr val="FF0000"/>
                </a:solidFill>
              </a:rPr>
              <a:t>STA terminal</a:t>
            </a:r>
            <a:r>
              <a:rPr lang="en-US" altLang="ko-KR" sz="1600" b="1" i="1" dirty="0"/>
              <a:t>” into “</a:t>
            </a:r>
            <a:r>
              <a:rPr lang="en-US" altLang="ko-KR" sz="1600" b="1" i="1" dirty="0">
                <a:solidFill>
                  <a:srgbClr val="FF0000"/>
                </a:solidFill>
              </a:rPr>
              <a:t>UE</a:t>
            </a:r>
            <a:r>
              <a:rPr lang="en-US" altLang="ko-KR" sz="1600" b="1" i="1" dirty="0"/>
              <a:t>” and “</a:t>
            </a:r>
            <a:r>
              <a:rPr lang="en-US" altLang="ko-KR" sz="1600" b="1" i="1" dirty="0">
                <a:solidFill>
                  <a:srgbClr val="FF0000"/>
                </a:solidFill>
              </a:rPr>
              <a:t>TE</a:t>
            </a:r>
            <a:r>
              <a:rPr lang="en-US" altLang="ko-KR" sz="1600" b="1" i="1" dirty="0"/>
              <a:t>” respectively.</a:t>
            </a:r>
          </a:p>
          <a:p>
            <a:pPr>
              <a:buFont typeface="Arial" panose="020B0604020202020204" pitchFamily="34" charset="0"/>
              <a:buChar char="•"/>
            </a:pPr>
            <a:endParaRPr lang="en-US" dirty="0"/>
          </a:p>
          <a:p>
            <a:pPr marL="457200" lvl="1" indent="0"/>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marL="457200" lvl="1" indent="0"/>
            <a:endParaRPr lang="en-US" sz="1400" dirty="0"/>
          </a:p>
          <a:p>
            <a:pPr marL="457200" lvl="1" indent="0"/>
            <a:endParaRPr lang="en-US" sz="1400" dirty="0"/>
          </a:p>
          <a:p>
            <a:pPr lvl="1">
              <a:buFont typeface="Arial" panose="020B0604020202020204" pitchFamily="34" charset="0"/>
              <a:buChar char="•"/>
            </a:pPr>
            <a:endParaRPr lang="en-US" altLang="ko-KR" sz="1400" b="1" dirty="0"/>
          </a:p>
          <a:p>
            <a:pPr lvl="1">
              <a:buFont typeface="Arial" panose="020B0604020202020204" pitchFamily="34" charset="0"/>
              <a:buChar char="•"/>
            </a:pPr>
            <a:endParaRPr lang="en-US" altLang="ko-KR" sz="1400" b="1" dirty="0"/>
          </a:p>
          <a:p>
            <a:pPr lvl="1">
              <a:buFont typeface="Arial" panose="020B0604020202020204" pitchFamily="34" charset="0"/>
              <a:buChar char="•"/>
            </a:pPr>
            <a:endParaRPr lang="en-US" altLang="ko-KR" sz="1400" b="1" dirty="0"/>
          </a:p>
          <a:p>
            <a:pPr marL="457200" lvl="1" indent="0"/>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a:xfrm>
            <a:off x="929217" y="333375"/>
            <a:ext cx="2499764" cy="273050"/>
          </a:xfrm>
        </p:spPr>
        <p:txBody>
          <a:bodyPr/>
          <a:lstStyle/>
          <a:p>
            <a:r>
              <a:rPr lang="en-US" altLang="ko-KR"/>
              <a:t>April 2021</a:t>
            </a:r>
            <a:endParaRPr lang="en-GB" altLang="ko-KR" dirty="0"/>
          </a:p>
        </p:txBody>
      </p:sp>
      <p:sp>
        <p:nvSpPr>
          <p:cNvPr id="11" name="직사각형 10">
            <a:extLst>
              <a:ext uri="{FF2B5EF4-FFF2-40B4-BE49-F238E27FC236}">
                <a16:creationId xmlns:a16="http://schemas.microsoft.com/office/drawing/2014/main" id="{D1B6B127-CA30-403B-B955-4642836FA641}"/>
              </a:ext>
            </a:extLst>
          </p:cNvPr>
          <p:cNvSpPr/>
          <p:nvPr/>
        </p:nvSpPr>
        <p:spPr>
          <a:xfrm>
            <a:off x="3175388" y="5953036"/>
            <a:ext cx="6096000" cy="600164"/>
          </a:xfrm>
          <a:prstGeom prst="rect">
            <a:avLst/>
          </a:prstGeom>
        </p:spPr>
        <p:txBody>
          <a:bodyPr>
            <a:spAutoFit/>
          </a:bodyPr>
          <a:lstStyle/>
          <a:p>
            <a:pPr algn="ctr">
              <a:spcBef>
                <a:spcPts val="600"/>
              </a:spcBef>
              <a:spcAft>
                <a:spcPts val="0"/>
              </a:spcAft>
            </a:pPr>
            <a:r>
              <a:rPr lang="en-US" altLang="ko-KR" sz="1400" dirty="0">
                <a:solidFill>
                  <a:srgbClr val="000000"/>
                </a:solidFill>
                <a:latin typeface="Times New Roman" panose="02020603050405020304" pitchFamily="18" charset="0"/>
                <a:ea typeface="맑은 고딕" panose="020B0503020000020004" pitchFamily="50" charset="-127"/>
              </a:rPr>
              <a:t>Fig. 3 Interworking model  between 5G core network and WLAN</a:t>
            </a:r>
          </a:p>
          <a:p>
            <a:pPr algn="ctr">
              <a:spcBef>
                <a:spcPts val="600"/>
              </a:spcBef>
              <a:spcAft>
                <a:spcPts val="0"/>
              </a:spcAft>
            </a:pPr>
            <a:endParaRPr lang="ko-KR" altLang="ko-KR" sz="1400" dirty="0">
              <a:latin typeface="Times New Roman" panose="02020603050405020304" pitchFamily="18" charset="0"/>
              <a:ea typeface="맑은 고딕" panose="020B0503020000020004" pitchFamily="50" charset="-127"/>
            </a:endParaRPr>
          </a:p>
        </p:txBody>
      </p:sp>
      <p:pic>
        <p:nvPicPr>
          <p:cNvPr id="8" name="그림 7">
            <a:extLst>
              <a:ext uri="{FF2B5EF4-FFF2-40B4-BE49-F238E27FC236}">
                <a16:creationId xmlns:a16="http://schemas.microsoft.com/office/drawing/2014/main" id="{204C29BA-6DE0-4D68-962C-2ADD59540BA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2200" y="2713699"/>
            <a:ext cx="7543800" cy="3001301"/>
          </a:xfrm>
          <a:prstGeom prst="rect">
            <a:avLst/>
          </a:prstGeom>
          <a:noFill/>
        </p:spPr>
      </p:pic>
      <p:cxnSp>
        <p:nvCxnSpPr>
          <p:cNvPr id="9" name="직선 연결선 8">
            <a:extLst>
              <a:ext uri="{FF2B5EF4-FFF2-40B4-BE49-F238E27FC236}">
                <a16:creationId xmlns:a16="http://schemas.microsoft.com/office/drawing/2014/main" id="{41367796-3EFA-45AD-9DEC-4A1ED1F23949}"/>
              </a:ext>
            </a:extLst>
          </p:cNvPr>
          <p:cNvCxnSpPr>
            <a:cxnSpLocks/>
          </p:cNvCxnSpPr>
          <p:nvPr/>
        </p:nvCxnSpPr>
        <p:spPr bwMode="auto">
          <a:xfrm>
            <a:off x="2438400" y="3733800"/>
            <a:ext cx="415636"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0" name="직선 연결선 9">
            <a:extLst>
              <a:ext uri="{FF2B5EF4-FFF2-40B4-BE49-F238E27FC236}">
                <a16:creationId xmlns:a16="http://schemas.microsoft.com/office/drawing/2014/main" id="{8ACA9522-3C44-4047-BF75-1B5D72140AD3}"/>
              </a:ext>
            </a:extLst>
          </p:cNvPr>
          <p:cNvCxnSpPr>
            <a:cxnSpLocks/>
          </p:cNvCxnSpPr>
          <p:nvPr/>
        </p:nvCxnSpPr>
        <p:spPr bwMode="auto">
          <a:xfrm>
            <a:off x="2514600" y="4419600"/>
            <a:ext cx="660788"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2" name="직선 연결선 11">
            <a:extLst>
              <a:ext uri="{FF2B5EF4-FFF2-40B4-BE49-F238E27FC236}">
                <a16:creationId xmlns:a16="http://schemas.microsoft.com/office/drawing/2014/main" id="{328C60DB-F104-4C36-8FFB-593C3057688E}"/>
              </a:ext>
            </a:extLst>
          </p:cNvPr>
          <p:cNvCxnSpPr>
            <a:cxnSpLocks/>
          </p:cNvCxnSpPr>
          <p:nvPr/>
        </p:nvCxnSpPr>
        <p:spPr bwMode="auto">
          <a:xfrm>
            <a:off x="2514600" y="4800600"/>
            <a:ext cx="415636"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4" name="직선 연결선 13">
            <a:extLst>
              <a:ext uri="{FF2B5EF4-FFF2-40B4-BE49-F238E27FC236}">
                <a16:creationId xmlns:a16="http://schemas.microsoft.com/office/drawing/2014/main" id="{82A90DDD-9155-4214-8603-26DCE445E329}"/>
              </a:ext>
            </a:extLst>
          </p:cNvPr>
          <p:cNvCxnSpPr>
            <a:cxnSpLocks/>
          </p:cNvCxnSpPr>
          <p:nvPr/>
        </p:nvCxnSpPr>
        <p:spPr bwMode="auto">
          <a:xfrm>
            <a:off x="2599842" y="5562600"/>
            <a:ext cx="660788"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7" name="TextBox 6">
            <a:extLst>
              <a:ext uri="{FF2B5EF4-FFF2-40B4-BE49-F238E27FC236}">
                <a16:creationId xmlns:a16="http://schemas.microsoft.com/office/drawing/2014/main" id="{49D5EBEE-044A-4E46-B21B-F953CDBB661A}"/>
              </a:ext>
            </a:extLst>
          </p:cNvPr>
          <p:cNvSpPr txBox="1"/>
          <p:nvPr/>
        </p:nvSpPr>
        <p:spPr>
          <a:xfrm>
            <a:off x="2930236" y="4646446"/>
            <a:ext cx="457200" cy="261610"/>
          </a:xfrm>
          <a:prstGeom prst="rect">
            <a:avLst/>
          </a:prstGeom>
          <a:noFill/>
        </p:spPr>
        <p:txBody>
          <a:bodyPr wrap="square" rtlCol="0">
            <a:spAutoFit/>
          </a:bodyPr>
          <a:lstStyle/>
          <a:p>
            <a:r>
              <a:rPr lang="en-US" altLang="ko-KR" sz="1100" dirty="0">
                <a:solidFill>
                  <a:srgbClr val="FF0000"/>
                </a:solidFill>
              </a:rPr>
              <a:t>TE</a:t>
            </a:r>
            <a:endParaRPr lang="ko-KR" altLang="en-US" sz="1100" dirty="0">
              <a:solidFill>
                <a:srgbClr val="FF0000"/>
              </a:solidFill>
            </a:endParaRPr>
          </a:p>
        </p:txBody>
      </p:sp>
    </p:spTree>
    <p:extLst>
      <p:ext uri="{BB962C8B-B14F-4D97-AF65-F5344CB8AC3E}">
        <p14:creationId xmlns:p14="http://schemas.microsoft.com/office/powerpoint/2010/main" val="1737498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Proposal #4: Change the term “STA terminal” to “TE” in</a:t>
            </a:r>
            <a:r>
              <a:rPr lang="en-US" b="1" dirty="0"/>
              <a:t> following figures and related text.</a:t>
            </a:r>
            <a:endParaRPr lang="en-US" sz="1600" b="1" dirty="0"/>
          </a:p>
          <a:p>
            <a:pPr marL="457200" lvl="1" indent="0"/>
            <a:r>
              <a:rPr lang="en-US" sz="1600" dirty="0"/>
              <a:t>	</a:t>
            </a:r>
            <a:r>
              <a:rPr lang="en-US" sz="1800" dirty="0"/>
              <a:t> - Fig. 4: Untrusted WLAN interworking reference model with 5G core network</a:t>
            </a:r>
          </a:p>
          <a:p>
            <a:pPr marL="457200" lvl="1" indent="0"/>
            <a:r>
              <a:rPr lang="en-US" sz="1800" dirty="0"/>
              <a:t>         - Fig. 5: T</a:t>
            </a:r>
            <a:r>
              <a:rPr lang="en-US" altLang="ko-KR" sz="1800" dirty="0"/>
              <a:t>rusted WLAN interworking reference model with 5G core network</a:t>
            </a:r>
          </a:p>
          <a:p>
            <a:pPr marL="457200" lvl="1" indent="0"/>
            <a:r>
              <a:rPr lang="en-US" sz="1800" dirty="0"/>
              <a:t>         - Fig. 6: Control plane between a STA terminal and N3IWF(3GPP TS 23.501)</a:t>
            </a:r>
          </a:p>
          <a:p>
            <a:pPr marL="457200" lvl="1" indent="0"/>
            <a:r>
              <a:rPr lang="en-US" sz="1800" dirty="0"/>
              <a:t>         - Fig. 8: </a:t>
            </a:r>
            <a:r>
              <a:rPr lang="en-US" sz="1800" dirty="0" err="1"/>
              <a:t>NWu</a:t>
            </a:r>
            <a:r>
              <a:rPr lang="en-US" sz="1800" dirty="0"/>
              <a:t> interface</a:t>
            </a:r>
          </a:p>
          <a:p>
            <a:pPr marL="457200" lvl="1" indent="0"/>
            <a:r>
              <a:rPr lang="en-US" sz="1800" dirty="0"/>
              <a:t>         - Fig 9: N1 interface</a:t>
            </a:r>
          </a:p>
          <a:p>
            <a:pPr marL="457200" lvl="1" indent="0"/>
            <a:r>
              <a:rPr lang="en-US" sz="1800" dirty="0"/>
              <a:t>         - Fig. 10: Data</a:t>
            </a:r>
            <a:r>
              <a:rPr lang="en-US" altLang="ko-KR" sz="1800" dirty="0"/>
              <a:t> plane between a STA terminal and N3IWF(3GPP TS 23.501)</a:t>
            </a:r>
          </a:p>
          <a:p>
            <a:pPr marL="457200" lvl="1" indent="0"/>
            <a:r>
              <a:rPr lang="en-US" sz="1800" dirty="0"/>
              <a:t>         - Fig. 13: QoS mapping and scheduling example of WLAN</a:t>
            </a:r>
          </a:p>
          <a:p>
            <a:pPr marL="457200" lvl="1" indent="0"/>
            <a:r>
              <a:rPr lang="en-US" sz="1800" dirty="0"/>
              <a:t>         - Fig. 15: TSN bridge using WLAN and 5G CN interworking</a:t>
            </a:r>
          </a:p>
          <a:p>
            <a:pPr marL="457200" lvl="1" indent="0"/>
            <a:r>
              <a:rPr lang="en-US" sz="1800" dirty="0"/>
              <a:t>         - Fig. 16: </a:t>
            </a:r>
            <a:r>
              <a:rPr lang="en-US" altLang="ko-KR" sz="1800" dirty="0"/>
              <a:t>TSN bridge using WLAN only</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800" dirty="0"/>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ltLang="ko-KR" dirty="0"/>
              <a:t>April 2021</a:t>
            </a:r>
            <a:endParaRPr lang="en-GB" altLang="ko-KR" dirty="0"/>
          </a:p>
        </p:txBody>
      </p:sp>
    </p:spTree>
    <p:extLst>
      <p:ext uri="{BB962C8B-B14F-4D97-AF65-F5344CB8AC3E}">
        <p14:creationId xmlns:p14="http://schemas.microsoft.com/office/powerpoint/2010/main" val="1016820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Proposal #5: Add the following text in section 2 “Introduction” </a:t>
            </a:r>
          </a:p>
          <a:p>
            <a:pPr marL="457200" lvl="1" indent="0"/>
            <a:endParaRPr lang="en-US" sz="1600" dirty="0"/>
          </a:p>
          <a:p>
            <a:pPr marL="457200" lvl="1" indent="0"/>
            <a:r>
              <a:rPr lang="en-US" altLang="ko-KR" sz="1800" kern="1200" dirty="0">
                <a:solidFill>
                  <a:schemeClr val="tx1"/>
                </a:solidFill>
              </a:rPr>
              <a:t>This report refers terminologies and architectural model from 3GPP (TS 23.501, etc.), IEEE 802.1CF and IEEE 802.11 standards. </a:t>
            </a:r>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ltLang="ko-KR" dirty="0"/>
              <a:t>April 2021</a:t>
            </a:r>
            <a:endParaRPr lang="en-GB" altLang="ko-KR" dirty="0"/>
          </a:p>
        </p:txBody>
      </p:sp>
    </p:spTree>
    <p:extLst>
      <p:ext uri="{BB962C8B-B14F-4D97-AF65-F5344CB8AC3E}">
        <p14:creationId xmlns:p14="http://schemas.microsoft.com/office/powerpoint/2010/main" val="1274389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a:ln>
            <a:solidFill>
              <a:srgbClr val="FF0000"/>
            </a:solidFill>
          </a:ln>
        </p:spPr>
        <p:txBody>
          <a:bodyPr/>
          <a:lstStyle/>
          <a:p>
            <a:pPr>
              <a:buFont typeface="Arial" panose="020B0604020202020204" pitchFamily="34" charset="0"/>
              <a:buChar char="•"/>
            </a:pPr>
            <a:r>
              <a:rPr lang="en-US" dirty="0"/>
              <a:t>Proposal #6: Text update in section 2.2 “Scope”</a:t>
            </a:r>
          </a:p>
          <a:p>
            <a:pPr>
              <a:buFont typeface="Arial" panose="020B0604020202020204" pitchFamily="34" charset="0"/>
              <a:buChar char="•"/>
            </a:pPr>
            <a:endParaRPr lang="en-US" dirty="0"/>
          </a:p>
          <a:p>
            <a:pPr>
              <a:buFont typeface="Arial" panose="020B0604020202020204" pitchFamily="34" charset="0"/>
              <a:buChar char="•"/>
            </a:pPr>
            <a:endParaRPr lang="en-US" dirty="0"/>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marL="457200" lvl="1" indent="0"/>
            <a:r>
              <a:rPr lang="en-US" altLang="ko-KR" sz="1600" b="1" kern="1200" dirty="0">
                <a:solidFill>
                  <a:schemeClr val="tx1"/>
                </a:solidFill>
              </a:rPr>
              <a:t>This report considers </a:t>
            </a:r>
            <a:r>
              <a:rPr lang="en-US" altLang="ko-KR" sz="1600" b="1" strike="sngStrike" kern="1200" dirty="0">
                <a:solidFill>
                  <a:schemeClr val="tx1"/>
                </a:solidFill>
              </a:rPr>
              <a:t>two types of</a:t>
            </a:r>
            <a:r>
              <a:rPr lang="en-US" altLang="ko-KR" sz="1600" b="1" kern="1200" dirty="0">
                <a:solidFill>
                  <a:schemeClr val="tx1"/>
                </a:solidFill>
              </a:rPr>
              <a:t> an interworking reference model</a:t>
            </a:r>
            <a:r>
              <a:rPr lang="en-US" altLang="ko-KR" sz="1600" b="1" strike="sngStrike" kern="1200" dirty="0">
                <a:solidFill>
                  <a:schemeClr val="tx1"/>
                </a:solidFill>
              </a:rPr>
              <a:t>s</a:t>
            </a:r>
            <a:r>
              <a:rPr lang="en-US" altLang="ko-KR" sz="1600" b="1" kern="1200" dirty="0">
                <a:solidFill>
                  <a:schemeClr val="tx1"/>
                </a:solidFill>
              </a:rPr>
              <a:t> </a:t>
            </a:r>
            <a:r>
              <a:rPr lang="en-US" altLang="ko-KR" sz="1600" b="1" strike="sngStrike" kern="1200" dirty="0">
                <a:solidFill>
                  <a:schemeClr val="tx1"/>
                </a:solidFill>
              </a:rPr>
              <a:t>(tightly and loosely coupled)</a:t>
            </a:r>
            <a:r>
              <a:rPr lang="en-US" altLang="ko-KR" sz="1600" b="1" kern="1200" dirty="0">
                <a:solidFill>
                  <a:schemeClr val="tx1"/>
                </a:solidFill>
              </a:rPr>
              <a:t>, two types of network access (trusted and untrusted) and two types of terminals </a:t>
            </a:r>
            <a:r>
              <a:rPr lang="en-US" altLang="ko-KR" sz="1600" b="1" strike="sngStrike" kern="1200" dirty="0">
                <a:solidFill>
                  <a:schemeClr val="tx1"/>
                </a:solidFill>
              </a:rPr>
              <a:t>(a Station (STA) and a combined </a:t>
            </a:r>
            <a:r>
              <a:rPr lang="en-US" altLang="ko-KR" sz="1600" b="1" kern="1200" dirty="0">
                <a:solidFill>
                  <a:srgbClr val="FF0000"/>
                </a:solidFill>
              </a:rPr>
              <a:t>(User Equipment (UE) and terminal (TE))</a:t>
            </a:r>
            <a:r>
              <a:rPr lang="en-US" altLang="ko-KR" sz="1600" b="1" strike="sngStrike" kern="1200" dirty="0">
                <a:solidFill>
                  <a:schemeClr val="tx1"/>
                </a:solidFill>
              </a:rPr>
              <a:t>STA)</a:t>
            </a:r>
            <a:r>
              <a:rPr lang="en-US" altLang="ko-KR" sz="1600" b="1" kern="1200" dirty="0">
                <a:solidFill>
                  <a:schemeClr val="tx1"/>
                </a:solidFill>
              </a:rPr>
              <a:t>. The </a:t>
            </a:r>
            <a:r>
              <a:rPr lang="en-US" altLang="ko-KR" sz="1600" b="1" strike="sngStrike" kern="1200" dirty="0">
                <a:solidFill>
                  <a:schemeClr val="tx1"/>
                </a:solidFill>
              </a:rPr>
              <a:t>two</a:t>
            </a:r>
            <a:r>
              <a:rPr lang="en-US" altLang="ko-KR" sz="1600" b="1" kern="1200" dirty="0">
                <a:solidFill>
                  <a:schemeClr val="tx1"/>
                </a:solidFill>
              </a:rPr>
              <a:t> interworking reference model</a:t>
            </a:r>
            <a:r>
              <a:rPr lang="en-US" altLang="ko-KR" sz="1600" b="1" strike="sngStrike" kern="1200" dirty="0">
                <a:solidFill>
                  <a:schemeClr val="tx1"/>
                </a:solidFill>
              </a:rPr>
              <a:t>s</a:t>
            </a:r>
            <a:r>
              <a:rPr lang="en-US" altLang="ko-KR" sz="1600" b="1" kern="1200" dirty="0">
                <a:solidFill>
                  <a:schemeClr val="tx1"/>
                </a:solidFill>
              </a:rPr>
              <a:t> defines how coupled the 3GPP network is to the WLAN access network. The architectural model</a:t>
            </a:r>
            <a:r>
              <a:rPr lang="en-US" altLang="ko-KR" sz="1600" b="1" strike="sngStrike" kern="1200" dirty="0">
                <a:solidFill>
                  <a:schemeClr val="tx1"/>
                </a:solidFill>
              </a:rPr>
              <a:t>s</a:t>
            </a:r>
            <a:r>
              <a:rPr lang="en-US" altLang="ko-KR" sz="1600" b="1" kern="1200" dirty="0">
                <a:solidFill>
                  <a:schemeClr val="tx1"/>
                </a:solidFill>
              </a:rPr>
              <a:t>, necessary functionalities and specific procedures that allow WLAN access networks to interwork with 3GPP 5G core network are discussed for the trusted as well as untrusted case, as defined in TS 23.501 [8], comprising integrated or stand-alone implementations of WLAN and 3GPP 5G access networks and terminals. In this report, a UE </a:t>
            </a:r>
            <a:r>
              <a:rPr lang="en-US" altLang="ko-KR" sz="1600" b="1" strike="sngStrike" kern="1200" dirty="0">
                <a:solidFill>
                  <a:schemeClr val="tx1"/>
                </a:solidFill>
              </a:rPr>
              <a:t>terminal</a:t>
            </a:r>
            <a:r>
              <a:rPr lang="en-US" altLang="ko-KR" sz="1600" b="1" kern="1200" dirty="0">
                <a:solidFill>
                  <a:schemeClr val="tx1"/>
                </a:solidFill>
              </a:rPr>
              <a:t> is a device that is capable of communicating with 3GPP 5G access network, and a </a:t>
            </a:r>
            <a:r>
              <a:rPr lang="en-US" altLang="ko-KR" sz="1600" b="1" kern="1200" dirty="0">
                <a:solidFill>
                  <a:srgbClr val="FF0000"/>
                </a:solidFill>
              </a:rPr>
              <a:t>TE</a:t>
            </a:r>
            <a:r>
              <a:rPr lang="en-US" altLang="ko-KR" sz="1600" b="1" strike="sngStrike" kern="1200" dirty="0">
                <a:solidFill>
                  <a:schemeClr val="tx1"/>
                </a:solidFill>
              </a:rPr>
              <a:t>STA</a:t>
            </a:r>
            <a:r>
              <a:rPr lang="en-US" altLang="ko-KR" sz="1600" b="1" kern="1200" dirty="0">
                <a:solidFill>
                  <a:schemeClr val="tx1"/>
                </a:solidFill>
              </a:rPr>
              <a:t> </a:t>
            </a:r>
            <a:r>
              <a:rPr lang="en-US" altLang="ko-KR" sz="1600" b="1" strike="sngStrike" kern="1200" dirty="0">
                <a:solidFill>
                  <a:schemeClr val="tx1"/>
                </a:solidFill>
              </a:rPr>
              <a:t>terminal</a:t>
            </a:r>
            <a:r>
              <a:rPr lang="en-US" altLang="ko-KR" sz="1600" b="1" kern="1200" dirty="0">
                <a:solidFill>
                  <a:schemeClr val="tx1"/>
                </a:solidFill>
              </a:rPr>
              <a:t> is a device that is capable of communicating with WLAN access network.</a:t>
            </a:r>
            <a:endParaRPr lang="ko-KR" altLang="ko-KR" sz="1600" b="1" kern="1200"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ltLang="ko-KR" dirty="0"/>
              <a:t>April 2021</a:t>
            </a:r>
            <a:endParaRPr lang="en-GB" altLang="ko-KR" dirty="0"/>
          </a:p>
        </p:txBody>
      </p:sp>
      <p:graphicFrame>
        <p:nvGraphicFramePr>
          <p:cNvPr id="2" name="표 1">
            <a:extLst>
              <a:ext uri="{FF2B5EF4-FFF2-40B4-BE49-F238E27FC236}">
                <a16:creationId xmlns:a16="http://schemas.microsoft.com/office/drawing/2014/main" id="{8542F2E9-CCFA-4276-8B8E-71444644FD3C}"/>
              </a:ext>
            </a:extLst>
          </p:cNvPr>
          <p:cNvGraphicFramePr>
            <a:graphicFrameLocks noGrp="1"/>
          </p:cNvGraphicFramePr>
          <p:nvPr/>
        </p:nvGraphicFramePr>
        <p:xfrm>
          <a:off x="838200" y="1676400"/>
          <a:ext cx="10363200" cy="2042160"/>
        </p:xfrm>
        <a:graphic>
          <a:graphicData uri="http://schemas.openxmlformats.org/drawingml/2006/table">
            <a:tbl>
              <a:tblPr firstRow="1" bandRow="1">
                <a:tableStyleId>{5C22544A-7EE6-4342-B048-85BDC9FD1C3A}</a:tableStyleId>
              </a:tblPr>
              <a:tblGrid>
                <a:gridCol w="10363200">
                  <a:extLst>
                    <a:ext uri="{9D8B030D-6E8A-4147-A177-3AD203B41FA5}">
                      <a16:colId xmlns:a16="http://schemas.microsoft.com/office/drawing/2014/main" val="506870302"/>
                    </a:ext>
                  </a:extLst>
                </a:gridCol>
              </a:tblGrid>
              <a:tr h="1453036">
                <a:tc>
                  <a:txBody>
                    <a:bodyPr/>
                    <a:lstStyle/>
                    <a:p>
                      <a:r>
                        <a:rPr lang="en-US" altLang="ko-KR" sz="1600" b="1" kern="1200" dirty="0">
                          <a:solidFill>
                            <a:schemeClr val="tx1"/>
                          </a:solidFill>
                          <a:effectLst/>
                          <a:latin typeface="+mn-lt"/>
                          <a:ea typeface="+mn-ea"/>
                          <a:cs typeface="+mn-cs"/>
                        </a:rPr>
                        <a:t>This report considers two types of interworking reference models (tightly and loosely coupled), two types of network access (trusted and untrusted) and two types of terminals (a Station (STA) and a combined User Equipment (UE) and STA). The two interworking reference models define how coupled the 3GPP network is to the WLAN access network. The architectural models, necessary functionalities and specific procedures that allow WLAN access networks to interwork with 3GPP 5G core network are discussed for the trusted as well as untrusted case, as defined in TS 23.501 [8], comprising integrated or stand-alone implementations of WLAN and 3GPP 5G access networks and terminals. In this report, a UE terminal is a device that is capable of communicating with 3GPP 5G access network, and a STA terminal is a device that is capable of communicating with WLAN access network.</a:t>
                      </a:r>
                      <a:endParaRPr lang="ko-KR" altLang="ko-KR" sz="1600" b="1" kern="1200" dirty="0">
                        <a:solidFill>
                          <a:schemeClr val="tx1"/>
                        </a:solidFill>
                        <a:effectLst/>
                        <a:latin typeface="+mn-lt"/>
                        <a:ea typeface="+mn-ea"/>
                        <a:cs typeface="+mn-cs"/>
                      </a:endParaRPr>
                    </a:p>
                  </a:txBody>
                  <a:tcPr>
                    <a:solidFill>
                      <a:schemeClr val="accent5"/>
                    </a:solidFill>
                  </a:tcPr>
                </a:tc>
                <a:extLst>
                  <a:ext uri="{0D108BD9-81ED-4DB2-BD59-A6C34878D82A}">
                    <a16:rowId xmlns:a16="http://schemas.microsoft.com/office/drawing/2014/main" val="2101152138"/>
                  </a:ext>
                </a:extLst>
              </a:tr>
            </a:tbl>
          </a:graphicData>
        </a:graphic>
      </p:graphicFrame>
    </p:spTree>
    <p:extLst>
      <p:ext uri="{BB962C8B-B14F-4D97-AF65-F5344CB8AC3E}">
        <p14:creationId xmlns:p14="http://schemas.microsoft.com/office/powerpoint/2010/main" val="2676301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861B99-C3CB-496A-8F47-53B03EDBEC7D}"/>
              </a:ext>
            </a:extLst>
          </p:cNvPr>
          <p:cNvSpPr>
            <a:spLocks noGrp="1"/>
          </p:cNvSpPr>
          <p:nvPr>
            <p:ph idx="1"/>
          </p:nvPr>
        </p:nvSpPr>
        <p:spPr>
          <a:xfrm>
            <a:off x="457200" y="1143000"/>
            <a:ext cx="11506200" cy="5334000"/>
          </a:xfrm>
        </p:spPr>
        <p:txBody>
          <a:bodyPr/>
          <a:lstStyle/>
          <a:p>
            <a:pPr>
              <a:buFont typeface="Arial" panose="020B0604020202020204" pitchFamily="34" charset="0"/>
              <a:buChar char="•"/>
            </a:pPr>
            <a:r>
              <a:rPr lang="en-US" dirty="0"/>
              <a:t>Proposal #7: Text update in section 3.1 “WLAN interworking types”</a:t>
            </a:r>
          </a:p>
          <a:p>
            <a:pPr>
              <a:buFont typeface="Arial" panose="020B0604020202020204" pitchFamily="34" charset="0"/>
              <a:buChar char="•"/>
            </a:pPr>
            <a:endParaRPr lang="en-US" dirty="0"/>
          </a:p>
          <a:p>
            <a:pPr>
              <a:buFont typeface="Arial" panose="020B0604020202020204" pitchFamily="34" charset="0"/>
              <a:buChar char="•"/>
            </a:pPr>
            <a:endParaRPr lang="en-US" dirty="0"/>
          </a:p>
          <a:p>
            <a:pPr marL="457200" lvl="1" indent="0"/>
            <a:r>
              <a:rPr lang="en-US" sz="1600" dirty="0"/>
              <a:t>	</a:t>
            </a:r>
          </a:p>
          <a:p>
            <a:pPr marL="457200" lvl="1" indent="0"/>
            <a:endParaRPr lang="en-US" sz="1600" dirty="0"/>
          </a:p>
          <a:p>
            <a:pPr marL="457200" lvl="1" indent="0"/>
            <a:endParaRPr lang="en-US" sz="1600" dirty="0"/>
          </a:p>
          <a:p>
            <a:r>
              <a:rPr lang="en-US" altLang="ko-KR" sz="1800" b="0" dirty="0">
                <a:solidFill>
                  <a:srgbClr val="FF0000"/>
                </a:solidFill>
              </a:rPr>
              <a:t>	</a:t>
            </a:r>
          </a:p>
          <a:p>
            <a:r>
              <a:rPr lang="en-US" altLang="ko-KR" sz="1800" b="0" kern="1200" dirty="0">
                <a:solidFill>
                  <a:schemeClr val="tx1"/>
                </a:solidFill>
              </a:rPr>
              <a:t>     </a:t>
            </a:r>
            <a:r>
              <a:rPr lang="en-US" altLang="ko-KR" sz="1800" b="0" strike="sngStrike" kern="1200" dirty="0">
                <a:solidFill>
                  <a:schemeClr val="tx1"/>
                </a:solidFill>
              </a:rPr>
              <a:t>We consider two types of WLAN interworking: tightly coupled and loosely coupled</a:t>
            </a:r>
            <a:r>
              <a:rPr lang="en-US" altLang="ko-KR" sz="1800" b="0" kern="1200" dirty="0">
                <a:solidFill>
                  <a:schemeClr val="tx1"/>
                </a:solidFill>
              </a:rPr>
              <a:t>. </a:t>
            </a:r>
          </a:p>
          <a:p>
            <a:r>
              <a:rPr lang="en-US" altLang="ko-KR" sz="1800" b="0" kern="1200" dirty="0">
                <a:solidFill>
                  <a:schemeClr val="tx1"/>
                </a:solidFill>
              </a:rPr>
              <a:t>      </a:t>
            </a:r>
            <a:r>
              <a:rPr lang="en-US" altLang="ko-KR" sz="1800" b="0" strike="sngStrike" kern="1200" dirty="0">
                <a:solidFill>
                  <a:schemeClr val="tx1"/>
                </a:solidFill>
              </a:rPr>
              <a:t>The tightly coupled interworking type)</a:t>
            </a:r>
            <a:r>
              <a:rPr lang="en-US" altLang="ko-KR" sz="1800" b="0" strike="sngStrike" dirty="0"/>
              <a:t>, as shown in Figure 2, assumes that functional entities in the terminal and the access network are tightly coupled and connect to 3GPP core network via a single network interface. This requires co-located 3GPP access and WLAN access that operate in a coordinated manner to provide wireless services via the 3GPP 5G core network. This interworking model allows for the optimization of overall system performance by integrating the access of the two access networks, enabling improved overall network access to services.</a:t>
            </a:r>
            <a:endParaRPr lang="ko-KR" altLang="ko-KR" sz="1800" b="0" strike="sngStrike" dirty="0"/>
          </a:p>
          <a:p>
            <a:r>
              <a:rPr lang="en-US" altLang="ko-KR" sz="1800" b="0" dirty="0"/>
              <a:t> </a:t>
            </a: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endParaRPr lang="en-US" dirty="0"/>
          </a:p>
        </p:txBody>
      </p:sp>
      <p:sp>
        <p:nvSpPr>
          <p:cNvPr id="4" name="Slide Number Placeholder 3">
            <a:extLst>
              <a:ext uri="{FF2B5EF4-FFF2-40B4-BE49-F238E27FC236}">
                <a16:creationId xmlns:a16="http://schemas.microsoft.com/office/drawing/2014/main" id="{91B393AF-D6D5-41E7-960A-67C6D63F4FC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739B397-1CB5-4D68-AEE9-B8AC5C9A8C5B}"/>
              </a:ext>
            </a:extLst>
          </p:cNvPr>
          <p:cNvSpPr>
            <a:spLocks noGrp="1"/>
          </p:cNvSpPr>
          <p:nvPr>
            <p:ph type="ftr" idx="14"/>
          </p:nvPr>
        </p:nvSpPr>
        <p:spPr/>
        <p:txBody>
          <a:bodyPr/>
          <a:lstStyle/>
          <a:p>
            <a:r>
              <a:rPr lang="en-GB" dirty="0"/>
              <a:t>Hyun </a:t>
            </a:r>
            <a:r>
              <a:rPr lang="en-GB" dirty="0" err="1"/>
              <a:t>Seo</a:t>
            </a:r>
            <a:r>
              <a:rPr lang="en-GB" dirty="0"/>
              <a:t> Oh, ETRI</a:t>
            </a:r>
          </a:p>
        </p:txBody>
      </p:sp>
      <p:sp>
        <p:nvSpPr>
          <p:cNvPr id="6" name="Date Placeholder 5">
            <a:extLst>
              <a:ext uri="{FF2B5EF4-FFF2-40B4-BE49-F238E27FC236}">
                <a16:creationId xmlns:a16="http://schemas.microsoft.com/office/drawing/2014/main" id="{356192A6-728E-4A1E-9C1F-C4FAD87057C0}"/>
              </a:ext>
            </a:extLst>
          </p:cNvPr>
          <p:cNvSpPr>
            <a:spLocks noGrp="1"/>
          </p:cNvSpPr>
          <p:nvPr>
            <p:ph type="dt" idx="15"/>
          </p:nvPr>
        </p:nvSpPr>
        <p:spPr/>
        <p:txBody>
          <a:bodyPr/>
          <a:lstStyle/>
          <a:p>
            <a:r>
              <a:rPr lang="en-US" altLang="ko-KR" dirty="0"/>
              <a:t>April 2021</a:t>
            </a:r>
            <a:endParaRPr lang="en-GB" altLang="ko-KR" dirty="0"/>
          </a:p>
        </p:txBody>
      </p:sp>
      <p:graphicFrame>
        <p:nvGraphicFramePr>
          <p:cNvPr id="2" name="표 1">
            <a:extLst>
              <a:ext uri="{FF2B5EF4-FFF2-40B4-BE49-F238E27FC236}">
                <a16:creationId xmlns:a16="http://schemas.microsoft.com/office/drawing/2014/main" id="{8542F2E9-CCFA-4276-8B8E-71444644FD3C}"/>
              </a:ext>
            </a:extLst>
          </p:cNvPr>
          <p:cNvGraphicFramePr>
            <a:graphicFrameLocks noGrp="1"/>
          </p:cNvGraphicFramePr>
          <p:nvPr>
            <p:extLst>
              <p:ext uri="{D42A27DB-BD31-4B8C-83A1-F6EECF244321}">
                <p14:modId xmlns:p14="http://schemas.microsoft.com/office/powerpoint/2010/main" val="1554214089"/>
              </p:ext>
            </p:extLst>
          </p:nvPr>
        </p:nvGraphicFramePr>
        <p:xfrm>
          <a:off x="838200" y="1676400"/>
          <a:ext cx="10363200" cy="1798320"/>
        </p:xfrm>
        <a:graphic>
          <a:graphicData uri="http://schemas.openxmlformats.org/drawingml/2006/table">
            <a:tbl>
              <a:tblPr firstRow="1" bandRow="1">
                <a:tableStyleId>{5C22544A-7EE6-4342-B048-85BDC9FD1C3A}</a:tableStyleId>
              </a:tblPr>
              <a:tblGrid>
                <a:gridCol w="10363200">
                  <a:extLst>
                    <a:ext uri="{9D8B030D-6E8A-4147-A177-3AD203B41FA5}">
                      <a16:colId xmlns:a16="http://schemas.microsoft.com/office/drawing/2014/main" val="506870302"/>
                    </a:ext>
                  </a:extLst>
                </a:gridCol>
              </a:tblGrid>
              <a:tr h="1453036">
                <a:tc>
                  <a:txBody>
                    <a:bodyPr/>
                    <a:lstStyle/>
                    <a:p>
                      <a:pPr>
                        <a:buFontTx/>
                        <a:buNone/>
                      </a:pPr>
                      <a:r>
                        <a:rPr lang="en-US" altLang="ko-KR" sz="1600" b="1" kern="1200" dirty="0">
                          <a:solidFill>
                            <a:schemeClr val="tx1"/>
                          </a:solidFill>
                          <a:effectLst/>
                          <a:latin typeface="+mn-lt"/>
                          <a:ea typeface="+mn-ea"/>
                          <a:cs typeface="+mn-cs"/>
                        </a:rPr>
                        <a:t>We consider two types of WLAN interworking: tightly coupled and loosely coupled. </a:t>
                      </a:r>
                    </a:p>
                    <a:p>
                      <a:pPr>
                        <a:buFontTx/>
                        <a:buNone/>
                      </a:pPr>
                      <a:r>
                        <a:rPr lang="en-US" altLang="ko-KR" sz="1600" b="1" kern="1200" dirty="0">
                          <a:solidFill>
                            <a:schemeClr val="tx1"/>
                          </a:solidFill>
                          <a:effectLst/>
                          <a:latin typeface="+mn-lt"/>
                          <a:ea typeface="+mn-ea"/>
                          <a:cs typeface="+mn-cs"/>
                        </a:rPr>
                        <a:t> </a:t>
                      </a:r>
                    </a:p>
                    <a:p>
                      <a:pPr>
                        <a:buFontTx/>
                        <a:buNone/>
                      </a:pPr>
                      <a:r>
                        <a:rPr lang="en-US" altLang="ko-KR" sz="1600" b="1" kern="1200" dirty="0">
                          <a:solidFill>
                            <a:schemeClr val="tx1"/>
                          </a:solidFill>
                          <a:effectLst/>
                          <a:latin typeface="+mn-lt"/>
                          <a:ea typeface="+mn-ea"/>
                          <a:cs typeface="+mn-cs"/>
                        </a:rPr>
                        <a:t>The tightly coupled interworking type, as shown in Figure 2, assumes that functional entities in the terminal and the access network are tightly coupled and connect to 3GPP core network via a single network interface. This requires co-located 3GPP access and WLAN access that operate in a coordinated manner to provide wireless services via the 3GPP 5G core network. This interworking model allows for the optimization of overall system performance by integrating the access of the two access networks, enabling improved overall network access to services.</a:t>
                      </a:r>
                    </a:p>
                  </a:txBody>
                  <a:tcPr>
                    <a:solidFill>
                      <a:schemeClr val="accent5"/>
                    </a:solidFill>
                  </a:tcPr>
                </a:tc>
                <a:extLst>
                  <a:ext uri="{0D108BD9-81ED-4DB2-BD59-A6C34878D82A}">
                    <a16:rowId xmlns:a16="http://schemas.microsoft.com/office/drawing/2014/main" val="2101152138"/>
                  </a:ext>
                </a:extLst>
              </a:tr>
            </a:tbl>
          </a:graphicData>
        </a:graphic>
      </p:graphicFrame>
    </p:spTree>
    <p:extLst>
      <p:ext uri="{BB962C8B-B14F-4D97-AF65-F5344CB8AC3E}">
        <p14:creationId xmlns:p14="http://schemas.microsoft.com/office/powerpoint/2010/main" val="37491793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1471</TotalTime>
  <Words>1733</Words>
  <Application>Microsoft Office PowerPoint</Application>
  <PresentationFormat>와이드스크린</PresentationFormat>
  <Paragraphs>191</Paragraphs>
  <Slides>11</Slides>
  <Notes>2</Notes>
  <HiddenSlides>0</HiddenSlides>
  <MMClips>0</MMClips>
  <ScaleCrop>false</ScaleCrop>
  <HeadingPairs>
    <vt:vector size="8" baseType="variant">
      <vt:variant>
        <vt:lpstr>사용한 글꼴</vt:lpstr>
      </vt:variant>
      <vt:variant>
        <vt:i4>5</vt:i4>
      </vt:variant>
      <vt:variant>
        <vt:lpstr>테마</vt:lpstr>
      </vt:variant>
      <vt:variant>
        <vt:i4>1</vt:i4>
      </vt:variant>
      <vt:variant>
        <vt:lpstr>포함된 OLE 서버</vt:lpstr>
      </vt:variant>
      <vt:variant>
        <vt:i4>1</vt:i4>
      </vt:variant>
      <vt:variant>
        <vt:lpstr>슬라이드 제목</vt:lpstr>
      </vt:variant>
      <vt:variant>
        <vt:i4>11</vt:i4>
      </vt:variant>
    </vt:vector>
  </HeadingPairs>
  <TitlesOfParts>
    <vt:vector size="18" baseType="lpstr">
      <vt:lpstr>Arial Unicode MS</vt:lpstr>
      <vt:lpstr>MS Gothic</vt:lpstr>
      <vt:lpstr>맑은 고딕</vt:lpstr>
      <vt:lpstr>Arial</vt:lpstr>
      <vt:lpstr>Times New Roman</vt:lpstr>
      <vt:lpstr>Office Theme</vt:lpstr>
      <vt:lpstr>Microsoft Word 97 - 2003 문서</vt:lpstr>
      <vt:lpstr> Proposed resolution on the comments of “WLAN/5G interworking report Proposed Way Forward(11-21/0438r0)”</vt:lpstr>
      <vt:lpstr>Abstract</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Summary</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3GPP/WLAN interworking - way forward</dc:title>
  <dc:creator>Stacey, Robert</dc:creator>
  <cp:lastModifiedBy>USER</cp:lastModifiedBy>
  <cp:revision>150</cp:revision>
  <cp:lastPrinted>2021-03-15T22:28:57Z</cp:lastPrinted>
  <dcterms:created xsi:type="dcterms:W3CDTF">2021-03-10T15:55:20Z</dcterms:created>
  <dcterms:modified xsi:type="dcterms:W3CDTF">2021-04-05T09:00:18Z</dcterms:modified>
</cp:coreProperties>
</file>