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70" r:id="rId16"/>
    <p:sldId id="290" r:id="rId17"/>
    <p:sldId id="368" r:id="rId18"/>
    <p:sldId id="293"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30" d="100"/>
          <a:sy n="130" d="100"/>
        </p:scale>
        <p:origin x="138" y="48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802.11-21/0575r0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433-01-0arc-obsolete-aneex-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1/11-21-0414-01-0arc-draft-examples-of-a-proposed-notation-for-frame-exchange-sequence-sequences-in-annex-g-of-802-11-2020.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ARC-SC-agenda-Apr-5-2021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2021-04-02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03"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5 Apr 2021</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Annex G way forward contribution/discussion:</a:t>
            </a:r>
          </a:p>
          <a:p>
            <a:pPr marL="857250" lvl="1" indent="-457200">
              <a:lnSpc>
                <a:spcPct val="90000"/>
              </a:lnSpc>
              <a:spcBef>
                <a:spcPts val="300"/>
              </a:spcBef>
              <a:spcAft>
                <a:spcPts val="600"/>
              </a:spcAft>
              <a:buFont typeface="Arial" panose="020B0604020202020204" pitchFamily="34" charset="0"/>
              <a:buChar char="•"/>
              <a:defRPr/>
            </a:pPr>
            <a:r>
              <a:rPr lang="en-US" sz="2800" dirty="0"/>
              <a:t>Remove Annex G – </a:t>
            </a:r>
            <a:r>
              <a:rPr lang="en-US" sz="2800" dirty="0">
                <a:hlinkClick r:id="rId3"/>
              </a:rPr>
              <a:t>11-21/0433r1</a:t>
            </a:r>
            <a:r>
              <a:rPr lang="en-US" sz="2800" dirty="0"/>
              <a:t> – Graham Smith</a:t>
            </a:r>
          </a:p>
          <a:p>
            <a:pPr marL="857250" lvl="1" indent="-457200">
              <a:lnSpc>
                <a:spcPct val="90000"/>
              </a:lnSpc>
              <a:spcBef>
                <a:spcPts val="300"/>
              </a:spcBef>
              <a:spcAft>
                <a:spcPts val="600"/>
              </a:spcAft>
              <a:buFont typeface="Arial" panose="020B0604020202020204" pitchFamily="34" charset="0"/>
              <a:buChar char="•"/>
              <a:defRPr/>
            </a:pPr>
            <a:r>
              <a:rPr lang="en-US" sz="2800" dirty="0"/>
              <a:t>Replace Annex G with some other notation/style – </a:t>
            </a:r>
            <a:r>
              <a:rPr lang="en-US" sz="2800" dirty="0">
                <a:hlinkClick r:id="rId4"/>
              </a:rPr>
              <a:t>11-21/0414r1</a:t>
            </a:r>
            <a:r>
              <a:rPr lang="en-US" sz="2800" dirty="0"/>
              <a:t> – Harry Bims</a:t>
            </a:r>
          </a:p>
          <a:p>
            <a:pPr marL="857250" lvl="1" indent="-457200">
              <a:lnSpc>
                <a:spcPct val="90000"/>
              </a:lnSpc>
              <a:spcBef>
                <a:spcPts val="300"/>
              </a:spcBef>
              <a:spcAft>
                <a:spcPts val="600"/>
              </a:spcAft>
              <a:buFont typeface="Arial" panose="020B0604020202020204" pitchFamily="34" charset="0"/>
              <a:buChar char="•"/>
              <a:defRPr/>
            </a:pPr>
            <a:r>
              <a:rPr lang="en-US" sz="2800" dirty="0"/>
              <a:t>Limit the scope of Annex G?</a:t>
            </a:r>
          </a:p>
          <a:p>
            <a:pPr marL="457200" indent="-457200">
              <a:lnSpc>
                <a:spcPct val="90000"/>
              </a:lnSpc>
              <a:spcBef>
                <a:spcPts val="300"/>
              </a:spcBef>
              <a:spcAft>
                <a:spcPts val="600"/>
              </a:spcAft>
              <a:buFont typeface="Arial" panose="020B0604020202020204" pitchFamily="34" charset="0"/>
              <a:buChar char="•"/>
              <a:defRPr/>
            </a:pPr>
            <a:r>
              <a:rPr lang="en-US" altLang="en-US" sz="3200" dirty="0"/>
              <a:t>Next Steps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8134547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C705-A864-4772-AE7C-9B60C4FA144E}"/>
              </a:ext>
            </a:extLst>
          </p:cNvPr>
          <p:cNvSpPr>
            <a:spLocks noGrp="1"/>
          </p:cNvSpPr>
          <p:nvPr>
            <p:ph type="title"/>
          </p:nvPr>
        </p:nvSpPr>
        <p:spPr/>
        <p:txBody>
          <a:bodyPr/>
          <a:lstStyle/>
          <a:p>
            <a:r>
              <a:rPr lang="en-US" dirty="0"/>
              <a:t>Straw Poll on Annex G</a:t>
            </a:r>
          </a:p>
        </p:txBody>
      </p:sp>
      <p:sp>
        <p:nvSpPr>
          <p:cNvPr id="3" name="Content Placeholder 2">
            <a:extLst>
              <a:ext uri="{FF2B5EF4-FFF2-40B4-BE49-F238E27FC236}">
                <a16:creationId xmlns:a16="http://schemas.microsoft.com/office/drawing/2014/main" id="{DE042089-EF40-4E67-852E-711FB312094D}"/>
              </a:ext>
            </a:extLst>
          </p:cNvPr>
          <p:cNvSpPr>
            <a:spLocks noGrp="1"/>
          </p:cNvSpPr>
          <p:nvPr>
            <p:ph idx="1"/>
          </p:nvPr>
        </p:nvSpPr>
        <p:spPr>
          <a:xfrm>
            <a:off x="1524000" y="1600200"/>
            <a:ext cx="9677400" cy="4724400"/>
          </a:xfrm>
        </p:spPr>
        <p:txBody>
          <a:bodyPr/>
          <a:lstStyle/>
          <a:p>
            <a:pPr marL="0" indent="0"/>
            <a:r>
              <a:rPr lang="en-US" dirty="0"/>
              <a:t>Which do you prefer?  </a:t>
            </a:r>
          </a:p>
          <a:p>
            <a:pPr marL="0" indent="0"/>
            <a:r>
              <a:rPr lang="en-US" dirty="0"/>
              <a:t>Which can you support, if a complete proposal were available?</a:t>
            </a:r>
          </a:p>
          <a:p>
            <a:pPr marL="457200" indent="-457200">
              <a:buFont typeface="+mj-lt"/>
              <a:buAutoNum type="alphaUcPeriod"/>
            </a:pPr>
            <a:r>
              <a:rPr lang="en-US" dirty="0"/>
              <a:t>Update Annex G – be correct and complete (in EBNF)</a:t>
            </a:r>
          </a:p>
          <a:p>
            <a:pPr marL="457200" indent="-457200">
              <a:buFont typeface="+mj-lt"/>
              <a:buAutoNum type="alphaUcPeriod"/>
            </a:pPr>
            <a:r>
              <a:rPr lang="en-US" dirty="0"/>
              <a:t>Replace Annex G with some other notation/style</a:t>
            </a:r>
          </a:p>
          <a:p>
            <a:pPr lvl="1"/>
            <a:r>
              <a:rPr lang="en-US" dirty="0"/>
              <a:t>Still communicate the concepts, but simpler (_maybe_? less rigorous)</a:t>
            </a:r>
          </a:p>
          <a:p>
            <a:pPr marL="457200" indent="-457200">
              <a:buFont typeface="+mj-lt"/>
              <a:buAutoNum type="alphaUcPeriod"/>
            </a:pPr>
            <a:r>
              <a:rPr lang="en-US" dirty="0"/>
              <a:t>Remove Annex G, replace references (direct or indirect) in text if/where needed.</a:t>
            </a:r>
          </a:p>
          <a:p>
            <a:pPr marL="457200" indent="-457200">
              <a:buFont typeface="+mj-lt"/>
              <a:buAutoNum type="alphaUcPeriod"/>
            </a:pPr>
            <a:r>
              <a:rPr lang="en-US" dirty="0"/>
              <a:t>Limit the scope of Annex G</a:t>
            </a:r>
          </a:p>
          <a:p>
            <a:pPr lvl="1"/>
            <a:r>
              <a:rPr lang="en-US" dirty="0"/>
              <a:t>To certain PHYs?  Or some other historical cut-off?  Certain kinds of sequences?  (Done by excluding where it doesn’t apply?)	</a:t>
            </a:r>
          </a:p>
          <a:p>
            <a:pPr marL="457200" indent="-457200">
              <a:buFont typeface="+mj-lt"/>
              <a:buAutoNum type="alphaUcPeriod"/>
            </a:pPr>
            <a:r>
              <a:rPr lang="en-US" dirty="0"/>
              <a:t>Change to informative</a:t>
            </a:r>
          </a:p>
          <a:p>
            <a:pPr lvl="1"/>
            <a:r>
              <a:rPr lang="en-US" dirty="0"/>
              <a:t>Perhaps also “limit” it.  Probably still needs to have references replaced</a:t>
            </a:r>
          </a:p>
        </p:txBody>
      </p:sp>
      <p:sp>
        <p:nvSpPr>
          <p:cNvPr id="4" name="Footer Placeholder 3">
            <a:extLst>
              <a:ext uri="{FF2B5EF4-FFF2-40B4-BE49-F238E27FC236}">
                <a16:creationId xmlns:a16="http://schemas.microsoft.com/office/drawing/2014/main" id="{62D484C7-6229-488F-ACA0-09929916F044}"/>
              </a:ext>
            </a:extLst>
          </p:cNvPr>
          <p:cNvSpPr>
            <a:spLocks noGrp="1"/>
          </p:cNvSpPr>
          <p:nvPr>
            <p:ph type="ftr" sz="quarter" idx="10"/>
          </p:nvPr>
        </p:nvSpPr>
        <p:spPr>
          <a:xfrm>
            <a:off x="6423025" y="6475413"/>
            <a:ext cx="2120900" cy="184150"/>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Mark Hamilton, Polycom, Inc.</a:t>
            </a:r>
            <a:endParaRPr lang="en-US" dirty="0"/>
          </a:p>
        </p:txBody>
      </p:sp>
      <p:sp>
        <p:nvSpPr>
          <p:cNvPr id="5" name="Slide Number Placeholder 4">
            <a:extLst>
              <a:ext uri="{FF2B5EF4-FFF2-40B4-BE49-F238E27FC236}">
                <a16:creationId xmlns:a16="http://schemas.microsoft.com/office/drawing/2014/main" id="{4B4D712C-471B-4662-A587-F7BC179644FB}"/>
              </a:ext>
            </a:extLst>
          </p:cNvPr>
          <p:cNvSpPr>
            <a:spLocks noGrp="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en-US"/>
              <a:t>Slide </a:t>
            </a:r>
            <a:fld id="{FA0271B8-AD49-43D9-840E-60973D554535}" type="slidenum">
              <a:rPr lang="en-US" altLang="en-US" smtClean="0"/>
              <a:pPr>
                <a:defRPr/>
              </a:pPr>
              <a:t>17</a:t>
            </a:fld>
            <a:endParaRPr lang="en-US" altLang="en-US" dirty="0"/>
          </a:p>
        </p:txBody>
      </p:sp>
    </p:spTree>
    <p:extLst>
      <p:ext uri="{BB962C8B-B14F-4D97-AF65-F5344CB8AC3E}">
        <p14:creationId xmlns:p14="http://schemas.microsoft.com/office/powerpoint/2010/main" val="20809471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sz="2800" dirty="0"/>
              <a:t>Upcoming Teleconferences:</a:t>
            </a:r>
          </a:p>
          <a:p>
            <a:pPr lvl="1">
              <a:buFont typeface="Arial" panose="020B0604020202020204" pitchFamily="34" charset="0"/>
              <a:buChar char="•"/>
            </a:pPr>
            <a:r>
              <a:rPr lang="en-US" altLang="en-US" sz="2800" b="1" dirty="0"/>
              <a:t>Annex G</a:t>
            </a:r>
          </a:p>
          <a:p>
            <a:pPr lvl="2">
              <a:buFont typeface="Arial" panose="020B0604020202020204" pitchFamily="34" charset="0"/>
              <a:buChar char="•"/>
            </a:pPr>
            <a:r>
              <a:rPr lang="en-US" altLang="en-US" sz="2400" b="1" dirty="0"/>
              <a:t>April 26: 13:00 ET, 2 hours</a:t>
            </a:r>
          </a:p>
          <a:p>
            <a:pPr lvl="1">
              <a:buFont typeface="Arial" panose="020B0604020202020204" pitchFamily="34" charset="0"/>
              <a:buChar char="•"/>
            </a:pPr>
            <a:r>
              <a:rPr lang="en-US" altLang="en-US" sz="2800" b="1" dirty="0" err="1"/>
              <a:t>TGbe</a:t>
            </a:r>
            <a:r>
              <a:rPr lang="en-US" altLang="en-US" sz="2800" b="1" dirty="0"/>
              <a:t> concepts</a:t>
            </a:r>
          </a:p>
          <a:p>
            <a:pPr lvl="2">
              <a:buFont typeface="Arial" panose="020B0604020202020204" pitchFamily="34" charset="0"/>
              <a:buChar char="•"/>
            </a:pPr>
            <a:r>
              <a:rPr lang="en-US" altLang="en-US" sz="2400" b="1" dirty="0"/>
              <a:t>April 8: 19:00 ET, 2 hours</a:t>
            </a:r>
          </a:p>
          <a:p>
            <a:pPr lvl="2">
              <a:buFont typeface="Arial" panose="020B0604020202020204" pitchFamily="34" charset="0"/>
              <a:buChar char="•"/>
            </a:pPr>
            <a:r>
              <a:rPr lang="en-US" altLang="en-US" sz="2400" b="1" dirty="0"/>
              <a:t>April 29: 19:00 ET, 2 hours</a:t>
            </a:r>
          </a:p>
          <a:p>
            <a:pPr lvl="1">
              <a:buFont typeface="Arial" panose="020B0604020202020204" pitchFamily="34" charset="0"/>
              <a:buChar char="•"/>
            </a:pPr>
            <a:endParaRPr lang="en-US" altLang="en-US" dirty="0"/>
          </a:p>
          <a:p>
            <a:pPr>
              <a:buFont typeface="Arial" panose="020B0604020202020204" pitchFamily="34" charset="0"/>
              <a:buChar char="•"/>
            </a:pPr>
            <a:r>
              <a:rPr lang="en-US" altLang="en-US" sz="2800" dirty="0"/>
              <a:t>Contributions requested/expected:</a:t>
            </a:r>
          </a:p>
          <a:p>
            <a:pPr marL="800100" lvl="1" indent="-342900">
              <a:buFont typeface="Arial" panose="020B0604020202020204" pitchFamily="34" charset="0"/>
              <a:buChar cha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5 April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5 April 2021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2918</TotalTime>
  <Words>1867</Words>
  <Application>Microsoft Office PowerPoint</Application>
  <PresentationFormat>Widescreen</PresentationFormat>
  <Paragraphs>183</Paragraphs>
  <Slides>18</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vt:lpstr>
      <vt:lpstr>Calibri</vt:lpstr>
      <vt:lpstr>Helvetica</vt:lpstr>
      <vt:lpstr>Monotype Sorts</vt:lpstr>
      <vt:lpstr>Times New Roman</vt:lpstr>
      <vt:lpstr>Office Theme</vt:lpstr>
      <vt:lpstr>Document</vt:lpstr>
      <vt:lpstr>ARC-SC-agenda-Apr-5-2021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5 Apr 2021</vt:lpstr>
      <vt:lpstr>ARC (Architecture) – Other</vt:lpstr>
      <vt:lpstr>Straw Poll on Annex G</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23</cp:revision>
  <cp:lastPrinted>1601-01-01T00:00:00Z</cp:lastPrinted>
  <dcterms:created xsi:type="dcterms:W3CDTF">2021-01-26T19:12:38Z</dcterms:created>
  <dcterms:modified xsi:type="dcterms:W3CDTF">2021-04-02T16:34:46Z</dcterms:modified>
</cp:coreProperties>
</file>