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0"/>
  </p:notesMasterIdLst>
  <p:handoutMasterIdLst>
    <p:handoutMasterId r:id="rId171"/>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464" r:id="rId46"/>
    <p:sldId id="2008" r:id="rId47"/>
    <p:sldId id="2462" r:id="rId48"/>
    <p:sldId id="2291"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354" r:id="rId76"/>
    <p:sldId id="2294" r:id="rId77"/>
    <p:sldId id="2470" r:id="rId78"/>
    <p:sldId id="2466" r:id="rId79"/>
    <p:sldId id="2467" r:id="rId80"/>
    <p:sldId id="2468" r:id="rId81"/>
    <p:sldId id="1679" r:id="rId82"/>
    <p:sldId id="2336" r:id="rId83"/>
    <p:sldId id="2328" r:id="rId84"/>
    <p:sldId id="2459" r:id="rId85"/>
    <p:sldId id="2469" r:id="rId86"/>
    <p:sldId id="2324" r:id="rId87"/>
    <p:sldId id="1375" r:id="rId88"/>
    <p:sldId id="1376" r:id="rId89"/>
    <p:sldId id="1400" r:id="rId90"/>
    <p:sldId id="2004" r:id="rId91"/>
    <p:sldId id="619" r:id="rId92"/>
    <p:sldId id="621" r:id="rId93"/>
    <p:sldId id="1561" r:id="rId94"/>
    <p:sldId id="1555" r:id="rId95"/>
    <p:sldId id="1601" r:id="rId96"/>
    <p:sldId id="1585" r:id="rId97"/>
    <p:sldId id="1586" r:id="rId98"/>
    <p:sldId id="1587" r:id="rId99"/>
    <p:sldId id="1588" r:id="rId100"/>
    <p:sldId id="1589" r:id="rId101"/>
    <p:sldId id="1590" r:id="rId102"/>
    <p:sldId id="1771" r:id="rId103"/>
    <p:sldId id="1772" r:id="rId104"/>
    <p:sldId id="1591" r:id="rId105"/>
    <p:sldId id="1592" r:id="rId106"/>
    <p:sldId id="1593" r:id="rId107"/>
    <p:sldId id="1594" r:id="rId108"/>
    <p:sldId id="1595" r:id="rId109"/>
    <p:sldId id="1596" r:id="rId110"/>
    <p:sldId id="1597" r:id="rId111"/>
    <p:sldId id="1598" r:id="rId112"/>
    <p:sldId id="1599" r:id="rId113"/>
    <p:sldId id="1600" r:id="rId114"/>
    <p:sldId id="1628" r:id="rId115"/>
    <p:sldId id="1638" r:id="rId116"/>
    <p:sldId id="1725" r:id="rId117"/>
    <p:sldId id="1726" r:id="rId118"/>
    <p:sldId id="1947" r:id="rId119"/>
    <p:sldId id="1975" r:id="rId120"/>
    <p:sldId id="1976" r:id="rId121"/>
    <p:sldId id="1977" r:id="rId122"/>
    <p:sldId id="2039" r:id="rId123"/>
    <p:sldId id="2060" r:id="rId124"/>
    <p:sldId id="2061" r:id="rId125"/>
    <p:sldId id="2097" r:id="rId126"/>
    <p:sldId id="2103" r:id="rId127"/>
    <p:sldId id="2063" r:id="rId128"/>
    <p:sldId id="2064" r:id="rId129"/>
    <p:sldId id="2065" r:id="rId130"/>
    <p:sldId id="2066" r:id="rId131"/>
    <p:sldId id="2067" r:id="rId132"/>
    <p:sldId id="2068" r:id="rId133"/>
    <p:sldId id="2069" r:id="rId134"/>
    <p:sldId id="2146" r:id="rId135"/>
    <p:sldId id="2147" r:id="rId136"/>
    <p:sldId id="2148" r:id="rId137"/>
    <p:sldId id="2158" r:id="rId138"/>
    <p:sldId id="2159" r:id="rId139"/>
    <p:sldId id="2157" r:id="rId140"/>
    <p:sldId id="2160" r:id="rId141"/>
    <p:sldId id="2216" r:id="rId142"/>
    <p:sldId id="2217" r:id="rId143"/>
    <p:sldId id="2219" r:id="rId144"/>
    <p:sldId id="2238" r:id="rId145"/>
    <p:sldId id="2239" r:id="rId146"/>
    <p:sldId id="2240" r:id="rId147"/>
    <p:sldId id="2242" r:id="rId148"/>
    <p:sldId id="2263" r:id="rId149"/>
    <p:sldId id="2276" r:id="rId150"/>
    <p:sldId id="2277" r:id="rId151"/>
    <p:sldId id="2278" r:id="rId152"/>
    <p:sldId id="2281" r:id="rId153"/>
    <p:sldId id="2282" r:id="rId154"/>
    <p:sldId id="2283" r:id="rId155"/>
    <p:sldId id="2284" r:id="rId156"/>
    <p:sldId id="2318" r:id="rId157"/>
    <p:sldId id="2329" r:id="rId158"/>
    <p:sldId id="2356" r:id="rId159"/>
    <p:sldId id="1701" r:id="rId160"/>
    <p:sldId id="1969" r:id="rId161"/>
    <p:sldId id="2112" r:id="rId162"/>
    <p:sldId id="1965" r:id="rId163"/>
    <p:sldId id="2114" r:id="rId164"/>
    <p:sldId id="1705" r:id="rId165"/>
    <p:sldId id="1706" r:id="rId166"/>
    <p:sldId id="1707" r:id="rId167"/>
    <p:sldId id="2113" r:id="rId168"/>
    <p:sldId id="2037" r:id="rId16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26" d="100"/>
          <a:sy n="126" d="100"/>
        </p:scale>
        <p:origin x="1548" y="1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802.11-21/0550r7</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549-01-0jtc-minutes-of-virtual-meeting-in-mar-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ec/dcn/21/ec-21-0104-00-00EC-communication-to-jtc1-sc6-new-study-groups.pdf" TargetMode="Externa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f0e52f46e5031dc69a415a320b604ae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May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11 May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March 2021, as documented </a:t>
            </a:r>
            <a:r>
              <a:rPr lang="en-AU" i="1"/>
              <a:t>in </a:t>
            </a:r>
            <a:r>
              <a:rPr lang="en-AU" i="1">
                <a:hlinkClick r:id="rId3"/>
              </a:rPr>
              <a:t>11-21-0549-01</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18392705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36632216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1689304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3739555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2846302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6768620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8368451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28794734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42685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4201883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42516791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3676144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7708579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422320007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34058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a:t>(</a:t>
            </a:r>
            <a:r>
              <a:rPr lang="en-AU">
                <a:hlinkClick r:id="rId2"/>
              </a:rPr>
              <a:t>ec-20-104-00</a:t>
            </a:r>
            <a:r>
              <a:rPr lang="en-AU"/>
              <a:t> / N17504) </a:t>
            </a:r>
            <a:r>
              <a:rPr lang="en-AU" dirty="0"/>
              <a:t>after Mar 2021 plenary</a:t>
            </a:r>
            <a:r>
              <a:rPr lang="en-AU" b="0" dirty="0"/>
              <a:t> included:</a:t>
            </a:r>
          </a:p>
          <a:p>
            <a:pPr lvl="2"/>
            <a:r>
              <a:rPr lang="en-AU" b="0" i="1" u="none" strike="noStrike" baseline="0" dirty="0">
                <a:solidFill>
                  <a:srgbClr val="000000"/>
                </a:solidFill>
                <a:latin typeface="Arial" panose="020B0604020202020204" pitchFamily="34" charset="0"/>
              </a:rPr>
              <a:t>IEEE 802.3 Enhancements to point-to-point Single Pair Ethernet Study Group </a:t>
            </a:r>
          </a:p>
          <a:p>
            <a:pPr lvl="2"/>
            <a:r>
              <a:rPr lang="en-AU" b="0" i="1" u="none" strike="noStrike" baseline="0" dirty="0">
                <a:solidFill>
                  <a:srgbClr val="000000"/>
                </a:solidFill>
                <a:latin typeface="Arial" panose="020B0604020202020204" pitchFamily="34" charset="0"/>
              </a:rPr>
              <a:t>IEEE 802.15 Study Group DEP (SG 6a) BAN Enhanced Dependability </a:t>
            </a:r>
          </a:p>
          <a:p>
            <a:pPr lvl="2"/>
            <a:r>
              <a:rPr lang="en-AU" b="0" i="1" u="none" strike="noStrike" baseline="0" dirty="0">
                <a:solidFill>
                  <a:srgbClr val="000000"/>
                </a:solidFill>
                <a:latin typeface="Arial" panose="020B0604020202020204" pitchFamily="34" charset="0"/>
              </a:rPr>
              <a:t>IEEE 802.15 Study Group NS-UWB (SG 14) Ultra Wide-Band </a:t>
            </a:r>
          </a:p>
          <a:p>
            <a:pPr lvl="2"/>
            <a:r>
              <a:rPr lang="en-AU" b="0" i="1" u="none" strike="noStrike" baseline="0" dirty="0">
                <a:solidFill>
                  <a:srgbClr val="000000"/>
                </a:solidFill>
                <a:latin typeface="Arial" panose="020B0604020202020204" pitchFamily="34" charset="0"/>
              </a:rPr>
              <a:t>IEEE 802.15 Study Group NGUWB (SG 4ab) Enhanced UWB Features </a:t>
            </a:r>
          </a:p>
          <a:p>
            <a:pPr lvl="2"/>
            <a:r>
              <a:rPr lang="en-AU" b="0" i="1" u="none" strike="noStrike" baseline="0" dirty="0">
                <a:solidFill>
                  <a:srgbClr val="000000"/>
                </a:solidFill>
                <a:latin typeface="Arial" panose="020B0604020202020204" pitchFamily="34" charset="0"/>
              </a:rPr>
              <a:t>IEEE 802.15 Study Group NS-NB (SG 15) Narrow Band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4006628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0292585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153001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1389489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7713177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4066224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87047836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5753137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2365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29 Apr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826055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2521768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8749017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632932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2706522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1455639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2048370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72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85707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05697794"/>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63128217"/>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(May 2021) 802.1 Maintenance may address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a:t>
            </a:r>
            <a:r>
              <a:rPr lang="en-AU" dirty="0">
                <a:solidFill>
                  <a:srgbClr val="FF0000"/>
                </a:solidFill>
              </a:rPr>
              <a:t>1</a:t>
            </a:r>
          </a:p>
          <a:p>
            <a:pPr lvl="1"/>
            <a:r>
              <a:rPr lang="en-AU" dirty="0">
                <a:solidFill>
                  <a:srgbClr val="FF0000"/>
                </a:solidFill>
                <a:latin typeface="+mj-lt"/>
                <a:ea typeface="Calibri" panose="020F0502020204030204" pitchFamily="34" charset="0"/>
              </a:rPr>
              <a:t>(May 2021) 802.1 Maintenance may address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approved in Mar 2021</a:t>
            </a:r>
          </a:p>
          <a:p>
            <a:r>
              <a:rPr lang="en-AU" dirty="0">
                <a:latin typeface="+mj-lt"/>
              </a:rPr>
              <a:t>FDIS ballot: </a:t>
            </a:r>
            <a:r>
              <a:rPr lang="en-AU" dirty="0">
                <a:solidFill>
                  <a:schemeClr val="accent2"/>
                </a:solidFill>
              </a:rPr>
              <a:t>waiting</a:t>
            </a:r>
          </a:p>
          <a:p>
            <a:pPr lvl="1"/>
            <a:r>
              <a:rPr lang="en-AU" dirty="0">
                <a:latin typeface="+mj-lt"/>
              </a:rPr>
              <a:t>Will be called </a:t>
            </a:r>
            <a:r>
              <a:rPr lang="en-AU" dirty="0">
                <a:latin typeface="+mj-lt"/>
                <a:ea typeface="Calibri" panose="020F0502020204030204" pitchFamily="34" charset="0"/>
              </a:rPr>
              <a:t>ISO/IEC/IEEE 8802-1X:202</a:t>
            </a:r>
            <a:r>
              <a:rPr lang="en-AU" dirty="0">
                <a:solidFill>
                  <a:srgbClr val="FF0000"/>
                </a:solidFill>
                <a:latin typeface="+mj-lt"/>
                <a:ea typeface="Calibri" panose="020F0502020204030204" pitchFamily="34" charset="0"/>
              </a:rPr>
              <a:t>X</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(May 2021) 802.1 Maintenance may address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In Nov 20202, WG/EC approved submission into the PSDO adoption process once published </a:t>
            </a:r>
          </a:p>
          <a:p>
            <a:pPr lvl="2"/>
            <a:r>
              <a:rPr lang="en-AU" dirty="0"/>
              <a:t>(Apr 2021) IEEE 802.1CS was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latin typeface="+mj-lt"/>
              </a:rPr>
              <a:t>(Apr  2021) </a:t>
            </a:r>
            <a:r>
              <a:rPr lang="en-US" sz="1800" dirty="0">
                <a:solidFill>
                  <a:srgbClr val="FF0000"/>
                </a:solidFill>
                <a:effectLst/>
                <a:latin typeface="+mj-lt"/>
                <a:ea typeface="Calibri" panose="020F0502020204030204" pitchFamily="34" charset="0"/>
              </a:rPr>
              <a:t>The March electronic meeting discussed comment disposition for (first) SA ballot comments. There will be at least an SA recirc ballot before it’s ready for the publication process (then we can send it for adoption after it’s published)…. </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8692778"/>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54439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34608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60 day pre-ballot closes 11 Jun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2296388"/>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approval in Feb 2021</a:t>
            </a:r>
          </a:p>
          <a:p>
            <a:pPr lvl="2"/>
            <a:r>
              <a:rPr lang="en-AU" dirty="0"/>
              <a:t>Publication afterwards, say April</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closes 11 Jun 2021</a:t>
            </a:r>
            <a:endParaRPr lang="en-AU" dirty="0"/>
          </a:p>
          <a:p>
            <a:pPr lvl="1"/>
            <a:r>
              <a:rPr lang="en-AU" dirty="0"/>
              <a:t>Submitted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4239839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8068247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1421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4833213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2286756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0150213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p>
          <a:p>
            <a:pPr lvl="1"/>
            <a:r>
              <a:rPr lang="en-AU" dirty="0">
                <a:solidFill>
                  <a:srgbClr val="FF0000"/>
                </a:solidFill>
                <a:latin typeface="+mj-lt"/>
              </a:rPr>
              <a:t>(May 2021) Christy Bahn </a:t>
            </a:r>
            <a:r>
              <a:rPr lang="en-AU">
                <a:solidFill>
                  <a:srgbClr val="FF0000"/>
                </a:solidFill>
                <a:latin typeface="+mj-lt"/>
              </a:rPr>
              <a:t>will ask </a:t>
            </a:r>
            <a:r>
              <a:rPr lang="en-AU" dirty="0">
                <a:solidFill>
                  <a:srgbClr val="FF0000"/>
                </a:solidFill>
                <a:latin typeface="+mj-lt"/>
              </a:rPr>
              <a:t>Jodi again</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35510148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scheduled to be held in June/July 2021 in Spain has been cancelled</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Cancelled with a virtual meeting now likely in Aug/Sep 2021</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19A-2484-46FC-A432-2AEBB3450736}"/>
              </a:ext>
            </a:extLst>
          </p:cNvPr>
          <p:cNvSpPr>
            <a:spLocks noGrp="1"/>
          </p:cNvSpPr>
          <p:nvPr>
            <p:ph type="title"/>
          </p:nvPr>
        </p:nvSpPr>
        <p:spPr>
          <a:xfrm>
            <a:off x="685800" y="685800"/>
            <a:ext cx="7772400" cy="1066800"/>
          </a:xfrm>
        </p:spPr>
        <p:txBody>
          <a:bodyPr/>
          <a:lstStyle/>
          <a:p>
            <a:r>
              <a:rPr lang="en-AU" dirty="0"/>
              <a:t>ISO/IEC JTC1/SC6/WG1’s most recent meeting was of limited interest to IEEE 802</a:t>
            </a:r>
          </a:p>
        </p:txBody>
      </p:sp>
      <p:sp>
        <p:nvSpPr>
          <p:cNvPr id="3" name="Content Placeholder 2">
            <a:extLst>
              <a:ext uri="{FF2B5EF4-FFF2-40B4-BE49-F238E27FC236}">
                <a16:creationId xmlns:a16="http://schemas.microsoft.com/office/drawing/2014/main" id="{00DBF886-C721-4424-8560-46C46FF2E9FA}"/>
              </a:ext>
            </a:extLst>
          </p:cNvPr>
          <p:cNvSpPr>
            <a:spLocks noGrp="1"/>
          </p:cNvSpPr>
          <p:nvPr>
            <p:ph idx="1"/>
          </p:nvPr>
        </p:nvSpPr>
        <p:spPr>
          <a:xfrm>
            <a:off x="685800" y="1981200"/>
            <a:ext cx="7772400" cy="4114800"/>
          </a:xfrm>
        </p:spPr>
        <p:txBody>
          <a:bodyPr/>
          <a:lstStyle/>
          <a:p>
            <a:pPr lvl="1"/>
            <a:r>
              <a:rPr lang="en-AU" dirty="0"/>
              <a:t>ISO/IEC JTC1/SC6/WG1 held a virtual meeting on 14-15 April 2021</a:t>
            </a:r>
          </a:p>
          <a:p>
            <a:pPr lvl="1"/>
            <a:r>
              <a:rPr lang="en-AU" dirty="0"/>
              <a:t>Peter Yee reports</a:t>
            </a:r>
          </a:p>
          <a:p>
            <a:pPr lvl="2"/>
            <a:r>
              <a:rPr lang="en-AU" i="1" dirty="0"/>
              <a:t>The topics discussed did not cover anything IEEE 802, …</a:t>
            </a:r>
          </a:p>
          <a:p>
            <a:pPr lvl="2"/>
            <a:r>
              <a:rPr lang="en-AU" i="1" dirty="0"/>
              <a:t>… but did cover:</a:t>
            </a:r>
          </a:p>
          <a:p>
            <a:pPr lvl="3"/>
            <a:r>
              <a:rPr lang="en-AU" i="1" dirty="0"/>
              <a:t>CCCC</a:t>
            </a:r>
          </a:p>
          <a:p>
            <a:pPr lvl="3"/>
            <a:r>
              <a:rPr lang="en-AU" i="1" dirty="0"/>
              <a:t>NFC</a:t>
            </a:r>
          </a:p>
          <a:p>
            <a:pPr lvl="3"/>
            <a:r>
              <a:rPr lang="en-AU" i="1" dirty="0"/>
              <a:t>LADAN</a:t>
            </a:r>
          </a:p>
          <a:p>
            <a:endParaRPr lang="en-AU" dirty="0"/>
          </a:p>
        </p:txBody>
      </p:sp>
      <p:sp>
        <p:nvSpPr>
          <p:cNvPr id="4" name="Footer Placeholder 3">
            <a:extLst>
              <a:ext uri="{FF2B5EF4-FFF2-40B4-BE49-F238E27FC236}">
                <a16:creationId xmlns:a16="http://schemas.microsoft.com/office/drawing/2014/main" id="{B679CC16-0877-450C-952E-DE06EE42E74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54DC7A8-15DC-4CF0-854C-4E5152020B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40424089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2432047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285021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931243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159414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May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11 May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hlinkClick r:id="rId3"/>
              </a:rPr>
              <a:t>https://ieeesa.webex.com/ieeesa/j.php?MTID</a:t>
            </a:r>
            <a:r>
              <a:rPr kumimoji="0" lang="en-AU" sz="1600" i="0" u="none" strike="noStrike" cap="none" normalizeH="0" baseline="0">
                <a:ln>
                  <a:noFill/>
                </a:ln>
                <a:effectLst/>
                <a:latin typeface="+mj-lt"/>
                <a:hlinkClick r:id="rId3"/>
              </a:rPr>
              <a:t>=mf0e52f46e5031dc69a415a320b604ae5</a:t>
            </a:r>
            <a:endParaRPr kumimoji="0" lang="en-AU" sz="1600" i="0" u="none" strike="noStrike" cap="none" normalizeH="0" baseline="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a:ln>
                  <a:noFill/>
                </a:ln>
                <a:effectLst/>
                <a:latin typeface="+mj-lt"/>
              </a:rPr>
              <a:t>Meeting </a:t>
            </a:r>
            <a:r>
              <a:rPr kumimoji="0" lang="en-AU" sz="1600" i="0" u="none" strike="noStrike" cap="none" normalizeH="0" baseline="0" dirty="0">
                <a:ln>
                  <a:noFill/>
                </a:ln>
                <a:effectLst/>
                <a:latin typeface="+mj-lt"/>
              </a:rPr>
              <a:t>number (access code): 173 784 1251</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Meeting password: jtc1</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23833330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23317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176505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285234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16365</Words>
  <Application>Microsoft Office PowerPoint</Application>
  <PresentationFormat>On-screen Show (4:3)</PresentationFormat>
  <Paragraphs>2617</Paragraphs>
  <Slides>168</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168</vt:i4>
      </vt:variant>
    </vt:vector>
  </HeadingPairs>
  <TitlesOfParts>
    <vt:vector size="174" baseType="lpstr">
      <vt:lpstr>Arial</vt:lpstr>
      <vt:lpstr>Times New Roman</vt:lpstr>
      <vt:lpstr>802-11-Submission</vt:lpstr>
      <vt:lpstr>Acrobat Document</vt:lpstr>
      <vt:lpstr>Document</vt:lpstr>
      <vt:lpstr>Packager Shell Object</vt:lpstr>
      <vt:lpstr>IEEE 802 JTC1 Standing Committee May 2021 agenda virtually</vt:lpstr>
      <vt:lpstr>This document will be used to provide information for any IEEE 802 JTC1 SC meetings in May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May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72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17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FDIS ballot closes 16 Sep 2021</vt:lpstr>
      <vt:lpstr>IEEE 802.1AX-REV FDIS ballot closes 29 July 2021</vt:lpstr>
      <vt:lpstr>IEEE 802.1Q-REV will liaised soon …</vt:lpstr>
      <vt:lpstr>IEEE 802.1Qcx will be included in IEEE 802.1Q-Rev rather than a separate submission</vt:lpstr>
      <vt:lpstr>IEEE 802.1X-2020 is waiting for start of FDIS ballot</vt:lpstr>
      <vt:lpstr>IEEE 802.1CMde FDIS ballot closes 8 Sep 2021</vt:lpstr>
      <vt:lpstr>IEEE 802.1AE-2018/Cor1-2020 is waiting for publication</vt:lpstr>
      <vt:lpstr>IEEE 802.1Qcr will be included in IEEE 802.1Q-Rev rather than a separate submission</vt:lpstr>
      <vt:lpstr>IEEE 802.1CS is waiting for start of 60-day ballot</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waiting for FDIS to start</vt:lpstr>
      <vt:lpstr>IEEE 802.3bt-2018 is waiting for FDIS to start</vt:lpstr>
      <vt:lpstr>IEEE 802.3cd-2018 is waiting for FDIS to start</vt:lpstr>
      <vt:lpstr>IEEE 802.3cn-2019 FDIS ballot closes 8 Sep 2021</vt:lpstr>
      <vt:lpstr>IEEE 802.3cg-2019 is waiting for FDIS to start</vt:lpstr>
      <vt:lpstr>IEEE 802.3cq-2020 FDIS ballot closes 8 Sep 2021</vt:lpstr>
      <vt:lpstr>IEEE 802.3cm-2020 FDIS ballot closes 8 Sep 2021</vt:lpstr>
      <vt:lpstr>IEEE 802.3ch-2020 FDIS ballot closes 8 Sep 2021</vt:lpstr>
      <vt:lpstr>IEEE 802.3ca-2020 is waiting for FDIS to start</vt:lpstr>
      <vt:lpstr>IEEE 802.3.2-2019 is waiting for FDIS to start</vt:lpstr>
      <vt:lpstr>IEEE 802.3cr 60 day pre-ballot closes 11 Jun 2021</vt:lpstr>
      <vt:lpstr>IEEE 802.3cu 60 day pre-ballot closes 11 Jun 2021</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closes 11 Jun 2021</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scheduled to be held in June/July 2021 in Spain has been cancelled</vt:lpstr>
      <vt:lpstr>ISO/IEC JTC1/SC6/WG1’s most recent meeting was of limited interest to IEEE 802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2021-05-12T02:19:35Z</dcterms:modified>
</cp:coreProperties>
</file>