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8"/>
  </p:notesMasterIdLst>
  <p:handoutMasterIdLst>
    <p:handoutMasterId r:id="rId169"/>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1968" r:id="rId34"/>
    <p:sldId id="2104" r:id="rId35"/>
    <p:sldId id="2167" r:id="rId36"/>
    <p:sldId id="2317" r:id="rId37"/>
    <p:sldId id="2331" r:id="rId38"/>
    <p:sldId id="2429" r:id="rId39"/>
    <p:sldId id="2332" r:id="rId40"/>
    <p:sldId id="2351" r:id="rId41"/>
    <p:sldId id="2431" r:id="rId42"/>
    <p:sldId id="2436" r:id="rId43"/>
    <p:sldId id="2437" r:id="rId44"/>
    <p:sldId id="2438" r:id="rId45"/>
    <p:sldId id="2464" r:id="rId46"/>
    <p:sldId id="2008" r:id="rId47"/>
    <p:sldId id="2462" r:id="rId48"/>
    <p:sldId id="2291" r:id="rId49"/>
    <p:sldId id="1945" r:id="rId50"/>
    <p:sldId id="2071" r:id="rId51"/>
    <p:sldId id="2036" r:id="rId52"/>
    <p:sldId id="2333" r:id="rId53"/>
    <p:sldId id="2323" r:id="rId54"/>
    <p:sldId id="2335" r:id="rId55"/>
    <p:sldId id="2334" r:id="rId56"/>
    <p:sldId id="2352" r:id="rId57"/>
    <p:sldId id="2353" r:id="rId58"/>
    <p:sldId id="2218" r:id="rId59"/>
    <p:sldId id="2426" r:id="rId60"/>
    <p:sldId id="2427" r:id="rId61"/>
    <p:sldId id="2460" r:id="rId62"/>
    <p:sldId id="2461" r:id="rId63"/>
    <p:sldId id="2463" r:id="rId64"/>
    <p:sldId id="1688" r:id="rId65"/>
    <p:sldId id="2293" r:id="rId66"/>
    <p:sldId id="1708" r:id="rId67"/>
    <p:sldId id="1709" r:id="rId68"/>
    <p:sldId id="1710" r:id="rId69"/>
    <p:sldId id="1790" r:id="rId70"/>
    <p:sldId id="2199" r:id="rId71"/>
    <p:sldId id="2319" r:id="rId72"/>
    <p:sldId id="2320" r:id="rId73"/>
    <p:sldId id="2321" r:id="rId74"/>
    <p:sldId id="2355" r:id="rId75"/>
    <p:sldId id="2354" r:id="rId76"/>
    <p:sldId id="2294" r:id="rId77"/>
    <p:sldId id="2466" r:id="rId78"/>
    <p:sldId id="2467" r:id="rId79"/>
    <p:sldId id="2468" r:id="rId80"/>
    <p:sldId id="1679" r:id="rId81"/>
    <p:sldId id="2336" r:id="rId82"/>
    <p:sldId id="2328" r:id="rId83"/>
    <p:sldId id="2459" r:id="rId84"/>
    <p:sldId id="2324" r:id="rId85"/>
    <p:sldId id="1375" r:id="rId86"/>
    <p:sldId id="1376" r:id="rId87"/>
    <p:sldId id="1400" r:id="rId88"/>
    <p:sldId id="2004" r:id="rId89"/>
    <p:sldId id="619" r:id="rId90"/>
    <p:sldId id="621" r:id="rId91"/>
    <p:sldId id="1561" r:id="rId92"/>
    <p:sldId id="1555" r:id="rId93"/>
    <p:sldId id="1601" r:id="rId94"/>
    <p:sldId id="1585" r:id="rId95"/>
    <p:sldId id="1586" r:id="rId96"/>
    <p:sldId id="1587" r:id="rId97"/>
    <p:sldId id="1588" r:id="rId98"/>
    <p:sldId id="1589" r:id="rId99"/>
    <p:sldId id="1590" r:id="rId100"/>
    <p:sldId id="1771" r:id="rId101"/>
    <p:sldId id="1772" r:id="rId102"/>
    <p:sldId id="1591" r:id="rId103"/>
    <p:sldId id="1592" r:id="rId104"/>
    <p:sldId id="1593" r:id="rId105"/>
    <p:sldId id="1594" r:id="rId106"/>
    <p:sldId id="1595" r:id="rId107"/>
    <p:sldId id="1596" r:id="rId108"/>
    <p:sldId id="1597" r:id="rId109"/>
    <p:sldId id="1598" r:id="rId110"/>
    <p:sldId id="1599" r:id="rId111"/>
    <p:sldId id="1600" r:id="rId112"/>
    <p:sldId id="1628" r:id="rId113"/>
    <p:sldId id="1638" r:id="rId114"/>
    <p:sldId id="1725" r:id="rId115"/>
    <p:sldId id="1726" r:id="rId116"/>
    <p:sldId id="1947" r:id="rId117"/>
    <p:sldId id="1975" r:id="rId118"/>
    <p:sldId id="1976" r:id="rId119"/>
    <p:sldId id="1977" r:id="rId120"/>
    <p:sldId id="2039" r:id="rId121"/>
    <p:sldId id="2060" r:id="rId122"/>
    <p:sldId id="2061" r:id="rId123"/>
    <p:sldId id="2097" r:id="rId124"/>
    <p:sldId id="2103" r:id="rId125"/>
    <p:sldId id="2063" r:id="rId126"/>
    <p:sldId id="2064" r:id="rId127"/>
    <p:sldId id="2065" r:id="rId128"/>
    <p:sldId id="2066" r:id="rId129"/>
    <p:sldId id="2067" r:id="rId130"/>
    <p:sldId id="2068" r:id="rId131"/>
    <p:sldId id="2069" r:id="rId132"/>
    <p:sldId id="2146" r:id="rId133"/>
    <p:sldId id="2147" r:id="rId134"/>
    <p:sldId id="2148" r:id="rId135"/>
    <p:sldId id="2158" r:id="rId136"/>
    <p:sldId id="2159" r:id="rId137"/>
    <p:sldId id="2157" r:id="rId138"/>
    <p:sldId id="2160" r:id="rId139"/>
    <p:sldId id="2216" r:id="rId140"/>
    <p:sldId id="2217" r:id="rId141"/>
    <p:sldId id="2219" r:id="rId142"/>
    <p:sldId id="2238" r:id="rId143"/>
    <p:sldId id="2239" r:id="rId144"/>
    <p:sldId id="2240" r:id="rId145"/>
    <p:sldId id="2242" r:id="rId146"/>
    <p:sldId id="2263" r:id="rId147"/>
    <p:sldId id="2276" r:id="rId148"/>
    <p:sldId id="2277" r:id="rId149"/>
    <p:sldId id="2278" r:id="rId150"/>
    <p:sldId id="2281" r:id="rId151"/>
    <p:sldId id="2282" r:id="rId152"/>
    <p:sldId id="2283" r:id="rId153"/>
    <p:sldId id="2284" r:id="rId154"/>
    <p:sldId id="2318" r:id="rId155"/>
    <p:sldId id="2329" r:id="rId156"/>
    <p:sldId id="2356" r:id="rId157"/>
    <p:sldId id="1701" r:id="rId158"/>
    <p:sldId id="1969" r:id="rId159"/>
    <p:sldId id="2112" r:id="rId160"/>
    <p:sldId id="1965" r:id="rId161"/>
    <p:sldId id="2114" r:id="rId162"/>
    <p:sldId id="1705" r:id="rId163"/>
    <p:sldId id="1706" r:id="rId164"/>
    <p:sldId id="1707" r:id="rId165"/>
    <p:sldId id="2113" r:id="rId166"/>
    <p:sldId id="2037" r:id="rId16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802.11-21/0550r1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0549-01-0jtc-minutes-of-virtual-meeting-in-mar-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27 April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Mar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11 May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March 2021, as documented </a:t>
            </a:r>
            <a:r>
              <a:rPr lang="en-AU" i="1"/>
              <a:t>in </a:t>
            </a:r>
            <a:r>
              <a:rPr lang="en-AU" i="1">
                <a:hlinkClick r:id="rId3"/>
              </a:rPr>
              <a:t>11-21-0549-01</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123</a:t>
            </a:fld>
            <a:endParaRPr lang="en-US"/>
          </a:p>
        </p:txBody>
      </p:sp>
    </p:spTree>
    <p:extLst>
      <p:ext uri="{BB962C8B-B14F-4D97-AF65-F5344CB8AC3E}">
        <p14:creationId xmlns:p14="http://schemas.microsoft.com/office/powerpoint/2010/main" val="18392705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36632216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11689304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23739555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22846302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16768620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8368451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8794734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4268506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4201883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425167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33676144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7708579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422320007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3405875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006628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02925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after Mar 2020 plenary</a:t>
            </a:r>
            <a:r>
              <a:rPr lang="en-AU" b="0" dirty="0"/>
              <a:t> included:</a:t>
            </a:r>
          </a:p>
          <a:p>
            <a:pPr lvl="2"/>
            <a:r>
              <a:rPr lang="en-AU" dirty="0">
                <a:solidFill>
                  <a:srgbClr val="FF0000"/>
                </a:solidFill>
              </a:rPr>
              <a:t>tbd</a:t>
            </a:r>
            <a:endParaRPr lang="en-AU" b="0" dirty="0">
              <a:solidFill>
                <a:srgbClr val="FF0000"/>
              </a:solidFill>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153001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41389489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7713177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4066224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87047836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5753137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236521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4826055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425217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8749017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632932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2706522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14556396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048370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5498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71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48005861"/>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16</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71</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794415386"/>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63128217"/>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endParaRPr lang="en-AU" dirty="0">
              <a:solidFill>
                <a:schemeClr val="accent2"/>
              </a:solidFill>
            </a:endParaRP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approved in Mar 2021</a:t>
            </a:r>
          </a:p>
          <a:p>
            <a:r>
              <a:rPr lang="en-AU" dirty="0">
                <a:latin typeface="+mj-lt"/>
              </a:rPr>
              <a:t>FDIS ballot: </a:t>
            </a:r>
            <a:r>
              <a:rPr lang="en-AU" dirty="0">
                <a:solidFill>
                  <a:schemeClr val="accent2"/>
                </a:solidFill>
              </a:rPr>
              <a:t>closes 8 Sept 2021</a:t>
            </a:r>
          </a:p>
          <a:p>
            <a:pPr lvl="1"/>
            <a:r>
              <a:rPr lang="en-AU" dirty="0"/>
              <a:t>Will be called </a:t>
            </a:r>
            <a:r>
              <a:rPr lang="en-AU" dirty="0">
                <a:latin typeface="Calibri" panose="020F0502020204030204" pitchFamily="34" charset="0"/>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In Nov 20202, WG/EC approved submission into the PSDO adoption process once published </a:t>
            </a:r>
          </a:p>
          <a:p>
            <a:pPr lvl="2"/>
            <a:r>
              <a:rPr lang="en-AU" dirty="0"/>
              <a:t>(Apr 2021) IEEE 802.1CS was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rPr>
              <a:t>(Feb  2021) IEEE 802.1Qcz has just reopened its SA Ballot because a sufficient return rate was not achieved by the previously stated ballot close date. The ballot is now projected to close on 26 Feb 2021.  So, it is not yet at the publication stage.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5468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9073581"/>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5443991"/>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346088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(Feb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78958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waiting</a:t>
            </a:r>
          </a:p>
          <a:p>
            <a:pPr lvl="1"/>
            <a:r>
              <a:rPr lang="en-AU" dirty="0">
                <a:latin typeface="+mj-lt"/>
              </a:rPr>
              <a:t>Will be published as ISO/IEC/IEEE 8802-3-2:20XX</a:t>
            </a:r>
          </a:p>
          <a:p>
            <a:pPr lvl="1"/>
            <a:r>
              <a:rPr lang="en-AU" dirty="0">
                <a:solidFill>
                  <a:srgbClr val="FF0000"/>
                </a:solidFill>
                <a:latin typeface="+mj-lt"/>
              </a:rPr>
              <a:t>(Feb 2021) asked Jodi Haasz for status update</a:t>
            </a:r>
            <a:endParaRPr lang="en-AU" dirty="0">
              <a:solidFill>
                <a:srgbClr val="FF0000"/>
              </a:solidFill>
            </a:endParaRP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91429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60 day pre-ballot closes 11 Jun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5076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59205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199883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54873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53408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4449289"/>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approval in Feb 2021</a:t>
            </a:r>
          </a:p>
          <a:p>
            <a:pPr lvl="2"/>
            <a:r>
              <a:rPr lang="en-AU" dirty="0"/>
              <a:t>Publication afterwards, say April</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1270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a:t>
            </a:r>
            <a:r>
              <a:rPr lang="en-AU" dirty="0"/>
              <a:t>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closes 11 Jun 2021</a:t>
            </a:r>
            <a:endParaRPr lang="en-AU" dirty="0"/>
          </a:p>
          <a:p>
            <a:pPr lvl="1"/>
            <a:r>
              <a:rPr lang="en-AU" dirty="0"/>
              <a:t>Submitted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92915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02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8068247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142137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48332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scheduled to be held in June/July 2021 in Spain has been cancelled</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Cancelled with a virtual meeting now likely in Aug/Sep 2021</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2432047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2850212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931243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5941415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3833330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May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11 May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Mar </a:t>
            </a:r>
            <a:r>
              <a:rPr lang="en-AU" i="1" dirty="0"/>
              <a:t>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3233178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3176505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2852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16100</Words>
  <Application>Microsoft Office PowerPoint</Application>
  <PresentationFormat>On-screen Show (4:3)</PresentationFormat>
  <Paragraphs>2587</Paragraphs>
  <Slides>166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166</vt:i4>
      </vt:variant>
    </vt:vector>
  </HeadingPairs>
  <TitlesOfParts>
    <vt:vector size="173" baseType="lpstr">
      <vt:lpstr>Arial</vt:lpstr>
      <vt:lpstr>Calibri</vt:lpstr>
      <vt:lpstr>Times New Roman</vt:lpstr>
      <vt:lpstr>802-11-Submission</vt:lpstr>
      <vt:lpstr>Acrobat Document</vt:lpstr>
      <vt:lpstr>Document</vt:lpstr>
      <vt:lpstr>Packager Shell Object</vt:lpstr>
      <vt:lpstr>IEEE 802 JTC1 Standing Committee May 2021 agenda virtually</vt:lpstr>
      <vt:lpstr>This document will be used to provide information for any IEEE 802 JTC1 SC meetings in May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May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71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16 standards completely through the PSDO adoption process</vt:lpstr>
      <vt:lpstr>IEEE 802.3 WG has sent 16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FDIS ballot closes 8 Sep 2021</vt:lpstr>
      <vt:lpstr>IEEE 802.1Qcp-2018 FDIS ballot closes 29 July 2021</vt:lpstr>
      <vt:lpstr>IEEE 802.1Qcy-2019 FDIS ballot closes 29 July 2021</vt:lpstr>
      <vt:lpstr>IEEE 802.1AS-Rev is waiting for start of FDIS ballot</vt:lpstr>
      <vt:lpstr>IEEE 802.1AX-REV FDIS ballot closes 29 July 2021</vt:lpstr>
      <vt:lpstr>IEEE 802.1Q-REV will liaised soon …</vt:lpstr>
      <vt:lpstr>IEEE 802.1Qcx will be included in IEEE 802.1Q-Rev rather than a separate submission</vt:lpstr>
      <vt:lpstr>IEEE 802.1X-2020 is waiting for start of FDIS ballot</vt:lpstr>
      <vt:lpstr>IEEE 802.1CMde FDIS ballot closes 8 Sep 2021</vt:lpstr>
      <vt:lpstr>IEEE 802.1AE-2018/Cor1-2020 is waiting for publication</vt:lpstr>
      <vt:lpstr>IEEE 802.1Qcr will be included in IEEE 802.1Q-Rev rather than a separate submission</vt:lpstr>
      <vt:lpstr>IEEE 802.1CS is waiting for start of 60-day ballot</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waiting for FDIS to start</vt:lpstr>
      <vt:lpstr>IEEE 802.3bt-2018 is waiting for FDIS to start</vt:lpstr>
      <vt:lpstr>IEEE 802.3cd-2018 is waiting for FDIS to start</vt:lpstr>
      <vt:lpstr>IEEE 802.3cn-2019 FDIS ballot closes 8 Sep 2021</vt:lpstr>
      <vt:lpstr>IEEE 802.3cg-2019 is waiting for FDIS to start</vt:lpstr>
      <vt:lpstr>IEEE 802.3cq-2020 FDIS ballot closes 8 Sep 2021</vt:lpstr>
      <vt:lpstr>IEEE 802.3cm-2020 FDIS ballot closes 8 Sep 2021</vt:lpstr>
      <vt:lpstr>IEEE 802.3ch-2020 FDIS ballot closes 8 Sep 2021</vt:lpstr>
      <vt:lpstr>IEEE 802.3ca-2020 is waiting for FDIS to start</vt:lpstr>
      <vt:lpstr>IEEE 802.3.2-2019 is waiting for FDIS to start</vt:lpstr>
      <vt:lpstr>IEEE 802.3cr 60 day pre-ballot closes 11 Jun 2021</vt:lpstr>
      <vt:lpstr>IEEE 802.3cu 60 day pre-ballot closes 11 Jun 2021</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60 day pre-ballot closes 11 Jun 2021</vt:lpstr>
      <vt:lpstr>IEEE 802.15 has zero standards in the pipeline for adoption under the PSDO</vt:lpstr>
      <vt:lpstr>IEEE 802.15 WG has a number of regular participants in IEEE 802 JTC1 SC activities</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scheduled to be held in June/July 2021 in Spain has been cancelled</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2021-04-27T01:34:10Z</dcterms:modified>
</cp:coreProperties>
</file>