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7" r:id="rId32"/>
    <p:sldId id="1968" r:id="rId33"/>
    <p:sldId id="2104" r:id="rId34"/>
    <p:sldId id="2167" r:id="rId35"/>
    <p:sldId id="2317" r:id="rId36"/>
    <p:sldId id="2331" r:id="rId37"/>
    <p:sldId id="2429" r:id="rId38"/>
    <p:sldId id="2332" r:id="rId39"/>
    <p:sldId id="2351" r:id="rId40"/>
    <p:sldId id="2431" r:id="rId41"/>
    <p:sldId id="2436" r:id="rId42"/>
    <p:sldId id="2437" r:id="rId43"/>
    <p:sldId id="2438" r:id="rId44"/>
    <p:sldId id="2464" r:id="rId45"/>
    <p:sldId id="2008" r:id="rId46"/>
    <p:sldId id="2462" r:id="rId47"/>
    <p:sldId id="2291" r:id="rId48"/>
    <p:sldId id="1945" r:id="rId49"/>
    <p:sldId id="2071" r:id="rId50"/>
    <p:sldId id="2036" r:id="rId51"/>
    <p:sldId id="2333" r:id="rId52"/>
    <p:sldId id="2323" r:id="rId53"/>
    <p:sldId id="2335" r:id="rId54"/>
    <p:sldId id="2334" r:id="rId55"/>
    <p:sldId id="2352" r:id="rId56"/>
    <p:sldId id="2353" r:id="rId57"/>
    <p:sldId id="2218" r:id="rId58"/>
    <p:sldId id="2426" r:id="rId59"/>
    <p:sldId id="2427" r:id="rId60"/>
    <p:sldId id="2460" r:id="rId61"/>
    <p:sldId id="2461" r:id="rId62"/>
    <p:sldId id="2463" r:id="rId63"/>
    <p:sldId id="1688" r:id="rId64"/>
    <p:sldId id="2293"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328" r:id="rId79"/>
    <p:sldId id="2459" r:id="rId80"/>
    <p:sldId id="2324" r:id="rId81"/>
    <p:sldId id="1375" r:id="rId82"/>
    <p:sldId id="1376" r:id="rId83"/>
    <p:sldId id="1400" r:id="rId84"/>
    <p:sldId id="2004" r:id="rId85"/>
    <p:sldId id="619" r:id="rId86"/>
    <p:sldId id="621" r:id="rId87"/>
    <p:sldId id="1561" r:id="rId88"/>
    <p:sldId id="1555" r:id="rId89"/>
    <p:sldId id="1601" r:id="rId90"/>
    <p:sldId id="1585" r:id="rId91"/>
    <p:sldId id="1586" r:id="rId92"/>
    <p:sldId id="1587" r:id="rId93"/>
    <p:sldId id="1588" r:id="rId94"/>
    <p:sldId id="1589" r:id="rId95"/>
    <p:sldId id="1590" r:id="rId96"/>
    <p:sldId id="1771" r:id="rId97"/>
    <p:sldId id="1772" r:id="rId98"/>
    <p:sldId id="1591" r:id="rId99"/>
    <p:sldId id="1592" r:id="rId100"/>
    <p:sldId id="1593" r:id="rId101"/>
    <p:sldId id="1594" r:id="rId102"/>
    <p:sldId id="1595" r:id="rId103"/>
    <p:sldId id="1596" r:id="rId104"/>
    <p:sldId id="1597" r:id="rId105"/>
    <p:sldId id="1598" r:id="rId106"/>
    <p:sldId id="1599" r:id="rId107"/>
    <p:sldId id="1600" r:id="rId108"/>
    <p:sldId id="1628" r:id="rId109"/>
    <p:sldId id="1638" r:id="rId110"/>
    <p:sldId id="1725" r:id="rId111"/>
    <p:sldId id="1726" r:id="rId112"/>
    <p:sldId id="1947" r:id="rId113"/>
    <p:sldId id="1975" r:id="rId114"/>
    <p:sldId id="1976" r:id="rId115"/>
    <p:sldId id="1977" r:id="rId116"/>
    <p:sldId id="2039" r:id="rId117"/>
    <p:sldId id="2060" r:id="rId118"/>
    <p:sldId id="2061" r:id="rId119"/>
    <p:sldId id="2097" r:id="rId120"/>
    <p:sldId id="2103" r:id="rId121"/>
    <p:sldId id="2063" r:id="rId122"/>
    <p:sldId id="2064" r:id="rId123"/>
    <p:sldId id="2065" r:id="rId124"/>
    <p:sldId id="2066" r:id="rId125"/>
    <p:sldId id="2067" r:id="rId126"/>
    <p:sldId id="2068" r:id="rId127"/>
    <p:sldId id="2069" r:id="rId128"/>
    <p:sldId id="2146" r:id="rId129"/>
    <p:sldId id="2147" r:id="rId130"/>
    <p:sldId id="2148" r:id="rId131"/>
    <p:sldId id="2158" r:id="rId132"/>
    <p:sldId id="2159" r:id="rId133"/>
    <p:sldId id="2157" r:id="rId134"/>
    <p:sldId id="2160" r:id="rId135"/>
    <p:sldId id="2216" r:id="rId136"/>
    <p:sldId id="2217" r:id="rId137"/>
    <p:sldId id="2219" r:id="rId138"/>
    <p:sldId id="2238" r:id="rId139"/>
    <p:sldId id="2239" r:id="rId140"/>
    <p:sldId id="2240" r:id="rId141"/>
    <p:sldId id="2242" r:id="rId142"/>
    <p:sldId id="2263" r:id="rId143"/>
    <p:sldId id="2276" r:id="rId144"/>
    <p:sldId id="2277" r:id="rId145"/>
    <p:sldId id="2278" r:id="rId146"/>
    <p:sldId id="2281" r:id="rId147"/>
    <p:sldId id="2282" r:id="rId148"/>
    <p:sldId id="2283" r:id="rId149"/>
    <p:sldId id="2284" r:id="rId150"/>
    <p:sldId id="2318" r:id="rId151"/>
    <p:sldId id="2329" r:id="rId152"/>
    <p:sldId id="2356" r:id="rId153"/>
    <p:sldId id="1701" r:id="rId154"/>
    <p:sldId id="1969" r:id="rId155"/>
    <p:sldId id="2112" r:id="rId156"/>
    <p:sldId id="1965" r:id="rId157"/>
    <p:sldId id="2114" r:id="rId158"/>
    <p:sldId id="1705" r:id="rId159"/>
    <p:sldId id="1706" r:id="rId160"/>
    <p:sldId id="1707" r:id="rId161"/>
    <p:sldId id="2113" r:id="rId162"/>
    <p:sldId id="2037"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26" d="100"/>
          <a:sy n="126" d="100"/>
        </p:scale>
        <p:origin x="1548"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c.bahn@ieee.org" TargetMode="External"/><Relationship Id="rId2" Type="http://schemas.openxmlformats.org/officeDocument/2006/relationships/hyperlink" Target="https://www.ieee802.org/1/files/public/docs2021/maint-randall-SC6CommentResponse1X-0121-v01.pdf" TargetMode="Externa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package" Target="../embeddings/Microsoft_Word_Document.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29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183927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3663221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1689304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23739555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2846302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167686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8368451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8794734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4268506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4201883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51679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33676144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770857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42232000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3405875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4006628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0292585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5300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41389489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77131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after Mar 2020 plenary</a:t>
            </a:r>
            <a:r>
              <a:rPr lang="en-AU" b="0" dirty="0"/>
              <a:t> included:</a:t>
            </a:r>
          </a:p>
          <a:p>
            <a:pPr lvl="2"/>
            <a:r>
              <a:rPr lang="en-AU" dirty="0">
                <a:solidFill>
                  <a:srgbClr val="FF0000"/>
                </a:solidFill>
              </a:rPr>
              <a:t>tbd</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4066224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8704783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35753137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236521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826055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521768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8749017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32932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27065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1455639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048370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71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82860"/>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71</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59829893"/>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31:</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a:t>
            </a:r>
            <a:r>
              <a:rPr lang="en-AU" sz="1800" dirty="0">
                <a:solidFill>
                  <a:srgbClr val="FF0000"/>
                </a:solidFill>
                <a:effectLst/>
                <a:latin typeface="+mj-lt"/>
                <a:ea typeface="Calibri" panose="020F0502020204030204" pitchFamily="34" charset="0"/>
              </a:rPr>
              <a:t>YYYY</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2755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9488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93414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and a response has been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a:t>
            </a:r>
            <a:r>
              <a:rPr lang="en-AU" dirty="0">
                <a:solidFill>
                  <a:srgbClr val="FF0000"/>
                </a:solidFill>
                <a:latin typeface="+mj-lt"/>
              </a:rPr>
              <a:t>Mar 2021) </a:t>
            </a:r>
            <a:r>
              <a:rPr lang="en-AU" dirty="0">
                <a:solidFill>
                  <a:srgbClr val="FF0000"/>
                </a:solidFill>
                <a:latin typeface="+mj-lt"/>
                <a:hlinkClick r:id="rId2"/>
              </a:rPr>
              <a:t>Response</a:t>
            </a:r>
            <a:r>
              <a:rPr lang="en-AU" dirty="0">
                <a:solidFill>
                  <a:srgbClr val="FF0000"/>
                </a:solidFill>
                <a:latin typeface="+mj-lt"/>
              </a:rPr>
              <a:t> approved by EC in Mar 2021 … </a:t>
            </a:r>
            <a:r>
              <a:rPr lang="en-AU">
                <a:solidFill>
                  <a:srgbClr val="FF0000"/>
                </a:solidFill>
                <a:latin typeface="+mj-lt"/>
              </a:rPr>
              <a:t>and sent in Mar 2021</a:t>
            </a:r>
            <a:endParaRPr lang="en-AU" dirty="0">
              <a:solidFill>
                <a:srgbClr val="FF0000"/>
              </a:solidFill>
              <a:latin typeface="+mj-lt"/>
            </a:endParaRPr>
          </a:p>
          <a:p>
            <a:pPr lvl="2"/>
            <a:r>
              <a:rPr lang="en-US" dirty="0">
                <a:solidFill>
                  <a:srgbClr val="FF0000"/>
                </a:solidFill>
                <a:latin typeface="+mj-lt"/>
              </a:rPr>
              <a:t>(Mar 2021) Staff contact is </a:t>
            </a:r>
            <a:r>
              <a:rPr lang="en-AU" dirty="0">
                <a:solidFill>
                  <a:srgbClr val="FF0000"/>
                </a:solidFill>
                <a:effectLst/>
                <a:latin typeface="+mj-lt"/>
                <a:ea typeface="Calibri" panose="020F0502020204030204" pitchFamily="34" charset="0"/>
              </a:rPr>
              <a:t>Christy Bahn (</a:t>
            </a:r>
            <a:r>
              <a:rPr lang="en-AU" u="sng" dirty="0">
                <a:solidFill>
                  <a:srgbClr val="FF0000"/>
                </a:solidFill>
                <a:effectLst/>
                <a:latin typeface="+mj-lt"/>
                <a:ea typeface="Calibri" panose="020F0502020204030204" pitchFamily="34" charset="0"/>
                <a:hlinkClick r:id="rId3">
                  <a:extLst>
                    <a:ext uri="{A12FA001-AC4F-418D-AE19-62706E023703}">
                      <ahyp:hlinkClr xmlns:ahyp="http://schemas.microsoft.com/office/drawing/2018/hyperlinkcolor" val="tx"/>
                    </a:ext>
                  </a:extLst>
                </a:hlinkClick>
              </a:rPr>
              <a:t>c.bahn@ieee.org</a:t>
            </a:r>
            <a:r>
              <a:rPr lang="en-AU" dirty="0">
                <a:solidFill>
                  <a:srgbClr val="FF0000"/>
                </a:solidFill>
                <a:effectLst/>
                <a:latin typeface="+mj-lt"/>
                <a:ea typeface="Calibri" panose="020F0502020204030204" pitchFamily="34" charset="0"/>
              </a:rPr>
              <a:t>) while Jodi away</a:t>
            </a:r>
            <a:endParaRPr lang="en-AU" dirty="0">
              <a:solidFill>
                <a:srgbClr val="FF0000"/>
              </a:solidFill>
              <a:latin typeface="+mj-lt"/>
            </a:endParaRPr>
          </a:p>
          <a:p>
            <a:r>
              <a:rPr lang="en-AU" dirty="0">
                <a:latin typeface="+mj-lt"/>
              </a:rPr>
              <a:t>FDIS ballot: </a:t>
            </a:r>
            <a:r>
              <a:rPr lang="en-AU" dirty="0">
                <a:solidFill>
                  <a:schemeClr val="accent2"/>
                </a:solidFill>
                <a:latin typeface="+mj-lt"/>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400" imgH="806400" progId="Word.Document.12">
                  <p:embed/>
                </p:oleObj>
              </mc:Choice>
              <mc:Fallback>
                <p:oleObj name="Document" showAsIcon="1" r:id="rId4" imgW="914400" imgH="806400" progId="Word.Document.12">
                  <p:embed/>
                  <p:pic>
                    <p:nvPicPr>
                      <p:cNvPr id="0" name=""/>
                      <p:cNvPicPr/>
                      <p:nvPr/>
                    </p:nvPicPr>
                    <p:blipFill>
                      <a:blip r:embed="rId5"/>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1969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4075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(Mar 2021) IEEE 802.1CS is expected to be published by IEEE on 26 March</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89891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So, 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4586469"/>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34608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77100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78958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15942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US"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159285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224028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42328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225950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914299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start of 60 day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507657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start of 60 day pre-ballot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59205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199883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254873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534085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328303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is waiting for 60 day pre-ballot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243204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285021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93124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1594141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383333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3233178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17650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28523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15987</Words>
  <Application>Microsoft Office PowerPoint</Application>
  <PresentationFormat>On-screen Show (4:3)</PresentationFormat>
  <Paragraphs>2563</Paragraphs>
  <Slides>162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162</vt:i4>
      </vt:variant>
    </vt:vector>
  </HeadingPairs>
  <TitlesOfParts>
    <vt:vector size="169"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71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16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is waiting for start of FDIS ballot</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liaised soon …</vt:lpstr>
      <vt:lpstr>IEEE 802.1Qcx will be included in IEEE 802.1Q-Rev rather than a separate submission</vt:lpstr>
      <vt:lpstr>IEEE 802.1X-2020 60-day ballot passed in Dec 2020 and a response has been approved</vt:lpstr>
      <vt:lpstr>IEEE 802.1CMde is waiting for FDIS start</vt:lpstr>
      <vt:lpstr>IEEE 802.1AE-2018/Cor1-2020 is waiting for publication</vt:lpstr>
      <vt:lpstr>IEEE 802.1Qcr will be included in IEEE 802.1Q-Rev rather than a separate submission</vt:lpstr>
      <vt:lpstr>IEEE 802.1CS will be sent to 60-day ballot soon</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is waiting for FDIS to start</vt:lpstr>
      <vt:lpstr>IEEE 802.3cr is waiting for start of 60 day pre-ballot</vt:lpstr>
      <vt:lpstr>IEEE 802.3cu is waiting for start of 60 day pre-ballot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is waiting for 60 day pre-ballot to start</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2021-03-28T22:08:11Z</dcterms:modified>
</cp:coreProperties>
</file>