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64"/>
  </p:notesMasterIdLst>
  <p:handoutMasterIdLst>
    <p:handoutMasterId r:id="rId165"/>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439" r:id="rId30"/>
    <p:sldId id="2292" r:id="rId31"/>
    <p:sldId id="1967" r:id="rId32"/>
    <p:sldId id="1968" r:id="rId33"/>
    <p:sldId id="2104" r:id="rId34"/>
    <p:sldId id="2167" r:id="rId35"/>
    <p:sldId id="2317" r:id="rId36"/>
    <p:sldId id="2331" r:id="rId37"/>
    <p:sldId id="2429" r:id="rId38"/>
    <p:sldId id="2332" r:id="rId39"/>
    <p:sldId id="2351" r:id="rId40"/>
    <p:sldId id="2431" r:id="rId41"/>
    <p:sldId id="2436" r:id="rId42"/>
    <p:sldId id="2437" r:id="rId43"/>
    <p:sldId id="2438" r:id="rId44"/>
    <p:sldId id="2464" r:id="rId45"/>
    <p:sldId id="2008" r:id="rId46"/>
    <p:sldId id="2462" r:id="rId47"/>
    <p:sldId id="2291" r:id="rId48"/>
    <p:sldId id="1945" r:id="rId49"/>
    <p:sldId id="2071" r:id="rId50"/>
    <p:sldId id="2036" r:id="rId51"/>
    <p:sldId id="2333" r:id="rId52"/>
    <p:sldId id="2323" r:id="rId53"/>
    <p:sldId id="2335" r:id="rId54"/>
    <p:sldId id="2334" r:id="rId55"/>
    <p:sldId id="2352" r:id="rId56"/>
    <p:sldId id="2353" r:id="rId57"/>
    <p:sldId id="2218" r:id="rId58"/>
    <p:sldId id="2426" r:id="rId59"/>
    <p:sldId id="2427" r:id="rId60"/>
    <p:sldId id="2460" r:id="rId61"/>
    <p:sldId id="2461" r:id="rId62"/>
    <p:sldId id="2463" r:id="rId63"/>
    <p:sldId id="1688" r:id="rId64"/>
    <p:sldId id="2293" r:id="rId65"/>
    <p:sldId id="1708" r:id="rId66"/>
    <p:sldId id="1709" r:id="rId67"/>
    <p:sldId id="1710" r:id="rId68"/>
    <p:sldId id="1790" r:id="rId69"/>
    <p:sldId id="2199" r:id="rId70"/>
    <p:sldId id="2319" r:id="rId71"/>
    <p:sldId id="2320" r:id="rId72"/>
    <p:sldId id="2321" r:id="rId73"/>
    <p:sldId id="2355" r:id="rId74"/>
    <p:sldId id="2354" r:id="rId75"/>
    <p:sldId id="2294" r:id="rId76"/>
    <p:sldId id="1679" r:id="rId77"/>
    <p:sldId id="2336" r:id="rId78"/>
    <p:sldId id="2328" r:id="rId79"/>
    <p:sldId id="2459" r:id="rId80"/>
    <p:sldId id="2324" r:id="rId81"/>
    <p:sldId id="1375" r:id="rId82"/>
    <p:sldId id="1376" r:id="rId83"/>
    <p:sldId id="1400" r:id="rId84"/>
    <p:sldId id="2004" r:id="rId85"/>
    <p:sldId id="619" r:id="rId86"/>
    <p:sldId id="621" r:id="rId87"/>
    <p:sldId id="1561" r:id="rId88"/>
    <p:sldId id="1555" r:id="rId89"/>
    <p:sldId id="1601" r:id="rId90"/>
    <p:sldId id="1585" r:id="rId91"/>
    <p:sldId id="1586" r:id="rId92"/>
    <p:sldId id="1587" r:id="rId93"/>
    <p:sldId id="1588" r:id="rId94"/>
    <p:sldId id="1589" r:id="rId95"/>
    <p:sldId id="1590" r:id="rId96"/>
    <p:sldId id="1771" r:id="rId97"/>
    <p:sldId id="1772" r:id="rId98"/>
    <p:sldId id="1591" r:id="rId99"/>
    <p:sldId id="1592" r:id="rId100"/>
    <p:sldId id="1593" r:id="rId101"/>
    <p:sldId id="1594" r:id="rId102"/>
    <p:sldId id="1595" r:id="rId103"/>
    <p:sldId id="1596" r:id="rId104"/>
    <p:sldId id="1597" r:id="rId105"/>
    <p:sldId id="1598" r:id="rId106"/>
    <p:sldId id="1599" r:id="rId107"/>
    <p:sldId id="1600" r:id="rId108"/>
    <p:sldId id="1628" r:id="rId109"/>
    <p:sldId id="1638" r:id="rId110"/>
    <p:sldId id="1725" r:id="rId111"/>
    <p:sldId id="1726" r:id="rId112"/>
    <p:sldId id="1947" r:id="rId113"/>
    <p:sldId id="1975" r:id="rId114"/>
    <p:sldId id="1976" r:id="rId115"/>
    <p:sldId id="1977" r:id="rId116"/>
    <p:sldId id="2039" r:id="rId117"/>
    <p:sldId id="2060" r:id="rId118"/>
    <p:sldId id="2061" r:id="rId119"/>
    <p:sldId id="2097" r:id="rId120"/>
    <p:sldId id="2103" r:id="rId121"/>
    <p:sldId id="2063" r:id="rId122"/>
    <p:sldId id="2064" r:id="rId123"/>
    <p:sldId id="2065" r:id="rId124"/>
    <p:sldId id="2066" r:id="rId125"/>
    <p:sldId id="2067" r:id="rId126"/>
    <p:sldId id="2068" r:id="rId127"/>
    <p:sldId id="2069" r:id="rId128"/>
    <p:sldId id="2146" r:id="rId129"/>
    <p:sldId id="2147" r:id="rId130"/>
    <p:sldId id="2148" r:id="rId131"/>
    <p:sldId id="2158" r:id="rId132"/>
    <p:sldId id="2159" r:id="rId133"/>
    <p:sldId id="2157" r:id="rId134"/>
    <p:sldId id="2160" r:id="rId135"/>
    <p:sldId id="2216" r:id="rId136"/>
    <p:sldId id="2217" r:id="rId137"/>
    <p:sldId id="2219" r:id="rId138"/>
    <p:sldId id="2238" r:id="rId139"/>
    <p:sldId id="2239" r:id="rId140"/>
    <p:sldId id="2240" r:id="rId141"/>
    <p:sldId id="2242" r:id="rId142"/>
    <p:sldId id="2263" r:id="rId143"/>
    <p:sldId id="2276" r:id="rId144"/>
    <p:sldId id="2277" r:id="rId145"/>
    <p:sldId id="2278" r:id="rId146"/>
    <p:sldId id="2281" r:id="rId147"/>
    <p:sldId id="2282" r:id="rId148"/>
    <p:sldId id="2283" r:id="rId149"/>
    <p:sldId id="2284" r:id="rId150"/>
    <p:sldId id="2318" r:id="rId151"/>
    <p:sldId id="2329" r:id="rId152"/>
    <p:sldId id="2356" r:id="rId153"/>
    <p:sldId id="1701" r:id="rId154"/>
    <p:sldId id="1969" r:id="rId155"/>
    <p:sldId id="2112" r:id="rId156"/>
    <p:sldId id="1965" r:id="rId157"/>
    <p:sldId id="2114" r:id="rId158"/>
    <p:sldId id="1705" r:id="rId159"/>
    <p:sldId id="1706" r:id="rId160"/>
    <p:sldId id="1707" r:id="rId161"/>
    <p:sldId id="2113" r:id="rId162"/>
    <p:sldId id="2037" r:id="rId16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autoAdjust="0"/>
  </p:normalViewPr>
  <p:slideViewPr>
    <p:cSldViewPr>
      <p:cViewPr varScale="1">
        <p:scale>
          <a:sx n="110" d="100"/>
          <a:sy n="110" d="100"/>
        </p:scale>
        <p:origin x="1998"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notesMaster" Target="notesMasters/notesMaster1.xml"/><Relationship Id="rId16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handoutMaster" Target="handoutMasters/handoutMaster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85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86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802.11-21/0550r0</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2021</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1/11-21-0549-00-0jtc-minutes-of-virtual-meeting-in-mar-2021.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hyperlink" Target="http://www.ieee802.org/1/files/public/docs2020/maint-randall-SC6CommentResponse8021ARFDIS2020-0320-v01.pdf" TargetMode="Externa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4.bin"/><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hyperlink" Target="https://mentor.ieee.org/802.11/dcn/20/11-20-1024-01-0jtc-ls-to-sc6-wrt-ieee-802-11aj-fdis.docx" TargetMode="Externa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hyperlink" Target="https://mentor.ieee.org/802.11/dcn/20/11-20-1025-01-0jtc-ls-to-sc6-wrt-ieee-802-11ak-fdis.docx"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hyperlink" Target="https://mentor.ieee.org/802.11/dcn/20/11-20-1026-00-0jtc-ls-to-sc6-wrt-ieee-802-11aq-fdis.docx" TargetMode="Externa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mailto:c.bahn@ieee.org" TargetMode="External"/><Relationship Id="rId2" Type="http://schemas.openxmlformats.org/officeDocument/2006/relationships/hyperlink" Target="https://www.ieee802.org/1/files/public/docs2021/maint-randall-SC6CommentResponse1X-0121-v01.pdf" TargetMode="Externa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package" Target="../embeddings/Microsoft_Word_Document.docx"/></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8" Type="http://schemas.openxmlformats.org/officeDocument/2006/relationships/hyperlink" Target="mailto:paul.nikolich@att.net" TargetMode="External"/><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May 2021 agenda virtually</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29 March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Mar 2021</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103</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104</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802.3.1-2013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2" imgW="914400" imgH="771480" progId="Package">
                  <p:embed/>
                </p:oleObj>
              </mc:Choice>
              <mc:Fallback>
                <p:oleObj name="Packager Shell Object" showAsIcon="1" r:id="rId2" imgW="914400" imgH="771480" progId="Package">
                  <p:embed/>
                  <p:pic>
                    <p:nvPicPr>
                      <p:cNvPr id="0" name=""/>
                      <p:cNvPicPr/>
                      <p:nvPr/>
                    </p:nvPicPr>
                    <p:blipFill>
                      <a:blip r:embed="rId3"/>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adoption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teleconference on</a:t>
            </a:r>
            <a:br>
              <a:rPr lang="en-AU" i="1" dirty="0"/>
            </a:br>
            <a:r>
              <a:rPr lang="en-AU" i="1" dirty="0"/>
              <a:t>11 May 2021, as documented on slide 10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11">
                  <p:embed/>
                </p:oleObj>
              </mc:Choice>
              <mc:Fallback>
                <p:oleObj name="Acrobat Document" showAsIcon="1" r:id="rId2" imgW="914400" imgH="771480" progId="AcroExch.Document.11">
                  <p:embed/>
                  <p:pic>
                    <p:nvPicPr>
                      <p:cNvPr id="0" name=""/>
                      <p:cNvPicPr/>
                      <p:nvPr/>
                    </p:nvPicPr>
                    <p:blipFill>
                      <a:blip r:embed="rId3"/>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119</a:t>
            </a:fld>
            <a:endParaRPr lang="en-US"/>
          </a:p>
        </p:txBody>
      </p:sp>
    </p:spTree>
    <p:extLst>
      <p:ext uri="{BB962C8B-B14F-4D97-AF65-F5344CB8AC3E}">
        <p14:creationId xmlns:p14="http://schemas.microsoft.com/office/powerpoint/2010/main" val="1839270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Mar 2021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virtual meeting in March 2021, as documented in </a:t>
            </a:r>
            <a:r>
              <a:rPr lang="en-AU" i="1" dirty="0">
                <a:hlinkClick r:id="rId3"/>
              </a:rPr>
              <a:t>11-21-0549-00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120</a:t>
            </a:fld>
            <a:endParaRPr lang="en-US"/>
          </a:p>
        </p:txBody>
      </p:sp>
    </p:spTree>
    <p:extLst>
      <p:ext uri="{BB962C8B-B14F-4D97-AF65-F5344CB8AC3E}">
        <p14:creationId xmlns:p14="http://schemas.microsoft.com/office/powerpoint/2010/main" val="36632216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126</a:t>
            </a:fld>
            <a:endParaRPr lang="en-US"/>
          </a:p>
        </p:txBody>
      </p:sp>
    </p:spTree>
    <p:extLst>
      <p:ext uri="{BB962C8B-B14F-4D97-AF65-F5344CB8AC3E}">
        <p14:creationId xmlns:p14="http://schemas.microsoft.com/office/powerpoint/2010/main" val="1168930436"/>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127</a:t>
            </a:fld>
            <a:endParaRPr lang="en-US"/>
          </a:p>
        </p:txBody>
      </p:sp>
    </p:spTree>
    <p:extLst>
      <p:ext uri="{BB962C8B-B14F-4D97-AF65-F5344CB8AC3E}">
        <p14:creationId xmlns:p14="http://schemas.microsoft.com/office/powerpoint/2010/main" val="237395555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128</a:t>
            </a:fld>
            <a:endParaRPr lang="en-US"/>
          </a:p>
        </p:txBody>
      </p:sp>
    </p:spTree>
    <p:extLst>
      <p:ext uri="{BB962C8B-B14F-4D97-AF65-F5344CB8AC3E}">
        <p14:creationId xmlns:p14="http://schemas.microsoft.com/office/powerpoint/2010/main" val="228463028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129</a:t>
            </a:fld>
            <a:endParaRPr lang="en-US"/>
          </a:p>
        </p:txBody>
      </p:sp>
    </p:spTree>
    <p:extLst>
      <p:ext uri="{BB962C8B-B14F-4D97-AF65-F5344CB8AC3E}">
        <p14:creationId xmlns:p14="http://schemas.microsoft.com/office/powerpoint/2010/main" val="1676862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July 2018 &amp; Nov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131</a:t>
            </a:fld>
            <a:endParaRPr lang="en-US"/>
          </a:p>
        </p:txBody>
      </p:sp>
    </p:spTree>
    <p:extLst>
      <p:ext uri="{BB962C8B-B14F-4D97-AF65-F5344CB8AC3E}">
        <p14:creationId xmlns:p14="http://schemas.microsoft.com/office/powerpoint/2010/main" val="83684516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132</a:t>
            </a:fld>
            <a:endParaRPr lang="en-US"/>
          </a:p>
        </p:txBody>
      </p:sp>
    </p:spTree>
    <p:extLst>
      <p:ext uri="{BB962C8B-B14F-4D97-AF65-F5344CB8AC3E}">
        <p14:creationId xmlns:p14="http://schemas.microsoft.com/office/powerpoint/2010/main" val="287947344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133</a:t>
            </a:fld>
            <a:endParaRPr lang="en-US"/>
          </a:p>
        </p:txBody>
      </p:sp>
    </p:spTree>
    <p:extLst>
      <p:ext uri="{BB962C8B-B14F-4D97-AF65-F5344CB8AC3E}">
        <p14:creationId xmlns:p14="http://schemas.microsoft.com/office/powerpoint/2010/main" val="242685064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134</a:t>
            </a:fld>
            <a:endParaRPr lang="en-US"/>
          </a:p>
        </p:txBody>
      </p:sp>
    </p:spTree>
    <p:extLst>
      <p:ext uri="{BB962C8B-B14F-4D97-AF65-F5344CB8AC3E}">
        <p14:creationId xmlns:p14="http://schemas.microsoft.com/office/powerpoint/2010/main" val="142018839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135</a:t>
            </a:fld>
            <a:endParaRPr lang="en-US"/>
          </a:p>
        </p:txBody>
      </p:sp>
    </p:spTree>
    <p:extLst>
      <p:ext uri="{BB962C8B-B14F-4D97-AF65-F5344CB8AC3E}">
        <p14:creationId xmlns:p14="http://schemas.microsoft.com/office/powerpoint/2010/main" val="242516791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3367614496"/>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SA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name="Acrobat Document" showAsIcon="1" r:id="rId2" imgW="914400" imgH="771480" progId="AcroExch.Document.DC">
                  <p:embed/>
                </p:oleObj>
              </mc:Choice>
              <mc:Fallback>
                <p:oleObj name="Acrobat Document" showAsIcon="1" r:id="rId2" imgW="914400" imgH="771480" progId="AcroExch.Document.DC">
                  <p:embed/>
                  <p:pic>
                    <p:nvPicPr>
                      <p:cNvPr id="13" name="Object 12"/>
                      <p:cNvPicPr>
                        <a:picLocks noChangeAspect="1" noChangeArrowheads="1"/>
                      </p:cNvPicPr>
                      <p:nvPr/>
                    </p:nvPicPr>
                    <p:blipFill>
                      <a:blip r:embed="rId3"/>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95974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277085799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422320007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143</a:t>
            </a:fld>
            <a:endParaRPr lang="en-US"/>
          </a:p>
        </p:txBody>
      </p:sp>
    </p:spTree>
    <p:extLst>
      <p:ext uri="{BB962C8B-B14F-4D97-AF65-F5344CB8AC3E}">
        <p14:creationId xmlns:p14="http://schemas.microsoft.com/office/powerpoint/2010/main" val="234058752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240066286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02925854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1530012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413894898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7713177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The liaison after Mar 2020 plenary</a:t>
            </a:r>
            <a:r>
              <a:rPr lang="en-AU" b="0" dirty="0"/>
              <a:t> included:</a:t>
            </a:r>
          </a:p>
          <a:p>
            <a:pPr lvl="2"/>
            <a:r>
              <a:rPr lang="en-AU" dirty="0">
                <a:solidFill>
                  <a:srgbClr val="FF0000"/>
                </a:solidFill>
              </a:rPr>
              <a:t>tbd</a:t>
            </a:r>
            <a:endParaRPr lang="en-AU" b="0" dirty="0">
              <a:solidFill>
                <a:srgbClr val="FF0000"/>
              </a:solidFill>
            </a:endParaRP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449532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140662244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187047836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357531377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23652102"/>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is published as ISO/IEC/IEEE 8802-1AR </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Response to China NB sent in Jan 2019 (N16912)</a:t>
            </a:r>
          </a:p>
          <a:p>
            <a:r>
              <a:rPr lang="en-AU" dirty="0"/>
              <a:t>FDIS ballot: </a:t>
            </a:r>
            <a:r>
              <a:rPr lang="en-AU" dirty="0">
                <a:solidFill>
                  <a:srgbClr val="00B050"/>
                </a:solidFill>
              </a:rPr>
              <a:t>published</a:t>
            </a:r>
          </a:p>
          <a:p>
            <a:pPr lvl="1"/>
            <a:r>
              <a:rPr lang="en-AU" dirty="0"/>
              <a:t>802.1AR-Rev FDIS ballot passed on 14 Nov 2020</a:t>
            </a:r>
          </a:p>
          <a:p>
            <a:pPr lvl="2"/>
            <a:r>
              <a:rPr lang="en-AU" dirty="0"/>
              <a:t>Passed 10/1/7 (N07167)</a:t>
            </a:r>
          </a:p>
          <a:p>
            <a:pPr lvl="2"/>
            <a:r>
              <a:rPr lang="en-AU" dirty="0">
                <a:hlinkClick r:id="rId2"/>
              </a:rPr>
              <a:t>Response</a:t>
            </a:r>
            <a:r>
              <a:rPr lang="en-AU" dirty="0"/>
              <a:t> to China NB sent in Apr 2020 (N17167)</a:t>
            </a:r>
          </a:p>
          <a:p>
            <a:pPr lvl="1"/>
            <a:r>
              <a:rPr lang="en-AU" dirty="0"/>
              <a:t>Published as ISO/IEC/IEEE 8802-1AR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48260552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published as ISO/IEC/IEEE 8802-1AC:2018/COR 1:2019</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published</a:t>
            </a:r>
            <a:endParaRPr lang="en-AU" dirty="0">
              <a:solidFill>
                <a:schemeClr val="accent2"/>
              </a:solidFill>
            </a:endParaRP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IEEE 802.1AC/Cor 1 is published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425217684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has been published</a:t>
            </a:r>
          </a:p>
        </p:txBody>
      </p:sp>
      <p:sp>
        <p:nvSpPr>
          <p:cNvPr id="10" name="Content Placeholder 9"/>
          <p:cNvSpPr>
            <a:spLocks noGrp="1"/>
          </p:cNvSpPr>
          <p:nvPr>
            <p:ph idx="1"/>
          </p:nvPr>
        </p:nvSpPr>
        <p:spPr>
          <a:xfrm>
            <a:off x="685800" y="1371600"/>
            <a:ext cx="7772400" cy="47244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rgbClr val="00B050"/>
                </a:solidFill>
              </a:rPr>
              <a:t>passed &amp; response sent</a:t>
            </a:r>
          </a:p>
          <a:p>
            <a:pPr lvl="1"/>
            <a:r>
              <a:rPr lang="en-AU" dirty="0"/>
              <a:t>802.1Q-2018 FDIS ballot passed on 4 May 2020 (N17175)</a:t>
            </a:r>
          </a:p>
          <a:p>
            <a:pPr lvl="2"/>
            <a:r>
              <a:rPr lang="en-AU" dirty="0"/>
              <a:t>Passed 11/1 (China NB)/7 </a:t>
            </a:r>
          </a:p>
          <a:p>
            <a:pPr lvl="1"/>
            <a:r>
              <a:rPr lang="en-AU" dirty="0"/>
              <a:t>Response sent in Jun 2020 (N17185)</a:t>
            </a:r>
          </a:p>
          <a:p>
            <a:pPr lvl="1"/>
            <a:r>
              <a:rPr lang="en-AU" dirty="0"/>
              <a:t>IEEE 802.1Q-2018 has been published as ISO/IEC/IEEE 8802-1Q:2020</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graphicFrame>
        <p:nvGraphicFramePr>
          <p:cNvPr id="3" name="Object 2">
            <a:extLst>
              <a:ext uri="{FF2B5EF4-FFF2-40B4-BE49-F238E27FC236}">
                <a16:creationId xmlns:a16="http://schemas.microsoft.com/office/drawing/2014/main" id="{8364D157-CA8E-4DC3-A2DC-FBBC42166849}"/>
              </a:ext>
            </a:extLst>
          </p:cNvPr>
          <p:cNvGraphicFramePr>
            <a:graphicFrameLocks noChangeAspect="1"/>
          </p:cNvGraphicFramePr>
          <p:nvPr/>
        </p:nvGraphicFramePr>
        <p:xfrm>
          <a:off x="5029200" y="5156201"/>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2" imgW="914597" imgH="806311" progId="AcroExch.Document.DC">
                  <p:embed/>
                </p:oleObj>
              </mc:Choice>
              <mc:Fallback>
                <p:oleObj name="Acrobat Document" showAsIcon="1" r:id="rId2" imgW="914597" imgH="806311" progId="AcroExch.Document.DC">
                  <p:embed/>
                  <p:pic>
                    <p:nvPicPr>
                      <p:cNvPr id="3" name="Object 2">
                        <a:extLst>
                          <a:ext uri="{FF2B5EF4-FFF2-40B4-BE49-F238E27FC236}">
                            <a16:creationId xmlns:a16="http://schemas.microsoft.com/office/drawing/2014/main" id="{8364D157-CA8E-4DC3-A2DC-FBBC42166849}"/>
                          </a:ext>
                        </a:extLst>
                      </p:cNvPr>
                      <p:cNvPicPr/>
                      <p:nvPr/>
                    </p:nvPicPr>
                    <p:blipFill>
                      <a:blip r:embed="rId3"/>
                      <a:stretch>
                        <a:fillRect/>
                      </a:stretch>
                    </p:blipFill>
                    <p:spPr>
                      <a:xfrm>
                        <a:off x="5029200" y="5156201"/>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5149627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rgbClr val="00B050"/>
                </a:solidFill>
              </a:rPr>
              <a:t>passed &amp; response sent</a:t>
            </a:r>
          </a:p>
          <a:p>
            <a:pPr lvl="1"/>
            <a:r>
              <a:rPr lang="en-AU" dirty="0"/>
              <a:t>802.</a:t>
            </a:r>
            <a:r>
              <a:rPr lang="en-AU" dirty="0">
                <a:cs typeface="Arial" panose="020B0604020202020204" pitchFamily="34" charset="0"/>
              </a:rPr>
              <a:t>1AE-Rev</a:t>
            </a:r>
            <a:r>
              <a:rPr lang="en-AU" dirty="0"/>
              <a:t> FDIS ballot passed on 26 June 2020 (N17207)</a:t>
            </a:r>
          </a:p>
          <a:p>
            <a:pPr lvl="2"/>
            <a:r>
              <a:rPr lang="en-AU" dirty="0"/>
              <a:t>Passed 9/1/8 (China NB voted “no” with 5 comments)</a:t>
            </a:r>
          </a:p>
          <a:p>
            <a:pPr lvl="1"/>
            <a:r>
              <a:rPr lang="en-AU" dirty="0"/>
              <a:t>Response sent in Aug 2020 (N17266)</a:t>
            </a:r>
          </a:p>
          <a:p>
            <a:pPr lvl="1"/>
            <a:r>
              <a:rPr lang="en-AU" dirty="0"/>
              <a:t>IEEE 802.1AE has been published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87490177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3:2020 (802.11aj)</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802.11aj drafts were liaised for information </a:t>
            </a:r>
          </a:p>
          <a:p>
            <a:pPr lvl="2">
              <a:spcBef>
                <a:spcPts val="0"/>
              </a:spcBef>
            </a:pPr>
            <a:r>
              <a:rPr lang="en-GB" dirty="0"/>
              <a:t>D5.0 in Jun 2017</a:t>
            </a:r>
          </a:p>
          <a:p>
            <a:pPr lvl="2">
              <a:spcBef>
                <a:spcPts val="0"/>
              </a:spcBef>
            </a:pPr>
            <a:r>
              <a:rPr lang="en-AU" dirty="0"/>
              <a:t>Published version liaised in July 2018 (N16817)</a:t>
            </a:r>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802.11aj-2018 passed 60-day pre-ballot (N16897) on 10 Feb 2019</a:t>
            </a:r>
          </a:p>
          <a:p>
            <a:pPr lvl="2">
              <a:spcBef>
                <a:spcPts val="0"/>
              </a:spcBef>
            </a:pPr>
            <a:r>
              <a:rPr lang="en-AU" dirty="0"/>
              <a:t>Need? 7/0/12</a:t>
            </a:r>
          </a:p>
          <a:p>
            <a:pPr lvl="2">
              <a:spcBef>
                <a:spcPts val="0"/>
              </a:spcBef>
            </a:pPr>
            <a:r>
              <a:rPr lang="en-AU" dirty="0"/>
              <a:t>Submission? 6/0/13</a:t>
            </a:r>
          </a:p>
          <a:p>
            <a:pPr lvl="1">
              <a:spcBef>
                <a:spcPts val="600"/>
              </a:spcBef>
            </a:pPr>
            <a:r>
              <a:rPr lang="en-AU" dirty="0"/>
              <a:t>China NB voted “yes”/”abstain” but submitted two comments</a:t>
            </a:r>
          </a:p>
          <a:p>
            <a:pPr lvl="2">
              <a:spcBef>
                <a:spcPts val="0"/>
              </a:spcBef>
            </a:pPr>
            <a:r>
              <a:rPr lang="en-AU" dirty="0"/>
              <a:t>Response sent in July 2019 (11-19-1177-03)</a:t>
            </a:r>
          </a:p>
          <a:p>
            <a:pPr>
              <a:spcBef>
                <a:spcPts val="600"/>
              </a:spcBef>
            </a:pPr>
            <a:r>
              <a:rPr lang="en-AU" dirty="0"/>
              <a:t>FDIS ballot: </a:t>
            </a:r>
            <a:r>
              <a:rPr lang="en-AU" dirty="0">
                <a:solidFill>
                  <a:srgbClr val="00B050"/>
                </a:solidFill>
              </a:rPr>
              <a:t>passed &amp; response sent</a:t>
            </a:r>
          </a:p>
          <a:p>
            <a:pPr lvl="1">
              <a:spcBef>
                <a:spcPts val="600"/>
              </a:spcBef>
            </a:pPr>
            <a:r>
              <a:rPr lang="en-AU" dirty="0"/>
              <a:t>802.11aj-2018 passed FDIS ballot (N17204) on 26 June 2020</a:t>
            </a:r>
          </a:p>
          <a:p>
            <a:pPr lvl="2">
              <a:spcBef>
                <a:spcPts val="0"/>
              </a:spcBef>
            </a:pPr>
            <a:r>
              <a:rPr lang="en-AU" dirty="0"/>
              <a:t>Passed 11/0/7</a:t>
            </a:r>
          </a:p>
          <a:p>
            <a:pPr lvl="1">
              <a:spcBef>
                <a:spcPts val="600"/>
              </a:spcBef>
            </a:pPr>
            <a:r>
              <a:rPr lang="en-AU" dirty="0"/>
              <a:t>China NB voted “yes” but submitted two comments</a:t>
            </a:r>
          </a:p>
          <a:p>
            <a:pPr lvl="2">
              <a:spcBef>
                <a:spcPts val="0"/>
              </a:spcBef>
            </a:pPr>
            <a:r>
              <a:rPr lang="en-AU" dirty="0"/>
              <a:t>Response in </a:t>
            </a:r>
            <a:r>
              <a:rPr lang="en-AU" u="sng" dirty="0">
                <a:hlinkClick r:id="rId2"/>
              </a:rPr>
              <a:t>11-20-1024r1</a:t>
            </a:r>
            <a:r>
              <a:rPr lang="en-AU" dirty="0"/>
              <a:t>  sent in Jul 2020 (N17241)</a:t>
            </a:r>
          </a:p>
          <a:p>
            <a:pPr lvl="1">
              <a:spcBef>
                <a:spcPts val="600"/>
              </a:spcBef>
            </a:pPr>
            <a:r>
              <a:rPr lang="en-AU" dirty="0"/>
              <a:t>Has been published as ISO/IEC/IEEE 8802-11:2018/AMD 3:2020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158</a:t>
            </a:fld>
            <a:endParaRPr lang="en-US"/>
          </a:p>
        </p:txBody>
      </p:sp>
    </p:spTree>
    <p:extLst>
      <p:ext uri="{BB962C8B-B14F-4D97-AF65-F5344CB8AC3E}">
        <p14:creationId xmlns:p14="http://schemas.microsoft.com/office/powerpoint/2010/main" val="16329326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4:2020 (802.11ak)</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spcBef>
                <a:spcPts val="600"/>
              </a:spcBef>
            </a:pPr>
            <a:r>
              <a:rPr lang="en-GB" dirty="0"/>
              <a:t>802.11ak drafts were liaised for information </a:t>
            </a:r>
          </a:p>
          <a:p>
            <a:pPr lvl="2">
              <a:spcBef>
                <a:spcPts val="0"/>
              </a:spcBef>
            </a:pPr>
            <a:r>
              <a:rPr lang="en-GB" dirty="0"/>
              <a:t>D4.0 in Jun 2017</a:t>
            </a:r>
          </a:p>
          <a:p>
            <a:pPr lvl="2">
              <a:spcBef>
                <a:spcPts val="0"/>
              </a:spcBef>
            </a:pPr>
            <a:r>
              <a:rPr lang="en-AU" dirty="0"/>
              <a:t>Published version liaised in July 2018 (N16817)</a:t>
            </a:r>
            <a:endParaRPr lang="en-GB" dirty="0"/>
          </a:p>
          <a:p>
            <a:pPr>
              <a:spcBef>
                <a:spcPts val="600"/>
              </a:spcBef>
            </a:pPr>
            <a:r>
              <a:rPr lang="en-US" dirty="0"/>
              <a:t>60-day</a:t>
            </a:r>
            <a:r>
              <a:rPr lang="en-AU" dirty="0"/>
              <a:t> pre-ballot: </a:t>
            </a:r>
            <a:r>
              <a:rPr lang="en-AU" dirty="0">
                <a:solidFill>
                  <a:srgbClr val="00B050"/>
                </a:solidFill>
              </a:rPr>
              <a:t>passed &amp; response sent</a:t>
            </a:r>
          </a:p>
          <a:p>
            <a:pPr lvl="1">
              <a:spcBef>
                <a:spcPts val="600"/>
              </a:spcBef>
            </a:pPr>
            <a:r>
              <a:rPr lang="en-AU" dirty="0"/>
              <a:t>802.11ak-2018 passed 60-day pre-ballot (N16898) on 10 Feb 2019</a:t>
            </a:r>
          </a:p>
          <a:p>
            <a:pPr lvl="2">
              <a:spcBef>
                <a:spcPts val="0"/>
              </a:spcBef>
            </a:pPr>
            <a:r>
              <a:rPr lang="en-AU" dirty="0"/>
              <a:t>Need? 7/0/12</a:t>
            </a:r>
          </a:p>
          <a:p>
            <a:pPr lvl="2">
              <a:spcBef>
                <a:spcPts val="0"/>
              </a:spcBef>
            </a:pPr>
            <a:r>
              <a:rPr lang="en-AU" dirty="0"/>
              <a:t>Submission? 5/1/13</a:t>
            </a:r>
          </a:p>
          <a:p>
            <a:pPr lvl="1">
              <a:spcBef>
                <a:spcPts val="600"/>
              </a:spcBef>
            </a:pPr>
            <a:r>
              <a:rPr lang="en-AU" dirty="0"/>
              <a:t>China NB voted “no” and submitted a comment</a:t>
            </a:r>
          </a:p>
          <a:p>
            <a:pPr lvl="2"/>
            <a:r>
              <a:rPr lang="en-AU" dirty="0"/>
              <a:t>Response sent in March 2019 (N16907)</a:t>
            </a:r>
          </a:p>
          <a:p>
            <a:pPr>
              <a:spcBef>
                <a:spcPts val="600"/>
              </a:spcBef>
            </a:pPr>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802.11ak-2018 passed FDIS ballot (N17205)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11-20-1025r1</a:t>
            </a:r>
            <a:r>
              <a:rPr lang="en-AU" dirty="0"/>
              <a:t>  sent in Jul 2020 (N17242)</a:t>
            </a:r>
          </a:p>
          <a:p>
            <a:pPr lvl="1">
              <a:spcBef>
                <a:spcPts val="600"/>
              </a:spcBef>
            </a:pPr>
            <a:r>
              <a:rPr lang="en-AU" dirty="0"/>
              <a:t>Has been published as ISO/IEC/IEEE 8802-11:2018/AMD 4:2020</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3270652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adoption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49004287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8802-11:2018/AMD 5:2020 (802.11aq)</a:t>
            </a:r>
            <a:r>
              <a:rPr lang="en-AU" dirty="0">
                <a:solidFill>
                  <a:srgbClr val="FF0000"/>
                </a:solidFill>
              </a:rPr>
              <a:t> </a:t>
            </a:r>
            <a:r>
              <a:rPr lang="en-AU" dirty="0"/>
              <a:t>has been published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802.11aq-2018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rgbClr val="00B050"/>
                </a:solidFill>
              </a:rPr>
              <a:t>passed &amp; response sent</a:t>
            </a:r>
            <a:endParaRPr lang="en-AU" dirty="0">
              <a:solidFill>
                <a:schemeClr val="accent2"/>
              </a:solidFill>
            </a:endParaRPr>
          </a:p>
          <a:p>
            <a:pPr lvl="1">
              <a:spcBef>
                <a:spcPts val="600"/>
              </a:spcBef>
            </a:pPr>
            <a:r>
              <a:rPr lang="en-AU" dirty="0"/>
              <a:t>802.11aq-2018 passed FDIS ballot (N17208) on 26 June 2020</a:t>
            </a:r>
          </a:p>
          <a:p>
            <a:pPr lvl="2">
              <a:spcBef>
                <a:spcPts val="0"/>
              </a:spcBef>
            </a:pPr>
            <a:r>
              <a:rPr lang="en-AU" dirty="0"/>
              <a:t>Passed 10/1/7</a:t>
            </a:r>
          </a:p>
          <a:p>
            <a:pPr lvl="1">
              <a:spcBef>
                <a:spcPts val="600"/>
              </a:spcBef>
            </a:pPr>
            <a:r>
              <a:rPr lang="en-AU" dirty="0"/>
              <a:t>China NB voted “no” and submitted one comment</a:t>
            </a:r>
          </a:p>
          <a:p>
            <a:pPr lvl="2">
              <a:spcBef>
                <a:spcPts val="0"/>
              </a:spcBef>
            </a:pPr>
            <a:r>
              <a:rPr lang="en-AU" dirty="0"/>
              <a:t>Response in </a:t>
            </a:r>
            <a:r>
              <a:rPr lang="en-AU" u="sng" dirty="0">
                <a:hlinkClick r:id="rId2"/>
              </a:rPr>
              <a:t>11-20-1026r0</a:t>
            </a:r>
            <a:r>
              <a:rPr lang="en-AU" dirty="0"/>
              <a:t>  sent in Jul 2020 (N17243)</a:t>
            </a:r>
          </a:p>
          <a:p>
            <a:pPr lvl="1"/>
            <a:r>
              <a:rPr lang="en-AU" dirty="0"/>
              <a:t>Has been published as ISO/IEC/IEEE 8802-11:2018/AMD 5:2020</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214556396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was published as ISO/IEC/IEEE 8802-1X:2013/AMD2-2020 in Nov 2020</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2"/>
            <a:r>
              <a:rPr lang="en-AU" dirty="0"/>
              <a:t>China voted “no” with 2 comments; response was sent in Sept 2019 (N17060) </a:t>
            </a:r>
          </a:p>
          <a:p>
            <a:r>
              <a:rPr lang="en-AU" dirty="0"/>
              <a:t>FDIS ballot: </a:t>
            </a:r>
            <a:r>
              <a:rPr lang="en-AU" dirty="0">
                <a:solidFill>
                  <a:srgbClr val="00B050"/>
                </a:solidFill>
              </a:rPr>
              <a:t>passed &amp; response sent</a:t>
            </a:r>
            <a:endParaRPr lang="en-AU" dirty="0">
              <a:solidFill>
                <a:schemeClr val="accent2"/>
              </a:solidFill>
            </a:endParaRPr>
          </a:p>
          <a:p>
            <a:pPr lvl="1"/>
            <a:r>
              <a:rPr lang="en-AU" dirty="0"/>
              <a:t>IEEE 802.</a:t>
            </a:r>
            <a:r>
              <a:rPr lang="en-AU" dirty="0">
                <a:cs typeface="Arial" panose="020B0604020202020204" pitchFamily="34" charset="0"/>
              </a:rPr>
              <a:t>1Xck</a:t>
            </a:r>
            <a:r>
              <a:rPr lang="en-AU" dirty="0"/>
              <a:t> FDIS ballot passed on 26 June 2020 (N17203)</a:t>
            </a:r>
          </a:p>
          <a:p>
            <a:pPr lvl="2"/>
            <a:r>
              <a:rPr lang="en-AU" dirty="0"/>
              <a:t>Passed 9/1/8 </a:t>
            </a:r>
          </a:p>
          <a:p>
            <a:pPr lvl="2"/>
            <a:r>
              <a:rPr lang="en-AU" dirty="0"/>
              <a:t>China voted “no” with 1 comment; response sent in Aug 2020 (N17265)</a:t>
            </a:r>
          </a:p>
          <a:p>
            <a:pPr lvl="1"/>
            <a:r>
              <a:rPr lang="en-AU" dirty="0"/>
              <a:t>ISO/IEC/IEEE 8802-1X:2013/AMD2-2020 was published in Nov 2020</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420483707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was published in Feb 2021</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2"/>
            <a:r>
              <a:rPr lang="en-AU" dirty="0"/>
              <a:t>China NB voted “no” with comments; response was sent in June 2019 (N16971)</a:t>
            </a:r>
          </a:p>
          <a:p>
            <a:r>
              <a:rPr lang="en-AU" dirty="0"/>
              <a:t>FDIS ballot: </a:t>
            </a:r>
            <a:r>
              <a:rPr lang="en-AU" dirty="0">
                <a:solidFill>
                  <a:srgbClr val="00B050"/>
                </a:solidFill>
              </a:rPr>
              <a:t>passed &amp; response liaised</a:t>
            </a:r>
          </a:p>
          <a:p>
            <a:pPr lvl="1"/>
            <a:r>
              <a:rPr lang="en-AU" dirty="0"/>
              <a:t>802.</a:t>
            </a:r>
            <a:r>
              <a:rPr lang="en-AU" dirty="0">
                <a:cs typeface="Arial" panose="020B0604020202020204" pitchFamily="34" charset="0"/>
              </a:rPr>
              <a:t>3-REV </a:t>
            </a:r>
            <a:r>
              <a:rPr lang="en-AU" dirty="0"/>
              <a:t>FDIS ballot passed on 22 July 2020 (N17223)</a:t>
            </a:r>
          </a:p>
          <a:p>
            <a:pPr lvl="2"/>
            <a:r>
              <a:rPr lang="en-AU" dirty="0"/>
              <a:t>Passed 10/1/9, with two comments from China NB</a:t>
            </a:r>
          </a:p>
          <a:p>
            <a:pPr lvl="1"/>
            <a:r>
              <a:rPr lang="en-AU" dirty="0"/>
              <a:t>A response to China NB was sent in Nov 2020 (N17388)</a:t>
            </a:r>
          </a:p>
          <a:p>
            <a:pPr lvl="1"/>
            <a:r>
              <a:rPr lang="en-AU" dirty="0"/>
              <a:t>Was published as ISO/IEC/IEEE 8802-3:2021</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54983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71 standards through the PSDO adoption process, with 39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13482860"/>
              </p:ext>
            </p:extLst>
          </p:nvPr>
        </p:nvGraphicFramePr>
        <p:xfrm>
          <a:off x="1714500" y="214884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34</a:t>
                      </a:r>
                    </a:p>
                  </a:txBody>
                  <a:tcPr/>
                </a:tc>
                <a:tc>
                  <a:txBody>
                    <a:bodyPr/>
                    <a:lstStyle/>
                    <a:p>
                      <a:pPr algn="ctr"/>
                      <a:r>
                        <a:rPr lang="en-AU" dirty="0"/>
                        <a:t>14</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16</a:t>
                      </a:r>
                    </a:p>
                  </a:txBody>
                  <a:tcPr/>
                </a:tc>
                <a:tc>
                  <a:txBody>
                    <a:bodyPr/>
                    <a:lstStyle/>
                    <a:p>
                      <a:pPr algn="ctr"/>
                      <a:r>
                        <a:rPr lang="en-AU" dirty="0"/>
                        <a:t>15</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12</a:t>
                      </a:r>
                    </a:p>
                  </a:txBody>
                  <a:tcPr/>
                </a:tc>
                <a:tc>
                  <a:txBody>
                    <a:bodyPr/>
                    <a:lstStyle/>
                    <a:p>
                      <a:pPr algn="ctr"/>
                      <a:r>
                        <a:rPr lang="en-AU" dirty="0"/>
                        <a:t>9</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1</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71</a:t>
                      </a:r>
                    </a:p>
                  </a:txBody>
                  <a:tcPr>
                    <a:lnT w="12700" cap="flat" cmpd="sng" algn="ctr">
                      <a:solidFill>
                        <a:schemeClr val="tx1"/>
                      </a:solidFill>
                      <a:prstDash val="solid"/>
                      <a:round/>
                      <a:headEnd type="none" w="med" len="med"/>
                      <a:tailEnd type="none" w="med" len="med"/>
                    </a:lnT>
                  </a:tcPr>
                </a:tc>
                <a:tc>
                  <a:txBody>
                    <a:bodyPr/>
                    <a:lstStyle/>
                    <a:p>
                      <a:pPr algn="ctr"/>
                      <a:r>
                        <a:rPr lang="en-AU" b="1" dirty="0"/>
                        <a:t>39</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provide information for any IEEE 802 JTC1 SC meetings in May 2021</a:t>
            </a:r>
          </a:p>
        </p:txBody>
      </p:sp>
      <p:sp>
        <p:nvSpPr>
          <p:cNvPr id="3075" name="Rectangle 5"/>
          <p:cNvSpPr>
            <a:spLocks noGrp="1" noChangeArrowheads="1"/>
          </p:cNvSpPr>
          <p:nvPr>
            <p:ph idx="1"/>
          </p:nvPr>
        </p:nvSpPr>
        <p:spPr/>
        <p:txBody>
          <a:bodyPr/>
          <a:lstStyle/>
          <a:p>
            <a:pPr lvl="1"/>
            <a:r>
              <a:rPr lang="en-US" dirty="0"/>
              <a:t>This presentation contains a proposed running order for any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34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881715786"/>
              </p:ext>
            </p:extLst>
          </p:nvPr>
        </p:nvGraphicFramePr>
        <p:xfrm>
          <a:off x="761999" y="1712149"/>
          <a:ext cx="7696200" cy="39319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802.1AR-Rev</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Nov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20</a:t>
                      </a:r>
                    </a:p>
                  </a:txBody>
                  <a:tcPr marL="115147" marR="115147"/>
                </a:tc>
                <a:extLst>
                  <a:ext uri="{0D108BD9-81ED-4DB2-BD59-A6C34878D82A}">
                    <a16:rowId xmlns:a16="http://schemas.microsoft.com/office/drawing/2014/main" val="389725692"/>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latin typeface="+mj-lt"/>
                          <a:cs typeface="Arial" panose="020B0604020202020204" pitchFamily="34" charset="0"/>
                        </a:rPr>
                        <a:t>802.1</a:t>
                      </a:r>
                      <a:r>
                        <a:rPr lang="en-AU" sz="1600" dirty="0">
                          <a:cs typeface="Arial" panose="020B0604020202020204" pitchFamily="34" charset="0"/>
                        </a:rPr>
                        <a:t>AC/Cor-1</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Arial" panose="020B0604020202020204" pitchFamily="34" charset="0"/>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17</a:t>
                      </a:r>
                      <a:r>
                        <a:rPr lang="en-AU" sz="1600" b="0" kern="1200" baseline="0" dirty="0">
                          <a:solidFill>
                            <a:srgbClr val="00B050"/>
                          </a:solidFill>
                          <a:latin typeface="+mn-lt"/>
                          <a:ea typeface="+mn-ea"/>
                          <a:cs typeface="+mn-cs"/>
                        </a:rPr>
                        <a:t> Mar 19</a:t>
                      </a:r>
                      <a:endParaRPr lang="en-AU" sz="1600" b="0" kern="1200" dirty="0">
                        <a:solidFill>
                          <a:srgbClr val="00B050"/>
                        </a:solidFill>
                        <a:latin typeface="+mn-lt"/>
                        <a:ea typeface="+mn-ea"/>
                        <a:cs typeface="+mn-cs"/>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54114107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802.1Q-2018</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20</a:t>
                      </a:r>
                    </a:p>
                  </a:txBody>
                  <a:tcPr marL="115147" marR="115147"/>
                </a:tc>
                <a:extLst>
                  <a:ext uri="{0D108BD9-81ED-4DB2-BD59-A6C34878D82A}">
                    <a16:rowId xmlns:a16="http://schemas.microsoft.com/office/drawing/2014/main" val="2496566975"/>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a:solidFill>
                            <a:schemeClr val="dk1"/>
                          </a:solidFill>
                          <a:latin typeface="+mn-lt"/>
                          <a:ea typeface="+mn-ea"/>
                          <a:cs typeface="Arial" panose="020B0604020202020204" pitchFamily="34" charset="0"/>
                        </a:rPr>
                        <a:t>802.1AE-Rev</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a:t>
                      </a:r>
                      <a:r>
                        <a:rPr lang="en-AU" sz="1600" b="0" kern="1200" baseline="0" dirty="0">
                          <a:solidFill>
                            <a:srgbClr val="00B050"/>
                          </a:solidFill>
                          <a:latin typeface="+mn-lt"/>
                          <a:ea typeface="+mn-ea"/>
                          <a:cs typeface="+mn-cs"/>
                        </a:rPr>
                        <a:t>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95207884"/>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a:t>802.</a:t>
                      </a:r>
                      <a:r>
                        <a:rPr lang="en-AU" sz="1600" dirty="0">
                          <a:cs typeface="Arial" panose="020B0604020202020204" pitchFamily="34" charset="0"/>
                        </a:rPr>
                        <a:t>1Xck</a:t>
                      </a:r>
                      <a:r>
                        <a:rPr lang="en-AU" sz="1600" dirty="0"/>
                        <a:t> </a:t>
                      </a:r>
                      <a:endParaRPr lang="en-AU" sz="1600" kern="1200" dirty="0">
                        <a:solidFill>
                          <a:schemeClr val="dk1"/>
                        </a:solidFill>
                        <a:latin typeface="+mn-lt"/>
                        <a:ea typeface="+mn-ea"/>
                        <a:cs typeface="Arial" panose="020B0604020202020204" pitchFamily="34" charset="0"/>
                      </a:endParaRP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11 Mar 19</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 Jun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Aug 20</a:t>
                      </a:r>
                    </a:p>
                  </a:txBody>
                  <a:tcPr marL="115147" marR="115147"/>
                </a:tc>
                <a:extLst>
                  <a:ext uri="{0D108BD9-81ED-4DB2-BD59-A6C34878D82A}">
                    <a16:rowId xmlns:a16="http://schemas.microsoft.com/office/drawing/2014/main" val="1714719724"/>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16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17170973"/>
              </p:ext>
            </p:extLst>
          </p:nvPr>
        </p:nvGraphicFramePr>
        <p:xfrm>
          <a:off x="761999" y="1817511"/>
          <a:ext cx="7696200" cy="447792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2020</a:t>
                      </a:r>
                    </a:p>
                  </a:txBody>
                  <a:tcPr marL="115147" marR="115147"/>
                </a:tc>
                <a:extLst>
                  <a:ext uri="{0D108BD9-81ED-4DB2-BD59-A6C34878D82A}">
                    <a16:rowId xmlns:a16="http://schemas.microsoft.com/office/drawing/2014/main" val="160952478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16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12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71723301"/>
              </p:ext>
            </p:extLst>
          </p:nvPr>
        </p:nvGraphicFramePr>
        <p:xfrm>
          <a:off x="761999" y="1571037"/>
          <a:ext cx="7696200" cy="482976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r h="351837">
                <a:tc>
                  <a:txBody>
                    <a:bodyPr/>
                    <a:lstStyle/>
                    <a:p>
                      <a:r>
                        <a:rPr lang="en-AU" sz="1600" b="0" dirty="0">
                          <a:latin typeface="+mj-lt"/>
                          <a:cs typeface="Arial" panose="020B0604020202020204" pitchFamily="34" charset="0"/>
                        </a:rPr>
                        <a:t>802.11aj</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861545519"/>
                  </a:ext>
                </a:extLst>
              </a:tr>
              <a:tr h="351837">
                <a:tc>
                  <a:txBody>
                    <a:bodyPr/>
                    <a:lstStyle/>
                    <a:p>
                      <a:r>
                        <a:rPr lang="en-AU" sz="1600" b="0" dirty="0">
                          <a:latin typeface="+mj-lt"/>
                          <a:cs typeface="Arial" panose="020B0604020202020204" pitchFamily="34" charset="0"/>
                        </a:rPr>
                        <a:t>802.11ak</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212728673"/>
                  </a:ext>
                </a:extLst>
              </a:tr>
              <a:tr h="351837">
                <a:tc>
                  <a:txBody>
                    <a:bodyPr/>
                    <a:lstStyle/>
                    <a:p>
                      <a:r>
                        <a:rPr lang="en-AU" sz="1600" b="0" dirty="0">
                          <a:latin typeface="+mj-lt"/>
                          <a:cs typeface="Arial" panose="020B0604020202020204" pitchFamily="34" charset="0"/>
                        </a:rPr>
                        <a:t>802.11aq</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20</a:t>
                      </a:r>
                    </a:p>
                  </a:txBody>
                  <a:tcPr marL="115147" marR="115147"/>
                </a:tc>
                <a:extLst>
                  <a:ext uri="{0D108BD9-81ED-4DB2-BD59-A6C34878D82A}">
                    <a16:rowId xmlns:a16="http://schemas.microsoft.com/office/drawing/2014/main" val="480379155"/>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adoption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259829893"/>
              </p:ext>
            </p:extLst>
          </p:nvPr>
        </p:nvGraphicFramePr>
        <p:xfrm>
          <a:off x="152399" y="18288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endParaRPr lang="en-AU" sz="1600" b="0" dirty="0">
                        <a:solidFill>
                          <a:schemeClr val="tx1"/>
                        </a:solidFill>
                        <a:latin typeface="+mj-lt"/>
                      </a:endParaRP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16 Jul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46974359"/>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Oct 20</a:t>
                      </a:r>
                      <a:endParaRPr lang="en-AU" sz="1600" b="0" dirty="0">
                        <a:solidFill>
                          <a:srgbClr val="00B050"/>
                        </a:solidFill>
                        <a:latin typeface="+mj-lt"/>
                      </a:endParaRP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Aug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kern="1200" dirty="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29 Jul 21</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61734239"/>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34036834"/>
                  </a:ext>
                </a:extLst>
              </a:tr>
              <a:tr h="330320">
                <a:tc>
                  <a:txBody>
                    <a:bodyPr/>
                    <a:lstStyle/>
                    <a:p>
                      <a:r>
                        <a:rPr lang="en-AU" sz="1600" dirty="0">
                          <a:latin typeface="+mj-lt"/>
                          <a:cs typeface="Arial" panose="020B0604020202020204" pitchFamily="34" charset="0"/>
                        </a:rPr>
                        <a:t>.1X-2020</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22 Jan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2001265962"/>
                  </a:ext>
                </a:extLst>
              </a:tr>
              <a:tr h="330320">
                <a:tc>
                  <a:txBody>
                    <a:bodyPr/>
                    <a:lstStyle/>
                    <a:p>
                      <a:r>
                        <a:rPr lang="en-AU" sz="1600" dirty="0">
                          <a:latin typeface="+mj-lt"/>
                          <a:cs typeface="Arial" panose="020B0604020202020204" pitchFamily="34" charset="0"/>
                        </a:rPr>
                        <a:t>.1AE/Cor1</a:t>
                      </a:r>
                    </a:p>
                  </a:txBody>
                  <a:tcPr marL="115147" marR="0"/>
                </a:tc>
                <a:tc>
                  <a:txBody>
                    <a:bodyPr/>
                    <a:lstStyle/>
                    <a:p>
                      <a:pPr algn="ctr"/>
                      <a:r>
                        <a:rPr lang="en-AU" sz="1600" b="0" dirty="0">
                          <a:solidFill>
                            <a:schemeClr val="tx1"/>
                          </a:solidFill>
                          <a:latin typeface="+mj-lt"/>
                          <a:cs typeface="Arial" panose="020B0604020202020204" pitchFamily="34" charset="0"/>
                        </a:rPr>
                        <a:t>Std</a:t>
                      </a:r>
                    </a:p>
                  </a:txBody>
                  <a:tcPr marL="115147" marR="115147"/>
                </a:tc>
                <a:tc>
                  <a:txBody>
                    <a:bodyPr/>
                    <a:lstStyle/>
                    <a:p>
                      <a:pPr algn="ctr"/>
                      <a:r>
                        <a:rPr lang="en-AU" sz="1600" b="0" dirty="0">
                          <a:solidFill>
                            <a:schemeClr val="tx1"/>
                          </a:solidFill>
                          <a:latin typeface="+mj-lt"/>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13 Jan 21</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2328711"/>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14 standards in the pipeline for adoption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363128217"/>
              </p:ext>
            </p:extLst>
          </p:nvPr>
        </p:nvGraphicFramePr>
        <p:xfrm>
          <a:off x="152399" y="1828800"/>
          <a:ext cx="8839199" cy="19202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.1Qcr</a:t>
                      </a:r>
                    </a:p>
                  </a:txBody>
                  <a:tcPr marL="115147" marR="0"/>
                </a:tc>
                <a:tc>
                  <a:txBody>
                    <a:bodyPr/>
                    <a:lstStyle/>
                    <a:p>
                      <a:pPr algn="ctr"/>
                      <a:r>
                        <a:rPr lang="en-AU" sz="1600" b="0" dirty="0">
                          <a:solidFill>
                            <a:schemeClr val="tx1"/>
                          </a:solidFill>
                          <a:latin typeface="+mj-lt"/>
                          <a:cs typeface="Arial" panose="020B0604020202020204" pitchFamily="34" charset="0"/>
                        </a:rPr>
                        <a:t>D2.3</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.1CS</a:t>
                      </a:r>
                    </a:p>
                  </a:txBody>
                  <a:tcPr marL="115147" marR="0"/>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.1Qcz</a:t>
                      </a:r>
                    </a:p>
                  </a:txBody>
                  <a:tcPr marL="115147" marR="0"/>
                </a:tc>
                <a:tc>
                  <a:txBody>
                    <a:bodyPr/>
                    <a:lstStyle/>
                    <a:p>
                      <a:pPr algn="ctr"/>
                      <a:r>
                        <a:rPr lang="en-AU" sz="1600" b="0" dirty="0">
                          <a:solidFill>
                            <a:schemeClr val="tx1"/>
                          </a:solidFill>
                          <a:latin typeface="+mj-lt"/>
                          <a:cs typeface="Arial" panose="020B0604020202020204" pitchFamily="34" charset="0"/>
                        </a:rPr>
                        <a:t>D1.2</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Aug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.1ABcu</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60128182"/>
                  </a:ext>
                </a:extLst>
              </a:tr>
            </a:tbl>
          </a:graphicData>
        </a:graphic>
      </p:graphicFrame>
    </p:spTree>
    <p:extLst>
      <p:ext uri="{BB962C8B-B14F-4D97-AF65-F5344CB8AC3E}">
        <p14:creationId xmlns:p14="http://schemas.microsoft.com/office/powerpoint/2010/main" val="727812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 &amp; stakeholders</a:t>
            </a:r>
          </a:p>
          <a:p>
            <a:pPr lvl="1"/>
            <a:r>
              <a:rPr lang="en-AU" dirty="0"/>
              <a:t>Karen Randall</a:t>
            </a:r>
          </a:p>
          <a:p>
            <a:pPr lvl="1"/>
            <a:r>
              <a:rPr lang="en-AU" dirty="0"/>
              <a:t>John Messenger</a:t>
            </a:r>
          </a:p>
          <a:p>
            <a:pPr lvl="1"/>
            <a:r>
              <a:rPr lang="en-AU" dirty="0"/>
              <a:t>Paul Congdon</a:t>
            </a:r>
          </a:p>
          <a:p>
            <a:pPr lvl="1"/>
            <a:r>
              <a:rPr lang="en-AU" dirty="0"/>
              <a:t>Glen Parsons (802.1 WG Chair)</a:t>
            </a:r>
          </a:p>
          <a:p>
            <a:pPr lvl="1"/>
            <a:r>
              <a:rPr lang="en-AU" dirty="0"/>
              <a:t>Mick Seaman</a:t>
            </a:r>
          </a:p>
          <a:p>
            <a:pPr lvl="1"/>
            <a:r>
              <a:rPr lang="en-AU" dirty="0"/>
              <a:t>Jessy </a:t>
            </a:r>
            <a:r>
              <a:rPr lang="en-AU" dirty="0" err="1"/>
              <a:t>Rouyer</a:t>
            </a:r>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is waiting for start of FDIS ballot</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rgbClr val="00B050"/>
                </a:solidFill>
              </a:rPr>
              <a:t>passed &amp; response sent</a:t>
            </a:r>
          </a:p>
          <a:p>
            <a:pPr lvl="1"/>
            <a:r>
              <a:rPr lang="en-AU" dirty="0"/>
              <a:t>802.1Qcc 60-day ballot passed on 16 July 2020 (N17244)</a:t>
            </a:r>
          </a:p>
          <a:p>
            <a:pPr lvl="2"/>
            <a:r>
              <a:rPr lang="en-AU" dirty="0"/>
              <a:t>Passed 8/0/10 on need for ISO standard</a:t>
            </a:r>
          </a:p>
          <a:p>
            <a:pPr lvl="2"/>
            <a:r>
              <a:rPr lang="en-AU" dirty="0"/>
              <a:t>Passed 6/1/9 on support for submission to FDIS</a:t>
            </a:r>
          </a:p>
          <a:p>
            <a:pPr lvl="1"/>
            <a:r>
              <a:rPr lang="en-AU" dirty="0"/>
              <a:t>China voted “no” with 2 comments</a:t>
            </a:r>
          </a:p>
          <a:p>
            <a:pPr lvl="2"/>
            <a:r>
              <a:rPr lang="en-AU" dirty="0"/>
              <a:t>Response sent in Oct 2020 (N17443)</a:t>
            </a:r>
          </a:p>
          <a:p>
            <a:r>
              <a:rPr lang="en-AU" dirty="0"/>
              <a:t>FDIS ballot: </a:t>
            </a:r>
            <a:r>
              <a:rPr lang="en-AU" dirty="0">
                <a:solidFill>
                  <a:schemeClr val="accent2"/>
                </a:solidFill>
              </a:rPr>
              <a:t>waiting</a:t>
            </a:r>
          </a:p>
          <a:p>
            <a:pPr lvl="1"/>
            <a:r>
              <a:rPr lang="en-AU" dirty="0"/>
              <a:t>Will be called </a:t>
            </a:r>
            <a:r>
              <a:rPr lang="en-AU" sz="1800" dirty="0">
                <a:effectLst/>
                <a:latin typeface="Calibri" panose="020F0502020204030204" pitchFamily="34" charset="0"/>
                <a:ea typeface="Calibri" panose="020F0502020204030204" pitchFamily="34" charset="0"/>
              </a:rPr>
              <a:t>ISO/IEC/IEEE 8802-1Q:2020/AMD 31:</a:t>
            </a:r>
            <a:r>
              <a:rPr lang="en-AU" sz="1800" dirty="0">
                <a:solidFill>
                  <a:srgbClr val="FF0000"/>
                </a:solidFill>
                <a:effectLst/>
                <a:latin typeface="Calibri" panose="020F0502020204030204" pitchFamily="34" charset="0"/>
                <a:ea typeface="Calibri" panose="020F0502020204030204" pitchFamily="34" charset="0"/>
              </a:rPr>
              <a:t>YYYY</a:t>
            </a:r>
          </a:p>
          <a:p>
            <a:pPr lvl="1"/>
            <a:r>
              <a:rPr lang="en-AU" dirty="0">
                <a:solidFill>
                  <a:srgbClr val="FF0000"/>
                </a:solidFill>
                <a:latin typeface="+mj-lt"/>
              </a:rPr>
              <a:t>(Feb 2021) asked Jodi Haasz for status update</a:t>
            </a:r>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31</a:t>
            </a:fld>
            <a:endParaRPr lang="en-US"/>
          </a:p>
        </p:txBody>
      </p:sp>
    </p:spTree>
    <p:extLst>
      <p:ext uri="{BB962C8B-B14F-4D97-AF65-F5344CB8AC3E}">
        <p14:creationId xmlns:p14="http://schemas.microsoft.com/office/powerpoint/2010/main" val="3038058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802.1Qcp-2018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802.1Qcp-2018 60-day ballot passed on 16 July 2020 (N17245)</a:t>
            </a:r>
          </a:p>
          <a:p>
            <a:pPr lvl="2"/>
            <a:r>
              <a:rPr lang="en-AU" dirty="0"/>
              <a:t>Passed 8/0/10 on need for ISO standard</a:t>
            </a:r>
          </a:p>
          <a:p>
            <a:pPr lvl="2"/>
            <a:r>
              <a:rPr lang="en-AU" dirty="0"/>
              <a:t>Passed 6/0/12 on support for submission to FDIS</a:t>
            </a:r>
          </a:p>
          <a:p>
            <a:pPr lvl="1"/>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p>
          <a:p>
            <a:pPr lvl="1"/>
            <a:r>
              <a:rPr lang="en-AU" dirty="0"/>
              <a:t>Will be </a:t>
            </a:r>
            <a:r>
              <a:rPr lang="en-AU" dirty="0">
                <a:latin typeface="+mj-lt"/>
              </a:rPr>
              <a:t>called </a:t>
            </a:r>
            <a:r>
              <a:rPr lang="en-AU" sz="1800" dirty="0">
                <a:effectLst/>
                <a:latin typeface="+mj-lt"/>
                <a:ea typeface="Calibri" panose="020F0502020204030204" pitchFamily="34" charset="0"/>
              </a:rPr>
              <a:t>ISO/IEC/IEEE 8802-1Q:2020/AMD 2:</a:t>
            </a:r>
            <a:r>
              <a:rPr lang="en-AU" sz="1800" dirty="0">
                <a:solidFill>
                  <a:srgbClr val="FF0000"/>
                </a:solidFill>
                <a:effectLst/>
                <a:latin typeface="+mj-lt"/>
                <a:ea typeface="Calibri" panose="020F0502020204030204" pitchFamily="34" charset="0"/>
              </a:rPr>
              <a:t>YYYY</a:t>
            </a:r>
          </a:p>
          <a:p>
            <a:pPr lvl="1"/>
            <a:endParaRPr lang="en-AU" dirty="0">
              <a:solidFill>
                <a:srgbClr val="FF0000"/>
              </a:solidFill>
              <a:latin typeface="+mj-lt"/>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2615643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1Qcy-2019</a:t>
            </a:r>
            <a:r>
              <a:rPr lang="en-AU" dirty="0"/>
              <a:t> 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802.1Qcy-2019 60-day ballot passed on 16 July 2020 (N17246)</a:t>
            </a:r>
          </a:p>
          <a:p>
            <a:pPr lvl="2"/>
            <a:r>
              <a:rPr lang="en-AU" dirty="0"/>
              <a:t>Passed 8/0/10 on need for ISO standard</a:t>
            </a:r>
          </a:p>
          <a:p>
            <a:pPr lvl="2"/>
            <a:r>
              <a:rPr lang="en-AU" dirty="0"/>
              <a:t>Passed 6/0/12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endParaRPr lang="en-AU" dirty="0">
              <a:solidFill>
                <a:schemeClr val="accent2"/>
              </a:solidFill>
            </a:endParaRPr>
          </a:p>
          <a:p>
            <a:pPr lvl="1"/>
            <a:r>
              <a:rPr lang="en-AU" dirty="0"/>
              <a:t>Will be called ISO/IEC/IEEE 8802-1Q:2020/AMD 3:</a:t>
            </a:r>
            <a:r>
              <a:rPr lang="en-AU" dirty="0">
                <a:solidFill>
                  <a:srgbClr val="FF0000"/>
                </a:solidFill>
              </a:rPr>
              <a:t>YYYY</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17025117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is waiting for start of FDIS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802.</a:t>
            </a:r>
            <a:r>
              <a:rPr lang="en-AU" dirty="0">
                <a:cs typeface="Arial" panose="020B0604020202020204" pitchFamily="34" charset="0"/>
              </a:rPr>
              <a:t>1AS-Rev</a:t>
            </a:r>
            <a:r>
              <a:rPr lang="en-AU" dirty="0"/>
              <a:t> 60-day ballot passed on 22 August 2020 (N17268)</a:t>
            </a:r>
          </a:p>
          <a:p>
            <a:pPr lvl="2"/>
            <a:r>
              <a:rPr lang="en-AU" dirty="0"/>
              <a:t>Passed 9/0/9 on need for ISO standard</a:t>
            </a:r>
          </a:p>
          <a:p>
            <a:pPr lvl="2"/>
            <a:r>
              <a:rPr lang="en-AU" dirty="0"/>
              <a:t>Passed 7/1/10 on support for submission to FDIS</a:t>
            </a:r>
          </a:p>
          <a:p>
            <a:pPr lvl="2"/>
            <a:r>
              <a:rPr lang="en-AU" dirty="0"/>
              <a:t>China voted “no” with one comment; response sent in Oct 2020 (N17442)</a:t>
            </a:r>
          </a:p>
          <a:p>
            <a:r>
              <a:rPr lang="en-AU" dirty="0"/>
              <a:t>FDIS ballot: </a:t>
            </a:r>
            <a:r>
              <a:rPr lang="en-AU" dirty="0">
                <a:solidFill>
                  <a:schemeClr val="accent2"/>
                </a:solidFill>
              </a:rPr>
              <a:t>waiting</a:t>
            </a:r>
          </a:p>
          <a:p>
            <a:pPr lvl="1"/>
            <a:r>
              <a:rPr lang="en-AU" dirty="0"/>
              <a:t>IEEE 802.1AS will be known as ISO/IEC/IEEE 8802-1AS:202</a:t>
            </a:r>
            <a:r>
              <a:rPr lang="en-AU" dirty="0">
                <a:solidFill>
                  <a:srgbClr val="FF0000"/>
                </a:solidFill>
              </a:rPr>
              <a:t>X</a:t>
            </a:r>
          </a:p>
          <a:p>
            <a:pPr lvl="1"/>
            <a:r>
              <a:rPr lang="en-AU" dirty="0">
                <a:solidFill>
                  <a:srgbClr val="FF0000"/>
                </a:solidFill>
                <a:latin typeface="+mj-lt"/>
              </a:rPr>
              <a:t>(Jan 2021) asked Jodi Haasz for status update</a:t>
            </a:r>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spTree>
    <p:extLst>
      <p:ext uri="{BB962C8B-B14F-4D97-AF65-F5344CB8AC3E}">
        <p14:creationId xmlns:p14="http://schemas.microsoft.com/office/powerpoint/2010/main" val="4275516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FDIS ballot closes 29 July 2021</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A motion to submit was approved by IEEE 802 EC in Hawaii in Nov 2019</a:t>
            </a:r>
          </a:p>
          <a:p>
            <a:pPr lvl="1"/>
            <a:r>
              <a:rPr lang="en-AU" dirty="0"/>
              <a:t>802.</a:t>
            </a:r>
            <a:r>
              <a:rPr lang="en-AU" dirty="0">
                <a:cs typeface="Arial" panose="020B0604020202020204" pitchFamily="34" charset="0"/>
              </a:rPr>
              <a:t>1AX-Rev</a:t>
            </a:r>
            <a:r>
              <a:rPr lang="en-AU" dirty="0"/>
              <a:t> 60-day ballot passed on 22 August 2020 (N17267)</a:t>
            </a:r>
          </a:p>
          <a:p>
            <a:pPr lvl="2"/>
            <a:r>
              <a:rPr lang="en-AU" dirty="0"/>
              <a:t>Passed 9/0/9 on need for ISO standard</a:t>
            </a:r>
          </a:p>
          <a:p>
            <a:pPr lvl="2"/>
            <a:r>
              <a:rPr lang="en-AU" dirty="0"/>
              <a:t>Passed 7/0/11 on support for submission to FDIS</a:t>
            </a:r>
          </a:p>
          <a:p>
            <a:pPr lvl="2"/>
            <a:r>
              <a:rPr lang="en-AU" dirty="0"/>
              <a:t>There were no comments</a:t>
            </a:r>
          </a:p>
          <a:p>
            <a:r>
              <a:rPr lang="en-AU" dirty="0"/>
              <a:t>FDIS ballot: </a:t>
            </a:r>
            <a:r>
              <a:rPr lang="en-AU" dirty="0">
                <a:solidFill>
                  <a:schemeClr val="accent2"/>
                </a:solidFill>
              </a:rPr>
              <a:t>closes 29 July 2021</a:t>
            </a:r>
          </a:p>
          <a:p>
            <a:pPr lvl="1"/>
            <a:r>
              <a:rPr lang="en-AU" dirty="0"/>
              <a:t>Ballot open 11 Mar 2021 &amp; closes 29 Jul 2021</a:t>
            </a:r>
          </a:p>
          <a:p>
            <a:pPr lvl="1"/>
            <a:r>
              <a:rPr lang="en-AU" dirty="0"/>
              <a:t>IEEE 802.1AX will be known as ISO/IEC/IEEE 8802-1AX:202</a:t>
            </a:r>
            <a:r>
              <a:rPr lang="en-AU" dirty="0">
                <a:solidFill>
                  <a:srgbClr val="FF0000"/>
                </a:solidFill>
              </a:rPr>
              <a:t>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35</a:t>
            </a:fld>
            <a:endParaRPr lang="en-US"/>
          </a:p>
        </p:txBody>
      </p:sp>
    </p:spTree>
    <p:extLst>
      <p:ext uri="{BB962C8B-B14F-4D97-AF65-F5344CB8AC3E}">
        <p14:creationId xmlns:p14="http://schemas.microsoft.com/office/powerpoint/2010/main" val="1948879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802.1Q-REV will liaised soon …</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US" dirty="0"/>
              <a:t>(Sep 2020) Note: any amendments included in IEEE 802.1Q-Rev will not be sent independently</a:t>
            </a:r>
          </a:p>
          <a:p>
            <a:pPr lvl="1"/>
            <a:r>
              <a:rPr lang="en-US" dirty="0"/>
              <a:t>(Mar 2021) </a:t>
            </a:r>
            <a:r>
              <a:rPr lang="en-AU" dirty="0"/>
              <a:t>The updated IEEE 802.1Q-Rev is not ready yet and the SA Ballot has not opened yet, so still waiting to liaise draft </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36</a:t>
            </a:fld>
            <a:endParaRPr lang="en-US"/>
          </a:p>
        </p:txBody>
      </p:sp>
    </p:spTree>
    <p:extLst>
      <p:ext uri="{BB962C8B-B14F-4D97-AF65-F5344CB8AC3E}">
        <p14:creationId xmlns:p14="http://schemas.microsoft.com/office/powerpoint/2010/main" val="4048733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802.1Qcx</a:t>
            </a:r>
            <a:r>
              <a:rPr lang="en-AU" dirty="0">
                <a:cs typeface="Arial" panose="020B0604020202020204" pitchFamily="34" charset="0"/>
              </a:rPr>
              <a:t> </a:t>
            </a:r>
            <a:r>
              <a:rPr lang="en-US" dirty="0"/>
              <a:t>D2.0 was liaised in Jan 2020 (N</a:t>
            </a:r>
            <a:r>
              <a:rPr lang="en-AU" dirty="0"/>
              <a:t>17095)</a:t>
            </a:r>
          </a:p>
          <a:p>
            <a:r>
              <a:rPr lang="en-US" dirty="0"/>
              <a:t>60-day</a:t>
            </a:r>
            <a:r>
              <a:rPr lang="en-AU" dirty="0"/>
              <a:t> pre-ballot: </a:t>
            </a:r>
            <a:r>
              <a:rPr lang="en-AU" dirty="0">
                <a:solidFill>
                  <a:schemeClr val="accent2"/>
                </a:solidFill>
              </a:rPr>
              <a:t>on hold</a:t>
            </a:r>
          </a:p>
          <a:p>
            <a:pPr lvl="1"/>
            <a:r>
              <a:rPr lang="en-AU" dirty="0"/>
              <a:t>Will probably be sent for IEEE publication in July 2020</a:t>
            </a:r>
          </a:p>
          <a:p>
            <a:pPr lvl="1"/>
            <a:r>
              <a:rPr lang="en-AU" dirty="0"/>
              <a:t>(Jul 2020) Paul Congdon writes:</a:t>
            </a:r>
          </a:p>
          <a:p>
            <a:pPr lvl="2"/>
            <a:r>
              <a:rPr lang="en-AU" i="1" dirty="0"/>
              <a:t>P802.1Qcx/D2 was sent to ISO/IEC JTC1 SC6 for information in January, however we are considering NOT sending 802.1Qcx-2020 for adoption because it will be included in the IEEE 802.1Q-Revision project that is planning to start WG balloting very soon (and is expected to progress quickly). </a:t>
            </a:r>
          </a:p>
          <a:p>
            <a:pPr lvl="2"/>
            <a:r>
              <a:rPr lang="en-AU" i="1" dirty="0"/>
              <a:t>Note: this plan was agreed by Andrew, Jodi, and Karen</a:t>
            </a:r>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37</a:t>
            </a:fld>
            <a:endParaRPr lang="en-US"/>
          </a:p>
        </p:txBody>
      </p:sp>
    </p:spTree>
    <p:extLst>
      <p:ext uri="{BB962C8B-B14F-4D97-AF65-F5344CB8AC3E}">
        <p14:creationId xmlns:p14="http://schemas.microsoft.com/office/powerpoint/2010/main" val="934145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802.1X-2020 60-day ballot passed in Dec 2020 and a response has been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802.1X-2020 was liaised for information in Aug 2020 (N17251)</a:t>
            </a:r>
          </a:p>
          <a:p>
            <a:r>
              <a:rPr lang="en-US" dirty="0"/>
              <a:t>60-day</a:t>
            </a:r>
            <a:r>
              <a:rPr lang="en-AU" dirty="0"/>
              <a:t> pre-ballot: </a:t>
            </a:r>
            <a:r>
              <a:rPr lang="en-AU" dirty="0">
                <a:solidFill>
                  <a:srgbClr val="00B050"/>
                </a:solidFill>
              </a:rPr>
              <a:t>passed </a:t>
            </a:r>
            <a:r>
              <a:rPr lang="en-AU" dirty="0">
                <a:solidFill>
                  <a:schemeClr val="accent2"/>
                </a:solidFill>
              </a:rPr>
              <a:t>&amp; response required</a:t>
            </a:r>
          </a:p>
          <a:p>
            <a:pPr lvl="1"/>
            <a:r>
              <a:rPr lang="en-AU" dirty="0"/>
              <a:t>802.</a:t>
            </a:r>
            <a:r>
              <a:rPr lang="en-AU" dirty="0">
                <a:cs typeface="Arial" panose="020B0604020202020204" pitchFamily="34" charset="0"/>
              </a:rPr>
              <a:t>1X-2020</a:t>
            </a:r>
            <a:r>
              <a:rPr lang="en-AU" dirty="0"/>
              <a:t> 60-day ballot passed on 14 Dec 2020 (N17450)</a:t>
            </a:r>
          </a:p>
          <a:p>
            <a:pPr lvl="2"/>
            <a:r>
              <a:rPr lang="en-AU" dirty="0"/>
              <a:t>Passed 9/0/9 on need for ISO standard</a:t>
            </a:r>
          </a:p>
          <a:p>
            <a:pPr lvl="2"/>
            <a:r>
              <a:rPr lang="en-AU" dirty="0"/>
              <a:t>Passed 8/1/9 on support for submission to FDIS</a:t>
            </a:r>
          </a:p>
          <a:p>
            <a:pPr lvl="1"/>
            <a:r>
              <a:rPr lang="en-AU" dirty="0"/>
              <a:t>China NB voted “no” with two comments</a:t>
            </a:r>
          </a:p>
          <a:p>
            <a:pPr lvl="2"/>
            <a:r>
              <a:rPr lang="en-AU" dirty="0"/>
              <a:t>Usual complaints about security, with some new more pointed comments</a:t>
            </a:r>
          </a:p>
          <a:p>
            <a:pPr lvl="2"/>
            <a:r>
              <a:rPr lang="en-AU" dirty="0">
                <a:solidFill>
                  <a:srgbClr val="FF0000"/>
                </a:solidFill>
              </a:rPr>
              <a:t>(</a:t>
            </a:r>
            <a:r>
              <a:rPr lang="en-AU" dirty="0">
                <a:solidFill>
                  <a:srgbClr val="FF0000"/>
                </a:solidFill>
                <a:latin typeface="+mj-lt"/>
              </a:rPr>
              <a:t>Mar 2021) </a:t>
            </a:r>
            <a:r>
              <a:rPr lang="en-AU" dirty="0">
                <a:solidFill>
                  <a:srgbClr val="FF0000"/>
                </a:solidFill>
                <a:latin typeface="+mj-lt"/>
                <a:hlinkClick r:id="rId2"/>
              </a:rPr>
              <a:t>Response</a:t>
            </a:r>
            <a:r>
              <a:rPr lang="en-AU" dirty="0">
                <a:solidFill>
                  <a:srgbClr val="FF0000"/>
                </a:solidFill>
                <a:latin typeface="+mj-lt"/>
              </a:rPr>
              <a:t> approved by EC in Mar 2021</a:t>
            </a:r>
          </a:p>
          <a:p>
            <a:pPr lvl="2"/>
            <a:r>
              <a:rPr lang="en-US" dirty="0">
                <a:solidFill>
                  <a:srgbClr val="FF0000"/>
                </a:solidFill>
                <a:latin typeface="+mj-lt"/>
              </a:rPr>
              <a:t>(Mar 2021) Staff contact is </a:t>
            </a:r>
            <a:r>
              <a:rPr lang="en-AU" dirty="0">
                <a:solidFill>
                  <a:srgbClr val="FF0000"/>
                </a:solidFill>
                <a:effectLst/>
                <a:latin typeface="+mj-lt"/>
                <a:ea typeface="Calibri" panose="020F0502020204030204" pitchFamily="34" charset="0"/>
              </a:rPr>
              <a:t>Christy Bahn (</a:t>
            </a:r>
            <a:r>
              <a:rPr lang="en-AU" u="sng" dirty="0">
                <a:solidFill>
                  <a:srgbClr val="FF0000"/>
                </a:solidFill>
                <a:effectLst/>
                <a:latin typeface="+mj-lt"/>
                <a:ea typeface="Calibri" panose="020F0502020204030204" pitchFamily="34" charset="0"/>
                <a:hlinkClick r:id="rId3">
                  <a:extLst>
                    <a:ext uri="{A12FA001-AC4F-418D-AE19-62706E023703}">
                      <ahyp:hlinkClr xmlns:ahyp="http://schemas.microsoft.com/office/drawing/2018/hyperlinkcolor" val="tx"/>
                    </a:ext>
                  </a:extLst>
                </a:hlinkClick>
              </a:rPr>
              <a:t>c.bahn@ieee.org</a:t>
            </a:r>
            <a:r>
              <a:rPr lang="en-AU" dirty="0">
                <a:solidFill>
                  <a:srgbClr val="FF0000"/>
                </a:solidFill>
                <a:effectLst/>
                <a:latin typeface="+mj-lt"/>
                <a:ea typeface="Calibri" panose="020F0502020204030204" pitchFamily="34" charset="0"/>
              </a:rPr>
              <a:t>) while Jodi away</a:t>
            </a:r>
            <a:endParaRPr lang="en-AU" dirty="0">
              <a:solidFill>
                <a:srgbClr val="FF0000"/>
              </a:solidFill>
              <a:latin typeface="+mj-lt"/>
            </a:endParaRPr>
          </a:p>
          <a:p>
            <a:r>
              <a:rPr lang="en-AU" dirty="0">
                <a:latin typeface="+mj-lt"/>
              </a:rPr>
              <a:t>FDIS ballot: </a:t>
            </a:r>
            <a:r>
              <a:rPr lang="en-AU" dirty="0">
                <a:solidFill>
                  <a:schemeClr val="accent2"/>
                </a:solidFill>
                <a:latin typeface="+mj-lt"/>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38</a:t>
            </a:fld>
            <a:endParaRPr lang="en-US"/>
          </a:p>
        </p:txBody>
      </p:sp>
      <p:graphicFrame>
        <p:nvGraphicFramePr>
          <p:cNvPr id="2" name="Object 1">
            <a:extLst>
              <a:ext uri="{FF2B5EF4-FFF2-40B4-BE49-F238E27FC236}">
                <a16:creationId xmlns:a16="http://schemas.microsoft.com/office/drawing/2014/main" id="{CFA39321-0ACA-4F5D-8607-2E88869723CB}"/>
              </a:ext>
            </a:extLst>
          </p:cNvPr>
          <p:cNvGraphicFramePr>
            <a:graphicFrameLocks noChangeAspect="1"/>
          </p:cNvGraphicFramePr>
          <p:nvPr>
            <p:extLst>
              <p:ext uri="{D42A27DB-BD31-4B8C-83A1-F6EECF244321}">
                <p14:modId xmlns:p14="http://schemas.microsoft.com/office/powerpoint/2010/main" val="2173734897"/>
              </p:ext>
            </p:extLst>
          </p:nvPr>
        </p:nvGraphicFramePr>
        <p:xfrm>
          <a:off x="5638800" y="4038600"/>
          <a:ext cx="914400" cy="806450"/>
        </p:xfrm>
        <a:graphic>
          <a:graphicData uri="http://schemas.openxmlformats.org/presentationml/2006/ole">
            <mc:AlternateContent xmlns:mc="http://schemas.openxmlformats.org/markup-compatibility/2006">
              <mc:Choice xmlns:v="urn:schemas-microsoft-com:vml" Requires="v">
                <p:oleObj name="Document" showAsIcon="1" r:id="rId4" imgW="914400" imgH="806400" progId="Word.Document.12">
                  <p:embed/>
                </p:oleObj>
              </mc:Choice>
              <mc:Fallback>
                <p:oleObj name="Document" showAsIcon="1" r:id="rId4" imgW="914400" imgH="806400" progId="Word.Document.12">
                  <p:embed/>
                  <p:pic>
                    <p:nvPicPr>
                      <p:cNvPr id="0" name=""/>
                      <p:cNvPicPr/>
                      <p:nvPr/>
                    </p:nvPicPr>
                    <p:blipFill>
                      <a:blip r:embed="rId5"/>
                      <a:stretch>
                        <a:fillRect/>
                      </a:stretch>
                    </p:blipFill>
                    <p:spPr>
                      <a:xfrm>
                        <a:off x="5638800" y="4038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41105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is waiting for FDIS start</a:t>
            </a:r>
            <a:endParaRPr lang="en-AU" b="0"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rgbClr val="00B050"/>
                </a:solidFill>
              </a:rPr>
              <a:t>passed</a:t>
            </a:r>
          </a:p>
          <a:p>
            <a:pPr lvl="1"/>
            <a:r>
              <a:rPr lang="en-AU" dirty="0"/>
              <a:t>IEEE 802.1CMde  60-day ballot passed on 22 Jan 2021 (N17470)</a:t>
            </a:r>
          </a:p>
          <a:p>
            <a:pPr lvl="2"/>
            <a:r>
              <a:rPr lang="en-AU" dirty="0"/>
              <a:t>Passed 8/0/9 on need for ISO standard</a:t>
            </a:r>
          </a:p>
          <a:p>
            <a:pPr lvl="2"/>
            <a:r>
              <a:rPr lang="en-AU" dirty="0"/>
              <a:t>Passed 7/0/10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39</a:t>
            </a:fld>
            <a:endParaRPr lang="en-US"/>
          </a:p>
        </p:txBody>
      </p:sp>
    </p:spTree>
    <p:extLst>
      <p:ext uri="{BB962C8B-B14F-4D97-AF65-F5344CB8AC3E}">
        <p14:creationId xmlns:p14="http://schemas.microsoft.com/office/powerpoint/2010/main" val="1196960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802.1AE-2018/Cor1-2020 is waiting for publication</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802.1AE-2018/Cor1-2020 was liaised in Aug 2020 (N17252)</a:t>
            </a:r>
          </a:p>
          <a:p>
            <a:r>
              <a:rPr lang="en-US" dirty="0"/>
              <a:t>90-day</a:t>
            </a:r>
            <a:r>
              <a:rPr lang="en-AU" dirty="0"/>
              <a:t> FDIS: </a:t>
            </a:r>
            <a:r>
              <a:rPr lang="en-AU" dirty="0">
                <a:solidFill>
                  <a:srgbClr val="00B050"/>
                </a:solidFill>
              </a:rPr>
              <a:t>passed</a:t>
            </a:r>
            <a:r>
              <a:rPr lang="en-AU" dirty="0">
                <a:solidFill>
                  <a:schemeClr val="accent2"/>
                </a:solidFill>
              </a:rPr>
              <a:t> &amp; waiting for publication</a:t>
            </a:r>
          </a:p>
          <a:p>
            <a:pPr lvl="1"/>
            <a:r>
              <a:rPr lang="en-AU" dirty="0"/>
              <a:t>IEEE 802.1AE-2018/Cor1-2020 90-day FDIS ballot (N17321) passed on 13 Jan 2021 7/0/10 (N17471)</a:t>
            </a:r>
          </a:p>
          <a:p>
            <a:pPr lvl="2"/>
            <a:endParaRPr lang="en-AU" dirty="0">
              <a:solidFill>
                <a:schemeClr val="accent2"/>
              </a:solidFill>
            </a:endParaRPr>
          </a:p>
          <a:p>
            <a:pPr lvl="2"/>
            <a:endParaRPr lang="en-AU" dirty="0">
              <a:solidFill>
                <a:schemeClr val="accent2"/>
              </a:solidFill>
            </a:endParaRPr>
          </a:p>
          <a:p>
            <a:pPr lvl="1"/>
            <a:endParaRPr lang="en-AU" dirty="0">
              <a:solidFill>
                <a:schemeClr val="accent2"/>
              </a:solidFill>
            </a:endParaRPr>
          </a:p>
        </p:txBody>
      </p:sp>
    </p:spTree>
    <p:extLst>
      <p:ext uri="{BB962C8B-B14F-4D97-AF65-F5344CB8AC3E}">
        <p14:creationId xmlns:p14="http://schemas.microsoft.com/office/powerpoint/2010/main" val="1934246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802.1Qcr will be included in IEEE 802.1Q-Rev rather than a separate submission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802.1Qcr D2.3 was liaised in Aug 2020 (N17269)</a:t>
            </a:r>
          </a:p>
          <a:p>
            <a:r>
              <a:rPr lang="en-US" dirty="0"/>
              <a:t>60-day</a:t>
            </a:r>
            <a:r>
              <a:rPr lang="en-AU" dirty="0"/>
              <a:t> pre-ballot: </a:t>
            </a:r>
            <a:r>
              <a:rPr lang="en-AU" dirty="0">
                <a:solidFill>
                  <a:schemeClr val="accent2"/>
                </a:solidFill>
              </a:rPr>
              <a:t>on hold</a:t>
            </a:r>
          </a:p>
          <a:p>
            <a:pPr lvl="1"/>
            <a:r>
              <a:rPr lang="en-AU" dirty="0"/>
              <a:t>(Nov 2020) May be part of 802.1Q-Rev</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944075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802.1CS 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802.1CS D3.0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published </a:t>
            </a:r>
          </a:p>
          <a:p>
            <a:pPr lvl="2"/>
            <a:r>
              <a:rPr lang="en-AU" dirty="0">
                <a:solidFill>
                  <a:srgbClr val="FF0000"/>
                </a:solidFill>
              </a:rPr>
              <a:t>(Mar 2021) IEEE 802.1CS is expected to be published by IEEE on 26 March</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1898911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802.1Qcz was liaised in Aug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802.1Qcz D1.2 was liaised in Aug 2020 (N17269)</a:t>
            </a:r>
          </a:p>
          <a:p>
            <a:r>
              <a:rPr lang="en-US" dirty="0"/>
              <a:t>60-day</a:t>
            </a:r>
            <a:r>
              <a:rPr lang="en-AU" dirty="0"/>
              <a:t> pre-ballot: </a:t>
            </a:r>
            <a:r>
              <a:rPr lang="en-AU" dirty="0">
                <a:solidFill>
                  <a:schemeClr val="accent2"/>
                </a:solidFill>
              </a:rPr>
              <a:t>waiting</a:t>
            </a:r>
          </a:p>
          <a:p>
            <a:pPr lvl="1"/>
            <a:r>
              <a:rPr lang="en-AU" dirty="0"/>
              <a:t>There was a WG/EC motion in Nov 2020 to submit into the PSDO adoption process once approved &amp; published </a:t>
            </a:r>
          </a:p>
          <a:p>
            <a:pPr lvl="2"/>
            <a:r>
              <a:rPr lang="en-AU" dirty="0">
                <a:solidFill>
                  <a:srgbClr val="FF0000"/>
                </a:solidFill>
              </a:rPr>
              <a:t>(Feb  2021) IEEE 802.1Qcz has just reopened its SA Ballot because a sufficient return rate was not achieved by the previously stated ballot close date. The ballot is now projected to close on 26 Feb 2021.  So, it is not yet at the publication stage. </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spTree>
    <p:extLst>
      <p:ext uri="{BB962C8B-B14F-4D97-AF65-F5344CB8AC3E}">
        <p14:creationId xmlns:p14="http://schemas.microsoft.com/office/powerpoint/2010/main" val="13420222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802.1ABcu (LLDP YANG Data Model)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endParaRPr lang="en-AU" dirty="0">
              <a:solidFill>
                <a:srgbClr val="00B050"/>
              </a:solidFill>
            </a:endParaRPr>
          </a:p>
          <a:p>
            <a:pPr lvl="1"/>
            <a:r>
              <a:rPr lang="en-AU" dirty="0"/>
              <a:t>Motion approving IEEE 802.1ABcu liaison to SC6 for information when the SA Ballot starts approved by EC in Mar 2021</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5468913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1714697"/>
              </p:ext>
            </p:extLst>
          </p:nvPr>
        </p:nvGraphicFramePr>
        <p:xfrm>
          <a:off x="152399" y="15240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22 Jul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Nov 20</a:t>
                      </a:r>
                    </a:p>
                  </a:txBody>
                  <a:tcPr marL="115147" marR="115147"/>
                </a:tc>
                <a:extLst>
                  <a:ext uri="{0D108BD9-81ED-4DB2-BD59-A6C34878D82A}">
                    <a16:rowId xmlns:a16="http://schemas.microsoft.com/office/drawing/2014/main" val="1058696678"/>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2415537440"/>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123489169"/>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408191910"/>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848305813"/>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44093807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3253138593"/>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815387355"/>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extLst>
                  <a:ext uri="{0D108BD9-81ED-4DB2-BD59-A6C34878D82A}">
                    <a16:rowId xmlns:a16="http://schemas.microsoft.com/office/drawing/2014/main" val="135018114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 Dec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21</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45</a:t>
            </a:fld>
            <a:endParaRPr lang="en-US"/>
          </a:p>
        </p:txBody>
      </p:sp>
    </p:spTree>
    <p:extLst>
      <p:ext uri="{BB962C8B-B14F-4D97-AF65-F5344CB8AC3E}">
        <p14:creationId xmlns:p14="http://schemas.microsoft.com/office/powerpoint/2010/main" val="588508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15 standards in the pipeline for adoption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34586469"/>
              </p:ext>
            </p:extLst>
          </p:nvPr>
        </p:nvGraphicFramePr>
        <p:xfrm>
          <a:off x="152399" y="152400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873636707"/>
                  </a:ext>
                </a:extLst>
              </a:tr>
              <a:tr h="290122">
                <a:tc>
                  <a:txBody>
                    <a:bodyPr/>
                    <a:lstStyle/>
                    <a:p>
                      <a:r>
                        <a:rPr lang="en-GB" sz="1600" b="0" dirty="0">
                          <a:solidFill>
                            <a:schemeClr val="tx1"/>
                          </a:solidFill>
                          <a:latin typeface="+mj-lt"/>
                        </a:rPr>
                        <a:t>.3cu</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algn="ctr"/>
                      <a:r>
                        <a:rPr lang="en-AU" sz="1600" b="0" kern="1200" dirty="0">
                          <a:solidFill>
                            <a:schemeClr val="tx1"/>
                          </a:solidFill>
                          <a:latin typeface="+mn-lt"/>
                          <a:ea typeface="+mn-ea"/>
                          <a:cs typeface="+mn-cs"/>
                        </a:rPr>
                        <a:t>Oct 20</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48364455"/>
                  </a:ext>
                </a:extLst>
              </a:tr>
              <a:tr h="290122">
                <a:tc>
                  <a:txBody>
                    <a:bodyPr/>
                    <a:lstStyle/>
                    <a:p>
                      <a:r>
                        <a:rPr lang="en-GB" sz="1600" b="0" dirty="0">
                          <a:solidFill>
                            <a:schemeClr val="tx1"/>
                          </a:solidFill>
                          <a:latin typeface="+mj-lt"/>
                        </a:rPr>
                        <a:t>.3ct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D3.1</a:t>
                      </a:r>
                    </a:p>
                  </a:txBody>
                  <a:tcPr marR="0"/>
                </a:tc>
                <a:tc>
                  <a:txBody>
                    <a:bodyPr/>
                    <a:lstStyle/>
                    <a:p>
                      <a:pPr algn="ctr"/>
                      <a:r>
                        <a:rPr lang="en-GB" sz="1600" dirty="0">
                          <a:solidFill>
                            <a:schemeClr val="tx1"/>
                          </a:solidFill>
                          <a:latin typeface="+mj-lt"/>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518721173"/>
                  </a:ext>
                </a:extLst>
              </a:tr>
              <a:tr h="290122">
                <a:tc>
                  <a:txBody>
                    <a:bodyPr/>
                    <a:lstStyle/>
                    <a:p>
                      <a:r>
                        <a:rPr lang="en-GB" sz="1600" b="0" dirty="0">
                          <a:solidFill>
                            <a:schemeClr val="tx1"/>
                          </a:solidFill>
                          <a:latin typeface="+mj-lt"/>
                        </a:rPr>
                        <a:t>.3cv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Jan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38328745"/>
                  </a:ext>
                </a:extLst>
              </a:tr>
              <a:tr h="290122">
                <a:tc>
                  <a:txBody>
                    <a:bodyPr/>
                    <a:lstStyle/>
                    <a:p>
                      <a:r>
                        <a:rPr lang="en-GB" sz="1600" b="0" dirty="0">
                          <a:solidFill>
                            <a:schemeClr val="tx1"/>
                          </a:solidFill>
                          <a:latin typeface="+mj-lt"/>
                        </a:rPr>
                        <a:t>.3cp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j-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Feb 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356061284"/>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46</a:t>
            </a:fld>
            <a:endParaRPr lang="en-US"/>
          </a:p>
        </p:txBody>
      </p:sp>
    </p:spTree>
    <p:extLst>
      <p:ext uri="{BB962C8B-B14F-4D97-AF65-F5344CB8AC3E}">
        <p14:creationId xmlns:p14="http://schemas.microsoft.com/office/powerpoint/2010/main" val="23460886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7953047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3cb-2018</a:t>
            </a:r>
            <a:r>
              <a:rPr lang="en-AU" dirty="0"/>
              <a:t> 60-day ballot passed on 8 April 2019 (N16914)</a:t>
            </a:r>
          </a:p>
          <a:p>
            <a:pPr lvl="2"/>
            <a:r>
              <a:rPr lang="en-AU" dirty="0"/>
              <a:t>Passed 8/0/9 on need for ISO standard</a:t>
            </a:r>
          </a:p>
          <a:p>
            <a:pPr lvl="2"/>
            <a:r>
              <a:rPr lang="en-AU" dirty="0"/>
              <a:t>Passed 6/1/10 on support for submission to FDIS</a:t>
            </a:r>
          </a:p>
          <a:p>
            <a:pPr lvl="2"/>
            <a:r>
              <a:rPr lang="en-AU" dirty="0"/>
              <a:t>China NB voted “no” with comments; response was sent in June 2019 (N16971)</a:t>
            </a:r>
          </a:p>
          <a:p>
            <a:r>
              <a:rPr lang="en-AU" dirty="0"/>
              <a:t>FDIS ballot: </a:t>
            </a:r>
            <a:r>
              <a:rPr lang="en-AU" dirty="0">
                <a:solidFill>
                  <a:schemeClr val="accent2"/>
                </a:solidFill>
              </a:rPr>
              <a:t>waiting</a:t>
            </a:r>
          </a:p>
          <a:p>
            <a:pPr lvl="1"/>
            <a:r>
              <a:rPr lang="en-AU" dirty="0"/>
              <a:t>Was holding off until FDIS approval of IEEE Std 802.3-2018, but was submitted for restart by Jodi Haasz in Aug 2020</a:t>
            </a:r>
          </a:p>
          <a:p>
            <a:pPr lvl="2"/>
            <a:r>
              <a:rPr lang="en-AU" dirty="0">
                <a:solidFill>
                  <a:srgbClr val="FF0000"/>
                </a:solidFill>
                <a:latin typeface="+mj-lt"/>
              </a:rPr>
              <a:t>(Feb 2021) asked Jodi Haasz for status update</a:t>
            </a:r>
            <a:endParaRPr lang="en-AU" dirty="0"/>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13333208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rgbClr val="00B050"/>
                </a:solidFill>
              </a:rPr>
              <a:t>passed</a:t>
            </a:r>
          </a:p>
          <a:p>
            <a:pPr lvl="1"/>
            <a:r>
              <a:rPr lang="en-AU" dirty="0"/>
              <a:t>Submission approved in Mar 2019</a:t>
            </a:r>
          </a:p>
          <a:p>
            <a:pPr lvl="1"/>
            <a:r>
              <a:rPr lang="en-AU" dirty="0"/>
              <a:t>802.</a:t>
            </a:r>
            <a:r>
              <a:rPr lang="en-AU" dirty="0">
                <a:cs typeface="Arial" panose="020B0604020202020204" pitchFamily="34" charset="0"/>
              </a:rPr>
              <a:t>3bt-2018</a:t>
            </a:r>
            <a:r>
              <a:rPr lang="en-AU" dirty="0"/>
              <a:t> 60-day ballot passed on 17 Oct 2020 (N17340)</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(Jan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a:t>
            </a:r>
            <a:r>
              <a:rPr lang="en-US" dirty="0">
                <a:solidFill>
                  <a:srgbClr val="FF0000"/>
                </a:solidFill>
              </a:rPr>
              <a:t>X</a:t>
            </a:r>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2521067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802.3cd-2018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3bt-2018</a:t>
            </a:r>
            <a:r>
              <a:rPr lang="en-AU" dirty="0"/>
              <a:t> 60-day ballot passed on 17 Oct 2020 (N17339)</a:t>
            </a:r>
          </a:p>
          <a:p>
            <a:pPr lvl="2"/>
            <a:r>
              <a:rPr lang="en-AU" dirty="0"/>
              <a:t>Passed 7/0/10 on need for ISO standard</a:t>
            </a:r>
          </a:p>
          <a:p>
            <a:pPr lvl="2"/>
            <a:r>
              <a:rPr lang="en-AU" dirty="0"/>
              <a:t>Passed 6/0/11 on support for submission to FDIS</a:t>
            </a:r>
          </a:p>
          <a:p>
            <a:r>
              <a:rPr lang="en-AU" dirty="0"/>
              <a:t>FDIS ballot: </a:t>
            </a:r>
            <a:r>
              <a:rPr lang="en-AU" dirty="0">
                <a:solidFill>
                  <a:schemeClr val="accent2"/>
                </a:solidFill>
              </a:rPr>
              <a:t>waiting</a:t>
            </a:r>
          </a:p>
          <a:p>
            <a:pPr lvl="1"/>
            <a:r>
              <a:rPr lang="en-AU" dirty="0">
                <a:solidFill>
                  <a:srgbClr val="FF0000"/>
                </a:solidFill>
                <a:latin typeface="+mj-lt"/>
              </a:rPr>
              <a:t>(Feb 2021) asked Jodi Haasz for status update</a:t>
            </a:r>
            <a:endParaRPr lang="en-US" dirty="0">
              <a:solidFill>
                <a:srgbClr val="FF0000"/>
              </a:solidFill>
            </a:endParaRPr>
          </a:p>
          <a:p>
            <a:pPr lvl="1"/>
            <a:r>
              <a:rPr lang="en-US" dirty="0"/>
              <a:t>Will be published as ISO/IEC/IEEE 8802-3:2020/</a:t>
            </a:r>
            <a:r>
              <a:rPr lang="en-US" dirty="0" err="1"/>
              <a:t>Amd</a:t>
            </a:r>
            <a:r>
              <a:rPr lang="en-US" dirty="0"/>
              <a:t> 3</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50</a:t>
            </a:fld>
            <a:endParaRPr lang="en-US"/>
          </a:p>
        </p:txBody>
      </p:sp>
    </p:spTree>
    <p:extLst>
      <p:ext uri="{BB962C8B-B14F-4D97-AF65-F5344CB8AC3E}">
        <p14:creationId xmlns:p14="http://schemas.microsoft.com/office/powerpoint/2010/main" val="13771002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802.3cn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3cn-2019</a:t>
            </a:r>
            <a:r>
              <a:rPr lang="en-AU" dirty="0"/>
              <a:t> 60-day ballot passed on 14 Dec 2020 (N17447)</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4</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41789583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3cg-2019</a:t>
            </a:r>
            <a:r>
              <a:rPr lang="en-AU" dirty="0"/>
              <a:t> 60-day ballot passed on 14 Dec 2020 (N17444)</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5</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2159426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802.3cq-2020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3cq-2020</a:t>
            </a:r>
            <a:r>
              <a:rPr lang="en-AU" dirty="0"/>
              <a:t> 60-day ballot passed on 14 Dec 2020 (N17448)</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6</a:t>
            </a:r>
            <a:endParaRPr lang="en-US"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31592858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802.3cm-2020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802.3cm D3.1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3cm-2020</a:t>
            </a:r>
            <a:r>
              <a:rPr lang="en-AU" dirty="0"/>
              <a:t> 60-day ballot passed on 14 Dec 2020 (N17449)</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7</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pPr lvl="1"/>
            <a:endParaRPr lang="en-AU" dirty="0">
              <a:solidFill>
                <a:srgbClr val="FF0000"/>
              </a:solidFill>
            </a:endParaRPr>
          </a:p>
          <a:p>
            <a:endParaRPr lang="en-AU" b="0"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2240284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802.3ch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3ch-2020</a:t>
            </a:r>
            <a:r>
              <a:rPr lang="en-AU" dirty="0"/>
              <a:t> 60-day ballot passed on 14 Dec 2020 (N17446)</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a:t>
            </a:r>
            <a:r>
              <a:rPr lang="en-AU" dirty="0">
                <a:solidFill>
                  <a:srgbClr val="FF0000"/>
                </a:solidFill>
              </a:rPr>
              <a:t>X</a:t>
            </a: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4423283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802.3ca-2020 </a:t>
            </a:r>
            <a:r>
              <a:rPr lang="en-AU" dirty="0"/>
              <a:t>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802.3ca D3.0 was liaised for information in Dec 2019 (N17086)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a:t>
            </a:r>
            <a:r>
              <a:rPr lang="en-AU" dirty="0">
                <a:cs typeface="Arial" panose="020B0604020202020204" pitchFamily="34" charset="0"/>
              </a:rPr>
              <a:t>3ca-2020</a:t>
            </a:r>
            <a:r>
              <a:rPr lang="en-AU" dirty="0"/>
              <a:t> 60-day ballot passed on 14 Dec 2020 (N17445)</a:t>
            </a:r>
          </a:p>
          <a:p>
            <a:pPr lvl="2"/>
            <a:r>
              <a:rPr lang="en-AU" dirty="0"/>
              <a:t>Passed 9/0/9 on need for ISO standard</a:t>
            </a:r>
          </a:p>
          <a:p>
            <a:pPr lvl="2"/>
            <a:r>
              <a:rPr lang="en-AU" dirty="0"/>
              <a:t>Passed 9/0/9 on support for submission to FDIS</a:t>
            </a:r>
          </a:p>
          <a:p>
            <a:r>
              <a:rPr lang="en-AU" dirty="0"/>
              <a:t>FDIS ballot: </a:t>
            </a:r>
            <a:r>
              <a:rPr lang="en-AU" dirty="0">
                <a:solidFill>
                  <a:schemeClr val="accent2"/>
                </a:solidFill>
              </a:rPr>
              <a:t>waiting</a:t>
            </a:r>
          </a:p>
          <a:p>
            <a:pPr lvl="1"/>
            <a:r>
              <a:rPr lang="en-US" dirty="0"/>
              <a:t>Will be published as ISO/IEC/IEEE 8802-3:2020/</a:t>
            </a:r>
            <a:r>
              <a:rPr lang="en-US" dirty="0" err="1"/>
              <a:t>Amd</a:t>
            </a:r>
            <a:r>
              <a:rPr lang="en-US" dirty="0"/>
              <a:t> 9</a:t>
            </a:r>
            <a:endParaRPr lang="en-AU" dirty="0">
              <a:solidFill>
                <a:srgbClr val="FF0000"/>
              </a:solidFill>
            </a:endParaRP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42259503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802.3.2-2019 is waiting for FDIS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3.2-2019</a:t>
            </a:r>
            <a:r>
              <a:rPr lang="en-AU" dirty="0"/>
              <a:t> 60-day ballot passed on 14 Dec 2020 (N17451)</a:t>
            </a:r>
          </a:p>
          <a:p>
            <a:pPr lvl="2"/>
            <a:r>
              <a:rPr lang="en-AU" dirty="0"/>
              <a:t>Passed 8/1/9 on need for ISO standard</a:t>
            </a:r>
          </a:p>
          <a:p>
            <a:pPr lvl="2"/>
            <a:r>
              <a:rPr lang="en-AU" dirty="0"/>
              <a:t>Passed 8/1/9 on support for submission to FDIS</a:t>
            </a:r>
          </a:p>
          <a:p>
            <a:pPr lvl="1"/>
            <a:r>
              <a:rPr lang="en-AU" dirty="0"/>
              <a:t>China NB voted “no” with two comments</a:t>
            </a:r>
          </a:p>
          <a:p>
            <a:pPr lvl="2"/>
            <a:r>
              <a:rPr lang="en-AU" dirty="0"/>
              <a:t>Response sent in Feb 2021 (N17474)</a:t>
            </a:r>
          </a:p>
          <a:p>
            <a:r>
              <a:rPr lang="en-AU" dirty="0"/>
              <a:t>FDIS ballot: </a:t>
            </a:r>
            <a:r>
              <a:rPr lang="en-AU" dirty="0">
                <a:solidFill>
                  <a:schemeClr val="accent2"/>
                </a:solidFill>
              </a:rPr>
              <a:t>waiting</a:t>
            </a:r>
          </a:p>
          <a:p>
            <a:pPr lvl="1"/>
            <a:r>
              <a:rPr lang="en-AU" dirty="0">
                <a:latin typeface="+mj-lt"/>
              </a:rPr>
              <a:t>Will be published as ISO/IEC/IEEE 8802-3-2:20XX</a:t>
            </a:r>
          </a:p>
          <a:p>
            <a:pPr lvl="1"/>
            <a:r>
              <a:rPr lang="en-AU" dirty="0">
                <a:solidFill>
                  <a:srgbClr val="FF0000"/>
                </a:solidFill>
                <a:latin typeface="+mj-lt"/>
              </a:rPr>
              <a:t>(Feb 2021) asked Jodi Haasz for status update</a:t>
            </a:r>
            <a:endParaRPr lang="en-AU" dirty="0">
              <a:solidFill>
                <a:srgbClr val="FF0000"/>
              </a:solidFill>
            </a:endParaRPr>
          </a:p>
          <a:p>
            <a:endParaRPr lang="en-AU" b="0" dirty="0">
              <a:solidFill>
                <a:schemeClr val="accent2"/>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19142999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802.3cr is waiting for start of 60 day pre-ballot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802.3cr D3.1 was liaised in Oct 2020 (N17346)</a:t>
            </a:r>
          </a:p>
          <a:p>
            <a:r>
              <a:rPr lang="en-US" dirty="0"/>
              <a:t>60-day</a:t>
            </a:r>
            <a:r>
              <a:rPr lang="en-AU" dirty="0"/>
              <a:t> pre-ballot: </a:t>
            </a:r>
            <a:r>
              <a:rPr lang="en-AU" dirty="0">
                <a:solidFill>
                  <a:schemeClr val="accent2"/>
                </a:solidFill>
              </a:rPr>
              <a:t>waiting</a:t>
            </a:r>
          </a:p>
          <a:p>
            <a:pPr lvl="1"/>
            <a:r>
              <a:rPr lang="en-AU" dirty="0"/>
              <a:t>Submitted in March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15076579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802.3cu is waiting for start of 60 day pre-ballot</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D3.0 was liaised in Oct 2020 (N17346)</a:t>
            </a:r>
          </a:p>
          <a:p>
            <a:r>
              <a:rPr lang="en-US" dirty="0"/>
              <a:t>60-day</a:t>
            </a:r>
            <a:r>
              <a:rPr lang="en-AU" dirty="0"/>
              <a:t> pre-ballot: </a:t>
            </a:r>
            <a:r>
              <a:rPr lang="en-AU" dirty="0">
                <a:solidFill>
                  <a:schemeClr val="accent2"/>
                </a:solidFill>
              </a:rPr>
              <a:t>waiting</a:t>
            </a:r>
          </a:p>
          <a:p>
            <a:pPr lvl="1"/>
            <a:r>
              <a:rPr lang="en-AU" dirty="0"/>
              <a:t>Submitted in March 2021</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2592050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802.3ct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802.3cu D3.1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41998838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802.3cv draft was liaised for information in Jan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802.3cv D3.0 was liaised in Jan 2021 (N17453)</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12548732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802.3cp draft was liaised for information in Feb 2021</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802.3cp D3.0 was liaised in Feb 2021 (N17475)</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5340854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9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33283030"/>
              </p:ext>
            </p:extLst>
          </p:nvPr>
        </p:nvGraphicFramePr>
        <p:xfrm>
          <a:off x="152399" y="2161466"/>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Arial" panose="020B0604020202020204" pitchFamily="34" charset="0"/>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64221835"/>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tx1"/>
                          </a:solidFill>
                          <a:latin typeface="+mn-lt"/>
                          <a:ea typeface="+mn-ea"/>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Feb 21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898636627"/>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818041620"/>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49977097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924496195"/>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557317765"/>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416955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2038302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p>
          <a:p>
            <a:pPr lvl="1"/>
            <a:r>
              <a:rPr lang="en-AU" dirty="0"/>
              <a:t>IEEE-SA approval in Feb 2021</a:t>
            </a:r>
          </a:p>
          <a:p>
            <a:pPr lvl="2"/>
            <a:r>
              <a:rPr lang="en-AU" dirty="0"/>
              <a:t>Publication afterwards, say April</a:t>
            </a:r>
          </a:p>
          <a:p>
            <a:pPr lvl="1"/>
            <a:r>
              <a:rPr lang="en-AU" dirty="0"/>
              <a:t>(Mar 2021) Motion to enter PSDO process likely in May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41127048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pPr lvl="1"/>
            <a:r>
              <a:rPr lang="en-AU" dirty="0"/>
              <a:t>Liaised D7.0 out of Jan 2021 meeting (N17479)</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(Mar 2021) Motion to enter PSDO process likely in May 2021</a:t>
            </a:r>
            <a:endParaRPr lang="en-AU" b="0"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4475263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Mar 2021</a:t>
            </a:r>
          </a:p>
          <a:p>
            <a:pPr lvl="2"/>
            <a:r>
              <a:rPr lang="en-AU" dirty="0"/>
              <a:t>Will send draft when in SA Ballot</a:t>
            </a:r>
          </a:p>
          <a:p>
            <a:pPr lvl="2"/>
            <a:r>
              <a:rPr lang="en-AU" dirty="0"/>
              <a:t>Probably only send at SA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12640005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was liaised for information in March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Liaised D6.0 in March 2020 (N17157)</a:t>
            </a:r>
          </a:p>
          <a:p>
            <a:pPr lvl="1"/>
            <a:r>
              <a:rPr lang="en-AU" dirty="0"/>
              <a:t>Liaised D8.0 in Feb 2021 (N17479)</a:t>
            </a:r>
          </a:p>
          <a:p>
            <a:r>
              <a:rPr lang="en-US" dirty="0"/>
              <a:t>60-day</a:t>
            </a:r>
            <a:r>
              <a:rPr lang="en-AU" dirty="0"/>
              <a:t> pre-ballot: </a:t>
            </a:r>
            <a:r>
              <a:rPr lang="en-AU" dirty="0">
                <a:solidFill>
                  <a:schemeClr val="accent2"/>
                </a:solidFill>
              </a:rPr>
              <a:t>waiting</a:t>
            </a:r>
            <a:endParaRPr lang="en-AU" dirty="0"/>
          </a:p>
          <a:p>
            <a:pPr lvl="1"/>
            <a:r>
              <a:rPr lang="en-AU" dirty="0"/>
              <a:t>IEEE-SA ratification expected in Mar 2021</a:t>
            </a:r>
          </a:p>
          <a:p>
            <a:pPr lvl="1"/>
            <a:r>
              <a:rPr lang="en-AU" dirty="0"/>
              <a:t>(Mar 2021) Motion to enter PSDO process likely in May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31942449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325978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3145062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At D1.0 only – probably only send at SA Ballot stage</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21122610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 – may send after initial WG LB approval (first ballot with versions of all features)</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10734299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is waiting for 60 day pre-ballot to start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pPr lvl="1"/>
            <a:r>
              <a:rPr lang="en-AU" dirty="0"/>
              <a:t>Submitted in Mar 2021</a:t>
            </a:r>
          </a:p>
          <a:p>
            <a:r>
              <a:rPr lang="en-AU" dirty="0"/>
              <a:t>FDIS ballot: </a:t>
            </a:r>
            <a:r>
              <a:rPr lang="en-AU" dirty="0">
                <a:solidFill>
                  <a:schemeClr val="accent2"/>
                </a:solidFill>
              </a:rPr>
              <a:t>waiting</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29098171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74</a:t>
            </a:fld>
            <a:endParaRPr lang="en-US"/>
          </a:p>
        </p:txBody>
      </p:sp>
    </p:spTree>
    <p:extLst>
      <p:ext uri="{BB962C8B-B14F-4D97-AF65-F5344CB8AC3E}">
        <p14:creationId xmlns:p14="http://schemas.microsoft.com/office/powerpoint/2010/main" val="33929152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3680289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adoption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03262783"/>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17 Oct 20</a:t>
                      </a:r>
                    </a:p>
                  </a:txBody>
                  <a:tcPr marL="0" marR="0"/>
                </a:tc>
                <a:tc>
                  <a:txBody>
                    <a:bodyPr/>
                    <a:lstStyle/>
                    <a:p>
                      <a:pPr algn="ctr"/>
                      <a:r>
                        <a:rPr lang="en-AU" sz="1600" dirty="0">
                          <a:solidFill>
                            <a:schemeClr val="accent2"/>
                          </a:solidFill>
                          <a:latin typeface="+mj-lt"/>
                        </a:rPr>
                        <a:t>Waiting</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rgbClr val="00B050"/>
                          </a:solidFill>
                          <a:latin typeface="+mj-lt"/>
                        </a:rPr>
                        <a:t>Dec 20</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Tree>
    <p:extLst>
      <p:ext uri="{BB962C8B-B14F-4D97-AF65-F5344CB8AC3E}">
        <p14:creationId xmlns:p14="http://schemas.microsoft.com/office/powerpoint/2010/main" val="32286756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40150213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802.22-2019 waiting for start of FDIS ballot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802.22-2019 passed on 16 Oct 2020 (N17342)</a:t>
            </a:r>
          </a:p>
          <a:p>
            <a:pPr lvl="2"/>
            <a:r>
              <a:rPr lang="en-AU" dirty="0"/>
              <a:t>Passed 6/0/11 on need for ISO standard</a:t>
            </a:r>
          </a:p>
          <a:p>
            <a:pPr lvl="2"/>
            <a:r>
              <a:rPr lang="en-AU" dirty="0"/>
              <a:t>Passed 5/1/11 on support for submission to FDIS</a:t>
            </a:r>
          </a:p>
          <a:p>
            <a:pPr lvl="2"/>
            <a:r>
              <a:rPr lang="en-AU" dirty="0"/>
              <a:t>China NB voted “no” with comments; response will be approved in Nov 2020</a:t>
            </a:r>
          </a:p>
          <a:p>
            <a:pPr lvl="1"/>
            <a:r>
              <a:rPr lang="en-AU" dirty="0"/>
              <a:t>Comment resolution was approved by 802 EC in Nov 2020 and sent in late Dec 2020 (N17405)</a:t>
            </a:r>
          </a:p>
          <a:p>
            <a:r>
              <a:rPr lang="en-AU" dirty="0"/>
              <a:t>FDIS ballot: </a:t>
            </a:r>
            <a:r>
              <a:rPr lang="en-AU" dirty="0">
                <a:solidFill>
                  <a:schemeClr val="accent2"/>
                </a:solidFill>
              </a:rPr>
              <a:t>waiting</a:t>
            </a:r>
          </a:p>
          <a:p>
            <a:pPr lvl="1"/>
            <a:r>
              <a:rPr lang="en-US" dirty="0"/>
              <a:t>Will be published as </a:t>
            </a:r>
            <a:r>
              <a:rPr lang="en-US" dirty="0">
                <a:solidFill>
                  <a:srgbClr val="FF0000"/>
                </a:solidFill>
              </a:rPr>
              <a:t>ISO/IEC/IEEE 8802-22:2021</a:t>
            </a:r>
          </a:p>
          <a:p>
            <a:pPr lvl="1"/>
            <a:r>
              <a:rPr lang="en-AU" dirty="0">
                <a:solidFill>
                  <a:srgbClr val="FF0000"/>
                </a:solidFill>
                <a:latin typeface="+mj-lt"/>
              </a:rPr>
              <a:t>(Feb 2021) asked Jodi Haasz for status update</a:t>
            </a:r>
            <a:endParaRPr lang="en-AU" dirty="0">
              <a:solidFill>
                <a:srgbClr val="FF0000"/>
              </a:solidFill>
            </a:endParaRPr>
          </a:p>
          <a:p>
            <a:endParaRPr lang="en-AU" dirty="0">
              <a:solidFill>
                <a:schemeClr val="accent2"/>
              </a:solidFill>
            </a:endParaRP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78</a:t>
            </a:fld>
            <a:endParaRPr lang="en-US"/>
          </a:p>
        </p:txBody>
      </p:sp>
    </p:spTree>
    <p:extLst>
      <p:ext uri="{BB962C8B-B14F-4D97-AF65-F5344CB8AC3E}">
        <p14:creationId xmlns:p14="http://schemas.microsoft.com/office/powerpoint/2010/main" val="35510148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in June/July 2021 in Spain</a:t>
            </a:r>
            <a:endParaRPr lang="en-AU" dirty="0">
              <a:solidFill>
                <a:srgbClr val="FF0000"/>
              </a:solidFill>
            </a:endParaRP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June/July 2021</a:t>
            </a:r>
          </a:p>
          <a:p>
            <a:r>
              <a:rPr lang="en-AU" dirty="0"/>
              <a:t>Location</a:t>
            </a:r>
          </a:p>
          <a:p>
            <a:pPr lvl="1"/>
            <a:r>
              <a:rPr lang="en-AU" dirty="0"/>
              <a:t>Spain </a:t>
            </a:r>
            <a:r>
              <a:rPr lang="en-AU" dirty="0">
                <a:solidFill>
                  <a:srgbClr val="FF0000"/>
                </a:solidFill>
              </a:rPr>
              <a:t>&lt;- hard to imagine this will happen given COVID situation</a:t>
            </a:r>
            <a:endParaRPr lang="en-US" dirty="0">
              <a:solidFill>
                <a:srgbClr val="FF0000"/>
              </a:solidFill>
            </a:endParaRPr>
          </a:p>
        </p:txBody>
      </p:sp>
      <p:sp>
        <p:nvSpPr>
          <p:cNvPr id="6" name="Content Placeholder 5"/>
          <p:cNvSpPr>
            <a:spLocks noGrp="1"/>
          </p:cNvSpPr>
          <p:nvPr>
            <p:ph sz="half" idx="2"/>
          </p:nvPr>
        </p:nvSpPr>
        <p:spPr/>
        <p:txBody>
          <a:bodyPr/>
          <a:lstStyle/>
          <a:p>
            <a:r>
              <a:rPr lang="en-AU" dirty="0"/>
              <a:t>Logistical details</a:t>
            </a:r>
          </a:p>
          <a:p>
            <a:pPr lvl="1"/>
            <a:r>
              <a:rPr lang="en-AU" dirty="0"/>
              <a:t>-6 weeks</a:t>
            </a:r>
          </a:p>
          <a:p>
            <a:r>
              <a:rPr lang="en-GB" dirty="0"/>
              <a:t>Deadlines (for WG1)</a:t>
            </a:r>
          </a:p>
          <a:p>
            <a:pPr lvl="1"/>
            <a:r>
              <a:rPr lang="en-GB" dirty="0"/>
              <a:t>New agenda items: -6 weeks</a:t>
            </a:r>
          </a:p>
          <a:p>
            <a:pPr lvl="1"/>
            <a:r>
              <a:rPr lang="en-GB" dirty="0"/>
              <a:t>New contributions on existing agenda items: -2 weeks</a:t>
            </a:r>
          </a:p>
          <a:p>
            <a:pPr lvl="1"/>
            <a:r>
              <a:rPr lang="en-GB" dirty="0"/>
              <a:t>New comments: -1 week</a:t>
            </a:r>
          </a:p>
          <a:p>
            <a:r>
              <a:rPr lang="en-GB" dirty="0"/>
              <a:t>Following meetings</a:t>
            </a:r>
          </a:p>
          <a:p>
            <a:pPr lvl="1"/>
            <a:r>
              <a:rPr lang="en-GB" dirty="0"/>
              <a:t>Apr 2022 in Austria</a:t>
            </a:r>
          </a:p>
          <a:p>
            <a:pPr lvl="1"/>
            <a:r>
              <a:rPr lang="en-GB" dirty="0"/>
              <a:t>Dec 2022/Jan 2023 in Korea</a:t>
            </a:r>
          </a:p>
          <a:p>
            <a:pPr lvl="1"/>
            <a:r>
              <a:rPr lang="en-GB" dirty="0"/>
              <a:t>Oct/Nov 2023</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563178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12432047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81</a:t>
            </a:fld>
            <a:endParaRPr lang="en-US"/>
          </a:p>
        </p:txBody>
      </p:sp>
    </p:spTree>
    <p:extLst>
      <p:ext uri="{BB962C8B-B14F-4D97-AF65-F5344CB8AC3E}">
        <p14:creationId xmlns:p14="http://schemas.microsoft.com/office/powerpoint/2010/main" val="22850212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Tree>
    <p:extLst>
      <p:ext uri="{BB962C8B-B14F-4D97-AF65-F5344CB8AC3E}">
        <p14:creationId xmlns:p14="http://schemas.microsoft.com/office/powerpoint/2010/main" val="93124392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bew@cisco.com (no longer at Cisco)</a:t>
            </a:r>
          </a:p>
          <a:p>
            <a:pPr lvl="2"/>
            <a:r>
              <a:rPr lang="en-AU" dirty="0"/>
              <a:t>Mick Seaman - mickseaman@gmail.com</a:t>
            </a:r>
          </a:p>
          <a:p>
            <a:pPr lvl="2"/>
            <a:r>
              <a:rPr lang="en-AU" dirty="0"/>
              <a:t>Stephen McCann  - mccann.stephen@gmail.com</a:t>
            </a:r>
          </a:p>
          <a:p>
            <a:pPr lvl="2"/>
            <a:r>
              <a:rPr lang="en-AU" dirty="0"/>
              <a:t>Adrian Stephens – </a:t>
            </a:r>
          </a:p>
          <a:p>
            <a:pPr lvl="2"/>
            <a:r>
              <a:rPr lang="en-AU" dirty="0"/>
              <a:t>Bruce Kraemer - bkraemer@marvell.com</a:t>
            </a:r>
          </a:p>
          <a:p>
            <a:pPr lvl="2"/>
            <a:r>
              <a:rPr lang="en-AU" dirty="0"/>
              <a:t>John Messenger - jmessenger@advaoptical.com</a:t>
            </a:r>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Tree>
    <p:extLst>
      <p:ext uri="{BB962C8B-B14F-4D97-AF65-F5344CB8AC3E}">
        <p14:creationId xmlns:p14="http://schemas.microsoft.com/office/powerpoint/2010/main" val="15941415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p>
          <a:p>
            <a:pPr lvl="2"/>
            <a:r>
              <a:rPr lang="en-AU" dirty="0"/>
              <a:t>Paul Nikolich - </a:t>
            </a:r>
            <a:r>
              <a:rPr lang="pl-PL" dirty="0">
                <a:solidFill>
                  <a:srgbClr val="FF0000"/>
                </a:solidFill>
                <a:hlinkClick r:id="rId8"/>
              </a:rPr>
              <a:t>paul.nikolich@att.net</a:t>
            </a:r>
            <a:r>
              <a:rPr lang="en-AU" dirty="0">
                <a:solidFill>
                  <a:srgbClr val="FF0000"/>
                </a:solidFill>
              </a:rPr>
              <a:t> </a:t>
            </a:r>
            <a:r>
              <a:rPr lang="en-AU" dirty="0"/>
              <a:t>– added Nov 2020</a:t>
            </a: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84</a:t>
            </a:fld>
            <a:endParaRPr lang="en-US"/>
          </a:p>
        </p:txBody>
      </p:sp>
    </p:spTree>
    <p:extLst>
      <p:ext uri="{BB962C8B-B14F-4D97-AF65-F5344CB8AC3E}">
        <p14:creationId xmlns:p14="http://schemas.microsoft.com/office/powerpoint/2010/main" val="23833330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85</a:t>
            </a:fld>
            <a:endParaRPr lang="en-U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a:t>
            </a:r>
            <a:r>
              <a:rPr lang="en-AU" i="1"/>
              <a:t>in Mar </a:t>
            </a:r>
            <a:r>
              <a:rPr lang="en-AU" i="1" dirty="0"/>
              <a:t>2021,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86</a:t>
            </a:fld>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33233178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331765050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3285234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meet virtually in May 2021</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Virtual</a:t>
            </a:r>
          </a:p>
          <a:p>
            <a:pPr algn="ctr">
              <a:defRPr/>
            </a:pPr>
            <a:r>
              <a:rPr lang="en-US" sz="1600" b="1" dirty="0">
                <a:latin typeface="+mj-lt"/>
              </a:rPr>
              <a:t>Tue, 11 May 2021</a:t>
            </a:r>
            <a:br>
              <a:rPr lang="en-US" sz="1600" b="1" dirty="0">
                <a:latin typeface="+mj-lt"/>
              </a:rPr>
            </a:br>
            <a:r>
              <a:rPr lang="en-US" sz="1600" b="1" dirty="0">
                <a:latin typeface="+mj-lt"/>
              </a:rPr>
              <a:t>@16:00-18:00 ET</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
        <p:nvSpPr>
          <p:cNvPr id="2" name="Rectangle 1">
            <a:extLst>
              <a:ext uri="{FF2B5EF4-FFF2-40B4-BE49-F238E27FC236}">
                <a16:creationId xmlns:a16="http://schemas.microsoft.com/office/drawing/2014/main" id="{322BFDCD-3485-437D-A1F8-935FFE34EA08}"/>
              </a:ext>
            </a:extLst>
          </p:cNvPr>
          <p:cNvSpPr/>
          <p:nvPr/>
        </p:nvSpPr>
        <p:spPr bwMode="auto">
          <a:xfrm>
            <a:off x="3591560" y="1752600"/>
            <a:ext cx="4876800" cy="4343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b="1" dirty="0" err="1">
                <a:latin typeface="+mj-lt"/>
              </a:rPr>
              <a:t>Webex</a:t>
            </a:r>
            <a:r>
              <a:rPr lang="en-AU" sz="1600" b="1" dirty="0">
                <a:latin typeface="+mj-lt"/>
              </a:rPr>
              <a:t> details</a:t>
            </a:r>
            <a:endParaRPr kumimoji="0" lang="en-AU" sz="1600" b="1" i="0" u="none" strike="noStrike" cap="none" normalizeH="0" baseline="0" dirty="0">
              <a:ln>
                <a:noFill/>
              </a:ln>
              <a:solidFill>
                <a:schemeClr val="tx1"/>
              </a:solidFill>
              <a:effectLst/>
              <a:latin typeface="+mj-lt"/>
            </a:endParaRPr>
          </a:p>
          <a:p>
            <a:pPr marL="182563" marR="0" indent="-182563"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i="0" u="none" strike="noStrike" cap="none" normalizeH="0" baseline="0" dirty="0">
                <a:ln>
                  <a:noFill/>
                </a:ln>
                <a:solidFill>
                  <a:srgbClr val="FF0000"/>
                </a:solidFill>
                <a:effectLst/>
                <a:latin typeface="+mj-lt"/>
              </a:rPr>
              <a:t>tbd</a:t>
            </a: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rgbClr val="FF0000"/>
              </a:solidFill>
              <a:effectLst/>
              <a:latin typeface="+mj-lt"/>
            </a:endParaRPr>
          </a:p>
          <a:p>
            <a:pPr marL="285750" marR="0" indent="-2857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endParaRPr kumimoji="0" lang="en-AU" sz="1600" i="0" u="none" strike="noStrike" cap="none" normalizeH="0" baseline="0" dirty="0">
              <a:ln>
                <a:noFill/>
              </a:ln>
              <a:solidFill>
                <a:schemeClr val="tx1"/>
              </a:solidFill>
              <a:effectLst/>
              <a:latin typeface="+mj-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94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15981</Words>
  <Application>Microsoft Office PowerPoint</Application>
  <PresentationFormat>On-screen Show (4:3)</PresentationFormat>
  <Paragraphs>2563</Paragraphs>
  <Slides>162</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162</vt:i4>
      </vt:variant>
    </vt:vector>
  </HeadingPairs>
  <TitlesOfParts>
    <vt:vector size="169" baseType="lpstr">
      <vt:lpstr>Arial</vt:lpstr>
      <vt:lpstr>Calibri</vt:lpstr>
      <vt:lpstr>Times New Roman</vt:lpstr>
      <vt:lpstr>802-11-Submission</vt:lpstr>
      <vt:lpstr>Acrobat Document</vt:lpstr>
      <vt:lpstr>Document</vt:lpstr>
      <vt:lpstr>Packager Shell Object</vt:lpstr>
      <vt:lpstr>IEEE 802 JTC1 Standing Committee May 2021 agenda virtually</vt:lpstr>
      <vt:lpstr>This document will be used to provide information for any IEEE 802 JTC1 SC meetings in May 2021</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meet virtually in May 2021</vt:lpstr>
      <vt:lpstr>The IEEE 802 JTC1 SC regular meeting has a high-level list of agenda items to be considered</vt:lpstr>
      <vt:lpstr>The IEEE 802 JTC1 SC will consider approving its agenda</vt:lpstr>
      <vt:lpstr>The IEEE 802 JTC1 SC will consider approval of the minutes of its Mar 2021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71 standards through the PSDO adoption process, with 39 in-process</vt:lpstr>
      <vt:lpstr>IEEE 802.1 WG has sent 34 standards completely through the PSDO adoption process</vt:lpstr>
      <vt:lpstr>IEEE 802.1 WG has sent 34 standards completely through the PSDO adoption process</vt:lpstr>
      <vt:lpstr>IEEE 802.1 WG has sent 34 standards completely through the PSDO adoption process</vt:lpstr>
      <vt:lpstr>IEEE 802.3 WG has sent 16 standards completely through the PSDO adoption process</vt:lpstr>
      <vt:lpstr>IEEE 802.3 WG has sent 16 standards completely through the PSDO adoption process</vt:lpstr>
      <vt:lpstr>IEEE 802.11 WG has sent 12 standards completely through the PSDO adoption process</vt:lpstr>
      <vt:lpstr>IEEE 802.15 WG has sent three standards  completely through the PSDO adoption process</vt:lpstr>
      <vt:lpstr>IEEE 802.16 WG has sent zero standards completely through the PSDO adoption process</vt:lpstr>
      <vt:lpstr>IEEE 802.21 WG has sent three standards completely through the PSDO adoption process</vt:lpstr>
      <vt:lpstr>IEEE 802.22 WG has sent three standards completely through the PSDO adoption process</vt:lpstr>
      <vt:lpstr>IEEE 802.1 has 14 standards in the pipeline for adoption under the PSDO</vt:lpstr>
      <vt:lpstr>IEEE 802.1 has 14 standards in the pipeline for adoption under the PSDO</vt:lpstr>
      <vt:lpstr>IEEE 802.1 WG has a number of regular participants in IEEE 802 JTC1 SC activities</vt:lpstr>
      <vt:lpstr>IEEE 802.1Qcc is waiting for start of FDIS ballot</vt:lpstr>
      <vt:lpstr>IEEE 802.1Qcp-2018 FDIS ballot closes 29 July 2021</vt:lpstr>
      <vt:lpstr>IEEE 802.1Qcy-2019 FDIS ballot closes 29 July 2021</vt:lpstr>
      <vt:lpstr>IEEE 802.1AS-Rev is waiting for start of FDIS ballot</vt:lpstr>
      <vt:lpstr>IEEE 802.1AX-REV FDIS ballot closes 29 July 2021</vt:lpstr>
      <vt:lpstr>IEEE 802.1Q-REV will liaised soon …</vt:lpstr>
      <vt:lpstr>IEEE 802.1Qcx will be included in IEEE 802.1Q-Rev rather than a separate submission</vt:lpstr>
      <vt:lpstr>IEEE 802.1X-2020 60-day ballot passed in Dec 2020 and a response has been approved</vt:lpstr>
      <vt:lpstr>IEEE 802.1CMde is waiting for FDIS start</vt:lpstr>
      <vt:lpstr>IEEE 802.1AE-2018/Cor1-2020 is waiting for publication</vt:lpstr>
      <vt:lpstr>IEEE 802.1Qcr will be included in IEEE 802.1Q-Rev rather than a separate submission</vt:lpstr>
      <vt:lpstr>IEEE 802.1CS will be sent to 60-day ballot soon</vt:lpstr>
      <vt:lpstr>IEEE 802.1Qcz was liaised in Aug 2020</vt:lpstr>
      <vt:lpstr>IEEE 802.1ABcu (LLDP YANG Data Model) will be  liaised soon</vt:lpstr>
      <vt:lpstr>IEEE 802.3 has 15 standards in the pipeline for adoption under the PSDO process</vt:lpstr>
      <vt:lpstr>IEEE 802.3 has 15 standards in the pipeline for adoption under the PSDO process</vt:lpstr>
      <vt:lpstr>IEEE 802.3 WG has a number of regular participants in IEEE 802 JTC1 SC activities</vt:lpstr>
      <vt:lpstr>IEEE 802.3cb-2018 is waiting for FDIS to start</vt:lpstr>
      <vt:lpstr>IEEE 802.3bt-2018 is waiting for FDIS to start</vt:lpstr>
      <vt:lpstr>IEEE 802.3cd-2018 is waiting for FDIS to start</vt:lpstr>
      <vt:lpstr>IEEE 802.3cn-2019 is waiting for FDIS to start</vt:lpstr>
      <vt:lpstr>IEEE 802.3cg-2019 is waiting for FDIS to start</vt:lpstr>
      <vt:lpstr>IEEE 802.3cq-2020 is waiting for FDIS to start</vt:lpstr>
      <vt:lpstr>IEEE 802.3cm-2020 is waiting for FDIS to start</vt:lpstr>
      <vt:lpstr>IEEE 802.3ch-2020 is waiting for FDIS to start</vt:lpstr>
      <vt:lpstr>IEEE 802.3ca-2020 is waiting for FDIS to start</vt:lpstr>
      <vt:lpstr>IEEE 802.3.2-2019 is waiting for FDIS to start</vt:lpstr>
      <vt:lpstr>IEEE 802.3cr is waiting for start of 60 day pre-ballot</vt:lpstr>
      <vt:lpstr>IEEE 802.3cu is waiting for start of 60 day pre-ballot</vt:lpstr>
      <vt:lpstr>IEEE 802.3ct draft was liaised for information in Jan 2021</vt:lpstr>
      <vt:lpstr>IEEE 802.3cv draft was liaised for information in Jan 2021</vt:lpstr>
      <vt:lpstr>IEEE 802.3cp draft was liaised for information in Feb 2021</vt:lpstr>
      <vt:lpstr>IEEE 802.11 has 9 standards in the pipeline for adoption under the PSDO</vt:lpstr>
      <vt:lpstr>IEEE 802.11 WG has a number of regular participants in IEEE 802 JTC1 SC activities</vt:lpstr>
      <vt:lpstr>IEEE 802.11ax was liaised for information in January 2020</vt:lpstr>
      <vt:lpstr>IEEE 802.11ay was liaised for information in January 2020</vt:lpstr>
      <vt:lpstr>IEEE 802.11az will be liaised in the future</vt:lpstr>
      <vt:lpstr>IEEE 802.11ba was liaised for information in March 2020</vt:lpstr>
      <vt:lpstr>IEEE 802.11bb will be liaised when appropriate</vt:lpstr>
      <vt:lpstr>IEEE 802.11bc will be liaised when appropriate</vt:lpstr>
      <vt:lpstr>IEEE 802.11bd will be liaised when appropriate</vt:lpstr>
      <vt:lpstr>IEEE 802.11be will be liaised when appropriate</vt:lpstr>
      <vt:lpstr>IEEE 802.11REVmd is waiting for 60 day pre-ballot to start</vt:lpstr>
      <vt:lpstr>IEEE 802.15 has zero standards in the pipeline for adoption under the PSDO</vt:lpstr>
      <vt:lpstr>IEEE 802.15 WG has a number of regular participants in IEEE 802 JTC1 SC activities</vt:lpstr>
      <vt:lpstr>IEEE 802.22 has one standard in the pipeline for adoption under the PSDO</vt:lpstr>
      <vt:lpstr>IEEE 802.22 WG has a number of regular participants in IEEE 802 JTC1 SC activities</vt:lpstr>
      <vt:lpstr>IEEE 802.22-2019 waiting for start of FDIS ballot</vt:lpstr>
      <vt:lpstr>The next SC6 meeting will be held in June/July 2021 in Spain</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lpstr>IEEE 802.1AR-Rev is published as ISO/IEC/IEEE 8802-1AR  </vt:lpstr>
      <vt:lpstr>IEEE 802.1AC/Cor-1 is published as ISO/IEC/IEEE 8802-1AC:2018/COR 1:2019</vt:lpstr>
      <vt:lpstr>IEEE 802.1Q-2018 has been published</vt:lpstr>
      <vt:lpstr>IEEE 802.1AE-Rev has been published</vt:lpstr>
      <vt:lpstr>ISO/IEC/IEEE 8802-11:2018/AMD 3:2020 (802.11aj) has been published</vt:lpstr>
      <vt:lpstr>ISO/IEC/IEEE 8802-11:2018/AMD 4:2020 (802.11ak) has been published</vt:lpstr>
      <vt:lpstr>ISO/IEC/IEEE 8802-11:2018/AMD 5:2020 (802.11aq) has been published</vt:lpstr>
      <vt:lpstr>IEEE 802.1Xck was published as ISO/IEC/IEEE 8802-1X:2013/AMD2-2020 in Nov 2020</vt:lpstr>
      <vt:lpstr>IEEE 802.3-REV was published in Feb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2021-03-28T22:01:17Z</dcterms:modified>
</cp:coreProperties>
</file>