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3" r:id="rId4"/>
    <p:sldId id="265" r:id="rId5"/>
    <p:sldId id="271" r:id="rId6"/>
    <p:sldId id="268" r:id="rId7"/>
    <p:sldId id="270" r:id="rId8"/>
    <p:sldId id="266" r:id="rId9"/>
    <p:sldId id="272" r:id="rId10"/>
    <p:sldId id="269" r:id="rId11"/>
    <p:sldId id="26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4" d="100"/>
          <a:sy n="124" d="100"/>
        </p:scale>
        <p:origin x="1032"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802.11-yy/0541r0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Dan Harkins, HPE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802.11-yy/0541r0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Dan Harkins, HPE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802.11-yy/0541r0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Dan Harkins, HPE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802.11-yy/0541r0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Dan Harkins, HPE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802.11-yy/0541r0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Dan Harkins, HPE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802.11-yy/0541r0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Dan Harkins, HPE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Dan Harkins, HPE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2021</a:t>
            </a:r>
            <a:endParaRPr lang="en-GB"/>
          </a:p>
        </p:txBody>
      </p:sp>
      <p:sp>
        <p:nvSpPr>
          <p:cNvPr id="6" name="Footer Placeholder 5"/>
          <p:cNvSpPr>
            <a:spLocks noGrp="1"/>
          </p:cNvSpPr>
          <p:nvPr>
            <p:ph type="ftr" idx="11"/>
          </p:nvPr>
        </p:nvSpPr>
        <p:spPr/>
        <p:txBody>
          <a:bodyPr/>
          <a:lstStyle>
            <a:lvl1pPr>
              <a:defRPr/>
            </a:lvl1pPr>
          </a:lstStyle>
          <a:p>
            <a:r>
              <a:rPr lang="en-GB"/>
              <a:t>Dan Harkins, HPE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Dan Harkins, HPE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2021</a:t>
            </a:r>
            <a:endParaRPr lang="en-GB"/>
          </a:p>
        </p:txBody>
      </p:sp>
      <p:sp>
        <p:nvSpPr>
          <p:cNvPr id="4" name="Footer Placeholder 3"/>
          <p:cNvSpPr>
            <a:spLocks noGrp="1"/>
          </p:cNvSpPr>
          <p:nvPr>
            <p:ph type="ftr" idx="11"/>
          </p:nvPr>
        </p:nvSpPr>
        <p:spPr/>
        <p:txBody>
          <a:bodyPr/>
          <a:lstStyle>
            <a:lvl1pPr>
              <a:defRPr/>
            </a:lvl1pPr>
          </a:lstStyle>
          <a:p>
            <a:r>
              <a:rPr lang="en-GB"/>
              <a:t>Dan Harkins, HPE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2021</a:t>
            </a:r>
            <a:endParaRPr lang="en-GB"/>
          </a:p>
        </p:txBody>
      </p:sp>
      <p:sp>
        <p:nvSpPr>
          <p:cNvPr id="3" name="Footer Placeholder 2"/>
          <p:cNvSpPr>
            <a:spLocks noGrp="1"/>
          </p:cNvSpPr>
          <p:nvPr>
            <p:ph type="ftr" idx="11"/>
          </p:nvPr>
        </p:nvSpPr>
        <p:spPr/>
        <p:txBody>
          <a:bodyPr/>
          <a:lstStyle>
            <a:lvl1pPr>
              <a:defRPr/>
            </a:lvl1pPr>
          </a:lstStyle>
          <a:p>
            <a:r>
              <a:rPr lang="en-GB"/>
              <a:t>Dan Harkins, HPE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Dan Harkins, HPE</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April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Dan Harkins, HPE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6858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Protecting Password Identifiers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2021-03-30</a:t>
            </a:r>
          </a:p>
        </p:txBody>
      </p:sp>
      <p:graphicFrame>
        <p:nvGraphicFramePr>
          <p:cNvPr id="3075" name="Object 3"/>
          <p:cNvGraphicFramePr>
            <a:graphicFrameLocks noChangeAspect="1"/>
          </p:cNvGraphicFramePr>
          <p:nvPr>
            <p:extLst>
              <p:ext uri="{D42A27DB-BD31-4B8C-83A1-F6EECF244321}">
                <p14:modId xmlns:p14="http://schemas.microsoft.com/office/powerpoint/2010/main" val="2782277521"/>
              </p:ext>
            </p:extLst>
          </p:nvPr>
        </p:nvGraphicFramePr>
        <p:xfrm>
          <a:off x="508000" y="2351088"/>
          <a:ext cx="8156575" cy="2354262"/>
        </p:xfrm>
        <a:graphic>
          <a:graphicData uri="http://schemas.openxmlformats.org/presentationml/2006/ole">
            <mc:AlternateContent xmlns:mc="http://schemas.openxmlformats.org/markup-compatibility/2006">
              <mc:Choice xmlns:v="urn:schemas-microsoft-com:vml" Requires="v">
                <p:oleObj spid="_x0000_s3100" name="Document" r:id="rId4" imgW="8255000" imgH="2387600" progId="Word.Document.8">
                  <p:embed/>
                </p:oleObj>
              </mc:Choice>
              <mc:Fallback>
                <p:oleObj name="Document" r:id="rId4" imgW="8255000" imgH="2387600" progId="Word.Document.8">
                  <p:embed/>
                  <p:pic>
                    <p:nvPicPr>
                      <p:cNvPr id="0" name="Picture 3"/>
                      <p:cNvPicPr>
                        <a:picLocks noChangeAspect="1" noChangeArrowheads="1"/>
                      </p:cNvPicPr>
                      <p:nvPr/>
                    </p:nvPicPr>
                    <p:blipFill>
                      <a:blip r:embed="rId5"/>
                      <a:srcRect/>
                      <a:stretch>
                        <a:fillRect/>
                      </a:stretch>
                    </p:blipFill>
                    <p:spPr bwMode="auto">
                      <a:xfrm>
                        <a:off x="508000" y="2351088"/>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06A4-BC06-FF4E-B3BA-6BF1BB9C8E5D}"/>
              </a:ext>
            </a:extLst>
          </p:cNvPr>
          <p:cNvSpPr>
            <a:spLocks noGrp="1"/>
          </p:cNvSpPr>
          <p:nvPr>
            <p:ph type="title"/>
          </p:nvPr>
        </p:nvSpPr>
        <p:spPr>
          <a:xfrm>
            <a:off x="685800" y="533400"/>
            <a:ext cx="7770813" cy="1065213"/>
          </a:xfrm>
        </p:spPr>
        <p:txBody>
          <a:bodyPr/>
          <a:lstStyle/>
          <a:p>
            <a:r>
              <a:rPr lang="en-US" dirty="0"/>
              <a:t>Properties of Proposed Scheme</a:t>
            </a:r>
          </a:p>
        </p:txBody>
      </p:sp>
      <p:sp>
        <p:nvSpPr>
          <p:cNvPr id="3" name="Content Placeholder 2">
            <a:extLst>
              <a:ext uri="{FF2B5EF4-FFF2-40B4-BE49-F238E27FC236}">
                <a16:creationId xmlns:a16="http://schemas.microsoft.com/office/drawing/2014/main" id="{32F6C2A8-B69E-2C4A-AA35-4719126ADDEC}"/>
              </a:ext>
            </a:extLst>
          </p:cNvPr>
          <p:cNvSpPr>
            <a:spLocks noGrp="1"/>
          </p:cNvSpPr>
          <p:nvPr>
            <p:ph idx="1"/>
          </p:nvPr>
        </p:nvSpPr>
        <p:spPr>
          <a:xfrm>
            <a:off x="685800" y="1449387"/>
            <a:ext cx="7770813" cy="4113213"/>
          </a:xfrm>
        </p:spPr>
        <p:txBody>
          <a:bodyPr/>
          <a:lstStyle/>
          <a:p>
            <a:pPr lvl="0">
              <a:buFont typeface="Arial" panose="020B0604020202020204" pitchFamily="34" charset="0"/>
              <a:buChar char="•"/>
            </a:pPr>
            <a:r>
              <a:rPr lang="en-GB" sz="1600" dirty="0"/>
              <a:t>A passive attacker cannot determine a protected identity;</a:t>
            </a:r>
            <a:endParaRPr lang="en-US" sz="1600" dirty="0"/>
          </a:p>
          <a:p>
            <a:pPr lvl="0">
              <a:buFont typeface="Arial" panose="020B0604020202020204" pitchFamily="34" charset="0"/>
              <a:buChar char="•"/>
            </a:pPr>
            <a:r>
              <a:rPr lang="en-GB" sz="1600" dirty="0"/>
              <a:t>Identifiers are protected against active attack insofar as SAE is resistant to active attack;</a:t>
            </a:r>
            <a:endParaRPr lang="en-US" sz="1600" dirty="0"/>
          </a:p>
          <a:p>
            <a:pPr lvl="0">
              <a:buFont typeface="Arial" panose="020B0604020202020204" pitchFamily="34" charset="0"/>
              <a:buChar char="•"/>
            </a:pPr>
            <a:r>
              <a:rPr lang="en-GB" sz="1600" dirty="0"/>
              <a:t>A passive attacker cannot connect protected identities across SAE protocol runs</a:t>
            </a:r>
            <a:endParaRPr lang="en-US" sz="1600" dirty="0"/>
          </a:p>
          <a:p>
            <a:pPr lvl="0">
              <a:buFont typeface="Arial" panose="020B0604020202020204" pitchFamily="34" charset="0"/>
              <a:buChar char="•"/>
            </a:pPr>
            <a:r>
              <a:rPr lang="en-GB" sz="1600" dirty="0"/>
              <a:t>Password identifiers can be arbitrarily padded to foil passive traffic analysis;</a:t>
            </a:r>
            <a:endParaRPr lang="en-US" sz="1600" dirty="0"/>
          </a:p>
          <a:p>
            <a:pPr lvl="0">
              <a:buFont typeface="Arial" panose="020B0604020202020204" pitchFamily="34" charset="0"/>
              <a:buChar char="•"/>
            </a:pPr>
            <a:r>
              <a:rPr lang="en-GB" sz="1600" dirty="0"/>
              <a:t>Protected identities are secure under a birthday bound of 2</a:t>
            </a:r>
            <a:r>
              <a:rPr lang="en-GB" sz="1600" baseline="30000" dirty="0"/>
              <a:t>32</a:t>
            </a:r>
            <a:r>
              <a:rPr lang="en-GB" sz="1600" dirty="0"/>
              <a:t> encryptions;</a:t>
            </a:r>
            <a:endParaRPr lang="en-US" sz="1600" dirty="0"/>
          </a:p>
          <a:p>
            <a:pPr lvl="0">
              <a:buFont typeface="Arial" panose="020B0604020202020204" pitchFamily="34" charset="0"/>
              <a:buChar char="•"/>
            </a:pPr>
            <a:r>
              <a:rPr lang="en-GB" sz="1600" dirty="0"/>
              <a:t>An attacker cannot substitute identifiers to connect distinct runs of SAE;</a:t>
            </a:r>
            <a:endParaRPr lang="en-US" sz="1600" dirty="0"/>
          </a:p>
          <a:p>
            <a:pPr lvl="0">
              <a:buFont typeface="Arial" panose="020B0604020202020204" pitchFamily="34" charset="0"/>
              <a:buChar char="•"/>
            </a:pPr>
            <a:r>
              <a:rPr lang="en-GB" sz="1600" dirty="0"/>
              <a:t>An AP needs to only manage a single symmetric secret;</a:t>
            </a:r>
            <a:endParaRPr lang="en-US" sz="1600" dirty="0"/>
          </a:p>
          <a:p>
            <a:pPr lvl="0">
              <a:buFont typeface="Arial" panose="020B0604020202020204" pitchFamily="34" charset="0"/>
              <a:buChar char="•"/>
            </a:pPr>
            <a:r>
              <a:rPr lang="en-GB" sz="1600" dirty="0"/>
              <a:t>APs in an ESS, and all mesh points in a mesh, share a single symmetric secret (in an out of band, out of scope manner);</a:t>
            </a:r>
            <a:endParaRPr lang="en-US" sz="1600" dirty="0"/>
          </a:p>
          <a:p>
            <a:pPr lvl="0">
              <a:buFont typeface="Arial" panose="020B0604020202020204" pitchFamily="34" charset="0"/>
              <a:buChar char="•"/>
            </a:pPr>
            <a:r>
              <a:rPr lang="en-GB" sz="1600" dirty="0"/>
              <a:t>AP can use the same symmetric secret to protect all groups in the ESS that use password identifiers;</a:t>
            </a:r>
            <a:endParaRPr lang="en-US" sz="1600" dirty="0"/>
          </a:p>
          <a:p>
            <a:pPr lvl="0">
              <a:buFont typeface="Arial" panose="020B0604020202020204" pitchFamily="34" charset="0"/>
              <a:buChar char="•"/>
            </a:pPr>
            <a:r>
              <a:rPr lang="en-GB" sz="1600" dirty="0"/>
              <a:t>Identities are protected against members of the same group, except in a mesh;</a:t>
            </a:r>
            <a:endParaRPr lang="en-US" sz="1600" dirty="0"/>
          </a:p>
          <a:p>
            <a:pPr lvl="0">
              <a:buFont typeface="Arial" panose="020B0604020202020204" pitchFamily="34" charset="0"/>
              <a:buChar char="•"/>
            </a:pPr>
            <a:r>
              <a:rPr lang="en-GB" sz="1600" dirty="0"/>
              <a:t>The interface for password identifiers on a STA is unchanged;</a:t>
            </a:r>
            <a:endParaRPr lang="en-US" sz="1600" dirty="0"/>
          </a:p>
          <a:p>
            <a:pPr lvl="0">
              <a:buFont typeface="Arial" panose="020B0604020202020204" pitchFamily="34" charset="0"/>
              <a:buChar char="•"/>
            </a:pPr>
            <a:r>
              <a:rPr lang="en-GB" sz="1600" dirty="0"/>
              <a:t>The overhead is minimal—25 octets plus padding;</a:t>
            </a:r>
            <a:endParaRPr lang="en-US" sz="1600" dirty="0"/>
          </a:p>
          <a:p>
            <a:pPr lvl="0">
              <a:buFont typeface="Arial" panose="020B0604020202020204" pitchFamily="34" charset="0"/>
              <a:buChar char="•"/>
            </a:pPr>
            <a:r>
              <a:rPr lang="en-GB" sz="1600" dirty="0"/>
              <a:t>Uses symmetric cryptography for speed and DOS resistance</a:t>
            </a:r>
            <a:endParaRPr lang="en-US" sz="1600" dirty="0"/>
          </a:p>
          <a:p>
            <a:endParaRPr lang="en-US" dirty="0"/>
          </a:p>
        </p:txBody>
      </p:sp>
      <p:sp>
        <p:nvSpPr>
          <p:cNvPr id="4" name="Slide Number Placeholder 3">
            <a:extLst>
              <a:ext uri="{FF2B5EF4-FFF2-40B4-BE49-F238E27FC236}">
                <a16:creationId xmlns:a16="http://schemas.microsoft.com/office/drawing/2014/main" id="{218855F7-BB49-0A4A-B04A-FA1C72F0F73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58A55C61-EC48-194A-B45F-E8CA012F65C4}"/>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0A7ED564-4290-BE4B-932F-E712D93F074A}"/>
              </a:ext>
            </a:extLst>
          </p:cNvPr>
          <p:cNvSpPr>
            <a:spLocks noGrp="1"/>
          </p:cNvSpPr>
          <p:nvPr>
            <p:ph type="dt" idx="15"/>
          </p:nvPr>
        </p:nvSpPr>
        <p:spPr/>
        <p:txBody>
          <a:bodyPr/>
          <a:lstStyle/>
          <a:p>
            <a:r>
              <a:rPr lang="en-US"/>
              <a:t>April 2021</a:t>
            </a:r>
            <a:endParaRPr lang="en-GB" dirty="0"/>
          </a:p>
        </p:txBody>
      </p:sp>
    </p:spTree>
    <p:extLst>
      <p:ext uri="{BB962C8B-B14F-4D97-AF65-F5344CB8AC3E}">
        <p14:creationId xmlns:p14="http://schemas.microsoft.com/office/powerpoint/2010/main" val="2968377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April 2021</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Dan Harkins, HPE</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11-21/0488r0</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April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Dan Harkins, HPE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discusses protection of password identifiers in SAE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April 2021</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Dan Harkins, HPE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What’s The Problem?</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Password identifiers are used to look up passwords</a:t>
            </a:r>
          </a:p>
          <a:p>
            <a:pPr lvl="1">
              <a:buFont typeface="Arial" panose="020B0604020202020204" pitchFamily="34" charset="0"/>
              <a:buChar char="•"/>
            </a:pPr>
            <a:r>
              <a:rPr lang="en-US" dirty="0"/>
              <a:t>Passwords could be for groups of users– the way they’re used now– or per-user</a:t>
            </a:r>
          </a:p>
          <a:p>
            <a:pPr lvl="1">
              <a:buFont typeface="Arial" panose="020B0604020202020204" pitchFamily="34" charset="0"/>
              <a:buChar char="•"/>
            </a:pPr>
            <a:r>
              <a:rPr lang="en-US" dirty="0"/>
              <a:t>In degenerate case, they could become like usernames</a:t>
            </a:r>
          </a:p>
          <a:p>
            <a:pPr>
              <a:buFont typeface="Arial" panose="020B0604020202020204" pitchFamily="34" charset="0"/>
              <a:buChar char="•"/>
            </a:pPr>
            <a:r>
              <a:rPr lang="en-US" dirty="0"/>
              <a:t>Password identifiers are passed in the clear </a:t>
            </a:r>
            <a:r>
              <a:rPr lang="en-US" dirty="0">
                <a:sym typeface="Wingdings" pitchFamily="2" charset="2"/>
              </a:rPr>
              <a:t> PII!</a:t>
            </a:r>
          </a:p>
          <a:p>
            <a:pPr lvl="1">
              <a:buFont typeface="Arial" panose="020B0604020202020204" pitchFamily="34" charset="0"/>
              <a:buChar char="•"/>
            </a:pPr>
            <a:r>
              <a:rPr lang="en-US" dirty="0">
                <a:sym typeface="Wingdings" pitchFamily="2" charset="2"/>
              </a:rPr>
              <a:t>STA is a member of an identified group for shared passwords</a:t>
            </a:r>
          </a:p>
          <a:p>
            <a:pPr lvl="1">
              <a:buFont typeface="Arial" panose="020B0604020202020204" pitchFamily="34" charset="0"/>
              <a:buChar char="•"/>
            </a:pPr>
            <a:r>
              <a:rPr lang="en-US" dirty="0">
                <a:sym typeface="Wingdings" pitchFamily="2" charset="2"/>
              </a:rPr>
              <a:t>STA is a particular individual when used like usernames</a:t>
            </a:r>
          </a:p>
          <a:p>
            <a:pPr>
              <a:buFont typeface="Arial" panose="020B0604020202020204" pitchFamily="34" charset="0"/>
              <a:buChar char="•"/>
            </a:pPr>
            <a:r>
              <a:rPr lang="en-US" dirty="0">
                <a:sym typeface="Wingdings" pitchFamily="2" charset="2"/>
              </a:rPr>
              <a:t>We need to provide privacy to password identifiers</a:t>
            </a:r>
          </a:p>
          <a:p>
            <a:pPr lvl="1">
              <a:buFont typeface="Arial" panose="020B0604020202020204" pitchFamily="34" charset="0"/>
              <a:buChar char="•"/>
            </a:pPr>
            <a:r>
              <a:rPr lang="en-US" dirty="0">
                <a:sym typeface="Wingdings" pitchFamily="2" charset="2"/>
              </a:rPr>
              <a:t>Give the attacker no information about the underlying identity</a:t>
            </a:r>
          </a:p>
          <a:p>
            <a:pPr lvl="1">
              <a:buFont typeface="Arial" panose="020B0604020202020204" pitchFamily="34" charset="0"/>
              <a:buChar char="•"/>
            </a:pPr>
            <a:r>
              <a:rPr lang="en-US" dirty="0">
                <a:sym typeface="Wingdings" pitchFamily="2" charset="2"/>
              </a:rPr>
              <a:t>Prevent the attacker from using constructing PII</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794CF-183D-994B-BD56-F5442058D9E3}"/>
              </a:ext>
            </a:extLst>
          </p:cNvPr>
          <p:cNvSpPr>
            <a:spLocks noGrp="1"/>
          </p:cNvSpPr>
          <p:nvPr>
            <p:ph type="title"/>
          </p:nvPr>
        </p:nvSpPr>
        <p:spPr/>
        <p:txBody>
          <a:bodyPr/>
          <a:lstStyle/>
          <a:p>
            <a:r>
              <a:rPr lang="en-US" dirty="0"/>
              <a:t>Two Possible Solutions</a:t>
            </a:r>
          </a:p>
        </p:txBody>
      </p:sp>
      <p:sp>
        <p:nvSpPr>
          <p:cNvPr id="3" name="Content Placeholder 2">
            <a:extLst>
              <a:ext uri="{FF2B5EF4-FFF2-40B4-BE49-F238E27FC236}">
                <a16:creationId xmlns:a16="http://schemas.microsoft.com/office/drawing/2014/main" id="{47CBD3D0-0DB7-C04D-953D-C10E066DF48F}"/>
              </a:ext>
            </a:extLst>
          </p:cNvPr>
          <p:cNvSpPr>
            <a:spLocks noGrp="1"/>
          </p:cNvSpPr>
          <p:nvPr>
            <p:ph idx="1"/>
          </p:nvPr>
        </p:nvSpPr>
        <p:spPr>
          <a:xfrm>
            <a:off x="685800" y="1751013"/>
            <a:ext cx="7856538" cy="4573587"/>
          </a:xfrm>
        </p:spPr>
        <p:txBody>
          <a:bodyPr/>
          <a:lstStyle/>
          <a:p>
            <a:pPr marL="457200" indent="-457200">
              <a:buFont typeface="+mj-lt"/>
              <a:buAutoNum type="arabicPeriod"/>
            </a:pPr>
            <a:r>
              <a:rPr lang="en-US" dirty="0"/>
              <a:t>Asymmetric crypto</a:t>
            </a:r>
          </a:p>
          <a:p>
            <a:pPr lvl="1">
              <a:buFont typeface="Arial" panose="020B0604020202020204" pitchFamily="34" charset="0"/>
              <a:buChar char="•"/>
            </a:pPr>
            <a:r>
              <a:rPr lang="en-US" dirty="0"/>
              <a:t>AP has a trusted public key, STA does HPKE-like wrapping of password identifier</a:t>
            </a:r>
          </a:p>
          <a:p>
            <a:pPr lvl="1">
              <a:buFont typeface="Arial" panose="020B0604020202020204" pitchFamily="34" charset="0"/>
              <a:buChar char="•"/>
            </a:pPr>
            <a:r>
              <a:rPr lang="en-US" dirty="0"/>
              <a:t>Pros: good, modular use of secure building blocks</a:t>
            </a:r>
          </a:p>
          <a:p>
            <a:pPr lvl="1">
              <a:buFont typeface="Arial" panose="020B0604020202020204" pitchFamily="34" charset="0"/>
              <a:buChar char="•"/>
            </a:pPr>
            <a:r>
              <a:rPr lang="en-US" dirty="0"/>
              <a:t>Cons: requires distribution of trusted public key, slower, bulkier, possible DOS issues</a:t>
            </a:r>
          </a:p>
          <a:p>
            <a:pPr marL="457200" indent="-457200">
              <a:buFont typeface="+mj-lt"/>
              <a:buAutoNum type="arabicPeriod"/>
            </a:pPr>
            <a:r>
              <a:rPr lang="en-US" dirty="0"/>
              <a:t>Symmetric crypto</a:t>
            </a:r>
          </a:p>
          <a:p>
            <a:pPr lvl="1" indent="-342900">
              <a:buFont typeface="Arial" panose="020B0604020202020204" pitchFamily="34" charset="0"/>
              <a:buChar char="•"/>
            </a:pPr>
            <a:r>
              <a:rPr lang="en-US" dirty="0"/>
              <a:t>AP creates a stateless pseudonym that it can decipher later on</a:t>
            </a:r>
          </a:p>
          <a:p>
            <a:pPr lvl="1" indent="-342900">
              <a:buFont typeface="Arial" panose="020B0604020202020204" pitchFamily="34" charset="0"/>
              <a:buChar char="•"/>
            </a:pPr>
            <a:r>
              <a:rPr lang="en-US" dirty="0"/>
              <a:t>Pros: faster, lower overhead</a:t>
            </a:r>
          </a:p>
          <a:p>
            <a:pPr lvl="1" indent="-342900">
              <a:buFont typeface="Arial" panose="020B0604020202020204" pitchFamily="34" charset="0"/>
              <a:buChar char="•"/>
            </a:pPr>
            <a:r>
              <a:rPr lang="en-US" dirty="0"/>
              <a:t>Cons: first connection is with a plaintext identifier</a:t>
            </a:r>
          </a:p>
          <a:p>
            <a:pPr marL="0" indent="0"/>
            <a:endParaRPr lang="en-US" i="1" dirty="0"/>
          </a:p>
          <a:p>
            <a:pPr marL="0" indent="0"/>
            <a:r>
              <a:rPr lang="en-US" i="1" dirty="0"/>
              <a:t>Let’s choose option 2 (trusted public key distribution is </a:t>
            </a:r>
            <a:r>
              <a:rPr lang="en-US" i="1" u="sng" dirty="0"/>
              <a:t>hard</a:t>
            </a:r>
            <a:r>
              <a:rPr lang="en-US" i="1" dirty="0"/>
              <a:t>)</a:t>
            </a:r>
          </a:p>
        </p:txBody>
      </p:sp>
      <p:sp>
        <p:nvSpPr>
          <p:cNvPr id="4" name="Slide Number Placeholder 3">
            <a:extLst>
              <a:ext uri="{FF2B5EF4-FFF2-40B4-BE49-F238E27FC236}">
                <a16:creationId xmlns:a16="http://schemas.microsoft.com/office/drawing/2014/main" id="{F2A7F81E-54DA-9E42-8170-DDE5A12EF0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D437600-1EBB-1042-B634-F53CC0AFD388}"/>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B8B34AA1-1E6D-3345-9E2F-96CB08E080CA}"/>
              </a:ext>
            </a:extLst>
          </p:cNvPr>
          <p:cNvSpPr>
            <a:spLocks noGrp="1"/>
          </p:cNvSpPr>
          <p:nvPr>
            <p:ph type="dt" idx="15"/>
          </p:nvPr>
        </p:nvSpPr>
        <p:spPr/>
        <p:txBody>
          <a:bodyPr/>
          <a:lstStyle/>
          <a:p>
            <a:r>
              <a:rPr lang="en-US"/>
              <a:t>April 2021</a:t>
            </a:r>
            <a:endParaRPr lang="en-GB" dirty="0"/>
          </a:p>
        </p:txBody>
      </p:sp>
    </p:spTree>
    <p:extLst>
      <p:ext uri="{BB962C8B-B14F-4D97-AF65-F5344CB8AC3E}">
        <p14:creationId xmlns:p14="http://schemas.microsoft.com/office/powerpoint/2010/main" val="700569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A4574-7657-F749-9D6C-BFCEE6977862}"/>
              </a:ext>
            </a:extLst>
          </p:cNvPr>
          <p:cNvSpPr>
            <a:spLocks noGrp="1"/>
          </p:cNvSpPr>
          <p:nvPr>
            <p:ph type="title"/>
          </p:nvPr>
        </p:nvSpPr>
        <p:spPr/>
        <p:txBody>
          <a:bodyPr/>
          <a:lstStyle/>
          <a:p>
            <a:r>
              <a:rPr lang="en-US" dirty="0"/>
              <a:t>Solution (broadly speaking)</a:t>
            </a:r>
          </a:p>
        </p:txBody>
      </p:sp>
      <p:sp>
        <p:nvSpPr>
          <p:cNvPr id="3" name="Content Placeholder 2">
            <a:extLst>
              <a:ext uri="{FF2B5EF4-FFF2-40B4-BE49-F238E27FC236}">
                <a16:creationId xmlns:a16="http://schemas.microsoft.com/office/drawing/2014/main" id="{29CBA7F8-48E8-0048-8701-CE6ADB8B9E86}"/>
              </a:ext>
            </a:extLst>
          </p:cNvPr>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a:t>Have AP maintain a symmetric key</a:t>
            </a:r>
          </a:p>
          <a:p>
            <a:pPr>
              <a:buFont typeface="Arial" panose="020B0604020202020204" pitchFamily="34" charset="0"/>
              <a:buChar char="•"/>
            </a:pPr>
            <a:r>
              <a:rPr lang="en-US" dirty="0"/>
              <a:t>First time the STA associates it does so with an unprotected password identifier</a:t>
            </a:r>
          </a:p>
          <a:p>
            <a:pPr>
              <a:buFont typeface="Arial" panose="020B0604020202020204" pitchFamily="34" charset="0"/>
              <a:buChar char="•"/>
            </a:pPr>
            <a:r>
              <a:rPr lang="en-US" dirty="0"/>
              <a:t>AP encrypts the password identifier (with some salt) and gives it back to the STA during the 4way HS</a:t>
            </a:r>
          </a:p>
          <a:p>
            <a:pPr>
              <a:buFont typeface="Arial" panose="020B0604020202020204" pitchFamily="34" charset="0"/>
              <a:buChar char="•"/>
            </a:pPr>
            <a:r>
              <a:rPr lang="en-US" dirty="0"/>
              <a:t>Subsequent association is with encrypted password identifier, STA gets a new and different pseudonym in the subsequent 4way HS</a:t>
            </a:r>
          </a:p>
          <a:p>
            <a:pPr>
              <a:buFont typeface="Arial" panose="020B0604020202020204" pitchFamily="34" charset="0"/>
              <a:buChar char="•"/>
            </a:pPr>
            <a:r>
              <a:rPr lang="en-US" dirty="0"/>
              <a:t>Each association will have a unique password identifier that can be decrypted by the AP</a:t>
            </a:r>
          </a:p>
          <a:p>
            <a:pPr>
              <a:buFont typeface="Arial" panose="020B0604020202020204" pitchFamily="34" charset="0"/>
              <a:buChar char="•"/>
            </a:pPr>
            <a:r>
              <a:rPr lang="en-US" dirty="0"/>
              <a:t>If STA doesn’t understand protected password identifiers it will just respond in the clear again</a:t>
            </a:r>
          </a:p>
        </p:txBody>
      </p:sp>
      <p:sp>
        <p:nvSpPr>
          <p:cNvPr id="4" name="Slide Number Placeholder 3">
            <a:extLst>
              <a:ext uri="{FF2B5EF4-FFF2-40B4-BE49-F238E27FC236}">
                <a16:creationId xmlns:a16="http://schemas.microsoft.com/office/drawing/2014/main" id="{00C2A624-FB40-F44F-A8F6-DB73A90010A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56D0A09-7918-2046-9F93-5FEFD57260B8}"/>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E0C0BFB0-A011-3F42-BCE6-D2E5704A633C}"/>
              </a:ext>
            </a:extLst>
          </p:cNvPr>
          <p:cNvSpPr>
            <a:spLocks noGrp="1"/>
          </p:cNvSpPr>
          <p:nvPr>
            <p:ph type="dt" idx="15"/>
          </p:nvPr>
        </p:nvSpPr>
        <p:spPr/>
        <p:txBody>
          <a:bodyPr/>
          <a:lstStyle/>
          <a:p>
            <a:r>
              <a:rPr lang="en-US"/>
              <a:t>April 2021</a:t>
            </a:r>
            <a:endParaRPr lang="en-GB" dirty="0"/>
          </a:p>
        </p:txBody>
      </p:sp>
    </p:spTree>
    <p:extLst>
      <p:ext uri="{BB962C8B-B14F-4D97-AF65-F5344CB8AC3E}">
        <p14:creationId xmlns:p14="http://schemas.microsoft.com/office/powerpoint/2010/main" val="3982323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13B5E-17A6-E748-A16C-4F1CC8663065}"/>
              </a:ext>
            </a:extLst>
          </p:cNvPr>
          <p:cNvSpPr>
            <a:spLocks noGrp="1"/>
          </p:cNvSpPr>
          <p:nvPr>
            <p:ph type="title"/>
          </p:nvPr>
        </p:nvSpPr>
        <p:spPr/>
        <p:txBody>
          <a:bodyPr/>
          <a:lstStyle/>
          <a:p>
            <a:r>
              <a:rPr lang="en-US" dirty="0"/>
              <a:t>Issue to Consider</a:t>
            </a:r>
          </a:p>
        </p:txBody>
      </p:sp>
      <p:sp>
        <p:nvSpPr>
          <p:cNvPr id="3" name="Content Placeholder 2">
            <a:extLst>
              <a:ext uri="{FF2B5EF4-FFF2-40B4-BE49-F238E27FC236}">
                <a16:creationId xmlns:a16="http://schemas.microsoft.com/office/drawing/2014/main" id="{D9B6796C-DBA9-1B44-8EF1-B9655B917477}"/>
              </a:ext>
            </a:extLst>
          </p:cNvPr>
          <p:cNvSpPr>
            <a:spLocks noGrp="1"/>
          </p:cNvSpPr>
          <p:nvPr>
            <p:ph idx="1"/>
          </p:nvPr>
        </p:nvSpPr>
        <p:spPr>
          <a:xfrm>
            <a:off x="685800" y="1830387"/>
            <a:ext cx="7770813" cy="4113213"/>
          </a:xfrm>
        </p:spPr>
        <p:txBody>
          <a:bodyPr/>
          <a:lstStyle/>
          <a:p>
            <a:pPr>
              <a:buFont typeface="Arial" panose="020B0604020202020204" pitchFamily="34" charset="0"/>
              <a:buChar char="•"/>
            </a:pPr>
            <a:r>
              <a:rPr lang="en-US" dirty="0"/>
              <a:t>Everyone who can receive a pseudonym has to be able to decrypt it</a:t>
            </a:r>
          </a:p>
          <a:p>
            <a:pPr lvl="1">
              <a:buFont typeface="Arial" panose="020B0604020202020204" pitchFamily="34" charset="0"/>
              <a:buChar char="•"/>
            </a:pPr>
            <a:r>
              <a:rPr lang="en-US" dirty="0"/>
              <a:t>For ESS, that means all APs share the same symmetric key</a:t>
            </a:r>
          </a:p>
          <a:p>
            <a:pPr lvl="1">
              <a:buFont typeface="Arial" panose="020B0604020202020204" pitchFamily="34" charset="0"/>
              <a:buChar char="•"/>
            </a:pPr>
            <a:r>
              <a:rPr lang="en-US" dirty="0"/>
              <a:t>For mesh, that means every mesh point (everyone?) shares the same symmetric key</a:t>
            </a:r>
          </a:p>
          <a:p>
            <a:pPr>
              <a:buFont typeface="Arial" panose="020B0604020202020204" pitchFamily="34" charset="0"/>
              <a:buChar char="•"/>
            </a:pPr>
            <a:r>
              <a:rPr lang="en-US" dirty="0"/>
              <a:t>What’s the Issue?</a:t>
            </a:r>
          </a:p>
          <a:p>
            <a:pPr lvl="1">
              <a:buFont typeface="Arial" panose="020B0604020202020204" pitchFamily="34" charset="0"/>
              <a:buChar char="•"/>
            </a:pPr>
            <a:r>
              <a:rPr lang="en-US" dirty="0"/>
              <a:t>STA identities can be protected against other STAs in an ESS– a STA will not know what group another STA is in even if it’s the same group</a:t>
            </a:r>
          </a:p>
          <a:p>
            <a:pPr lvl="1">
              <a:buFont typeface="Arial" panose="020B0604020202020204" pitchFamily="34" charset="0"/>
              <a:buChar char="•"/>
            </a:pPr>
            <a:r>
              <a:rPr lang="en-US" dirty="0"/>
              <a:t>Group membership cannot be protected against other mesh points in a mesh (just like APs are not protected against other APs)</a:t>
            </a:r>
          </a:p>
        </p:txBody>
      </p:sp>
      <p:sp>
        <p:nvSpPr>
          <p:cNvPr id="4" name="Slide Number Placeholder 3">
            <a:extLst>
              <a:ext uri="{FF2B5EF4-FFF2-40B4-BE49-F238E27FC236}">
                <a16:creationId xmlns:a16="http://schemas.microsoft.com/office/drawing/2014/main" id="{AAFB5234-5564-FD46-B4E9-3EC86EC843E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2676F29-91C3-3246-A3CB-180F799BB140}"/>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81D9A8C0-42A4-8048-88FD-C5C216D01FDD}"/>
              </a:ext>
            </a:extLst>
          </p:cNvPr>
          <p:cNvSpPr>
            <a:spLocks noGrp="1"/>
          </p:cNvSpPr>
          <p:nvPr>
            <p:ph type="dt" idx="15"/>
          </p:nvPr>
        </p:nvSpPr>
        <p:spPr/>
        <p:txBody>
          <a:bodyPr/>
          <a:lstStyle/>
          <a:p>
            <a:r>
              <a:rPr lang="en-US"/>
              <a:t>April 2021</a:t>
            </a:r>
            <a:endParaRPr lang="en-GB" dirty="0"/>
          </a:p>
        </p:txBody>
      </p:sp>
    </p:spTree>
    <p:extLst>
      <p:ext uri="{BB962C8B-B14F-4D97-AF65-F5344CB8AC3E}">
        <p14:creationId xmlns:p14="http://schemas.microsoft.com/office/powerpoint/2010/main" val="3418521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060B-9553-5B4F-8FE2-635808B47BF0}"/>
              </a:ext>
            </a:extLst>
          </p:cNvPr>
          <p:cNvSpPr>
            <a:spLocks noGrp="1"/>
          </p:cNvSpPr>
          <p:nvPr>
            <p:ph type="title"/>
          </p:nvPr>
        </p:nvSpPr>
        <p:spPr>
          <a:xfrm>
            <a:off x="685800" y="457200"/>
            <a:ext cx="7770813" cy="1065213"/>
          </a:xfrm>
        </p:spPr>
        <p:txBody>
          <a:bodyPr/>
          <a:lstStyle/>
          <a:p>
            <a:r>
              <a:rPr lang="en-US" dirty="0"/>
              <a:t>Protected Identifiers and Mesh</a:t>
            </a:r>
          </a:p>
        </p:txBody>
      </p:sp>
      <p:sp>
        <p:nvSpPr>
          <p:cNvPr id="3" name="Content Placeholder 2">
            <a:extLst>
              <a:ext uri="{FF2B5EF4-FFF2-40B4-BE49-F238E27FC236}">
                <a16:creationId xmlns:a16="http://schemas.microsoft.com/office/drawing/2014/main" id="{B5E3CE0F-BF4C-F14F-9C86-4D7AC5CFDEAC}"/>
              </a:ext>
            </a:extLst>
          </p:cNvPr>
          <p:cNvSpPr>
            <a:spLocks noGrp="1"/>
          </p:cNvSpPr>
          <p:nvPr>
            <p:ph idx="1"/>
          </p:nvPr>
        </p:nvSpPr>
        <p:spPr>
          <a:xfrm>
            <a:off x="457200" y="1295400"/>
            <a:ext cx="8305800" cy="4113213"/>
          </a:xfrm>
        </p:spPr>
        <p:txBody>
          <a:bodyPr/>
          <a:lstStyle/>
          <a:p>
            <a:r>
              <a:rPr lang="en-US" dirty="0"/>
              <a:t>Random MACs and different passwords per-mesh point links make encrypted password identifiers difficult to use</a:t>
            </a:r>
          </a:p>
          <a:p>
            <a:pPr lvl="1">
              <a:buFont typeface="Arial" panose="020B0604020202020204" pitchFamily="34" charset="0"/>
              <a:buChar char="•"/>
            </a:pPr>
            <a:r>
              <a:rPr lang="en-US" dirty="0"/>
              <a:t>There is no way to know which encrypted password identifier to use when constructing a Commit message</a:t>
            </a:r>
          </a:p>
          <a:p>
            <a:pPr lvl="1">
              <a:buFont typeface="Arial" panose="020B0604020202020204" pitchFamily="34" charset="0"/>
              <a:buChar char="•"/>
            </a:pPr>
            <a:r>
              <a:rPr lang="en-US" dirty="0"/>
              <a:t>Mesh point can generate its own protected identifier but that assumes recipients will know it, and if every mesh point knows the password and identifier of every other mesh point, then what’s the point of doing different passwords per-mesh link? Same security as a single password</a:t>
            </a:r>
          </a:p>
          <a:p>
            <a:pPr marL="0" indent="0"/>
            <a:r>
              <a:rPr lang="en-US" dirty="0"/>
              <a:t>OK, then what if it’s not random MACs?</a:t>
            </a:r>
          </a:p>
          <a:p>
            <a:pPr lvl="1" indent="-342900">
              <a:buFont typeface="Arial" panose="020B0604020202020204" pitchFamily="34" charset="0"/>
              <a:buChar char="•"/>
            </a:pPr>
            <a:r>
              <a:rPr lang="en-US" dirty="0"/>
              <a:t>Then what’s the privacy concern? The fixed MAC is the identity bound to the password! No need to use protected password identifiers!</a:t>
            </a:r>
          </a:p>
          <a:p>
            <a:pPr marL="0" indent="0"/>
            <a:r>
              <a:rPr lang="en-US" dirty="0"/>
              <a:t>Well, what if there’s a single password for the whole mesh?</a:t>
            </a:r>
          </a:p>
          <a:p>
            <a:pPr marL="800100" lvl="1" indent="-342900">
              <a:buFont typeface="Arial" panose="020B0604020202020204" pitchFamily="34" charset="0"/>
              <a:buChar char="•"/>
            </a:pPr>
            <a:r>
              <a:rPr lang="en-US" dirty="0"/>
              <a:t>There is no point in using password identifiers then!</a:t>
            </a:r>
          </a:p>
          <a:p>
            <a:pPr marL="57150" indent="0"/>
            <a:r>
              <a:rPr lang="en-US" dirty="0"/>
              <a:t>Conclusion: password identifiers don’t really work with mesh</a:t>
            </a:r>
          </a:p>
        </p:txBody>
      </p:sp>
      <p:sp>
        <p:nvSpPr>
          <p:cNvPr id="4" name="Slide Number Placeholder 3">
            <a:extLst>
              <a:ext uri="{FF2B5EF4-FFF2-40B4-BE49-F238E27FC236}">
                <a16:creationId xmlns:a16="http://schemas.microsoft.com/office/drawing/2014/main" id="{17AC125C-8E8D-A546-AB03-0F2CE78EA9E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3197245-5305-7E43-82BE-8DD699CEFD6E}"/>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90DA41FF-2DD3-F842-B5A7-7EB4D507E8DF}"/>
              </a:ext>
            </a:extLst>
          </p:cNvPr>
          <p:cNvSpPr>
            <a:spLocks noGrp="1"/>
          </p:cNvSpPr>
          <p:nvPr>
            <p:ph type="dt" idx="15"/>
          </p:nvPr>
        </p:nvSpPr>
        <p:spPr/>
        <p:txBody>
          <a:bodyPr/>
          <a:lstStyle/>
          <a:p>
            <a:r>
              <a:rPr lang="en-US"/>
              <a:t>April 2021</a:t>
            </a:r>
            <a:endParaRPr lang="en-GB" dirty="0"/>
          </a:p>
        </p:txBody>
      </p:sp>
    </p:spTree>
    <p:extLst>
      <p:ext uri="{BB962C8B-B14F-4D97-AF65-F5344CB8AC3E}">
        <p14:creationId xmlns:p14="http://schemas.microsoft.com/office/powerpoint/2010/main" val="3972987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9C406-9E3F-A540-BAC5-78528D33E60C}"/>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014E3F5A-05DA-2D47-8DDC-CE84FE3EB78A}"/>
              </a:ext>
            </a:extLst>
          </p:cNvPr>
          <p:cNvSpPr>
            <a:spLocks noGrp="1"/>
          </p:cNvSpPr>
          <p:nvPr>
            <p:ph idx="1"/>
          </p:nvPr>
        </p:nvSpPr>
        <p:spPr>
          <a:xfrm>
            <a:off x="609600" y="1524000"/>
            <a:ext cx="7847013" cy="4113213"/>
          </a:xfrm>
        </p:spPr>
        <p:txBody>
          <a:bodyPr/>
          <a:lstStyle/>
          <a:p>
            <a:pPr>
              <a:buFont typeface="Arial" panose="020B0604020202020204" pitchFamily="34" charset="0"/>
              <a:buChar char="•"/>
            </a:pPr>
            <a:r>
              <a:rPr lang="en-US" dirty="0"/>
              <a:t>All APs in ESS share a symmetric key</a:t>
            </a:r>
          </a:p>
          <a:p>
            <a:pPr>
              <a:buFont typeface="Arial" panose="020B0604020202020204" pitchFamily="34" charset="0"/>
              <a:buChar char="•"/>
            </a:pPr>
            <a:r>
              <a:rPr lang="en-US" dirty="0"/>
              <a:t>Password identifier is padded and encrypted with an 8 octet random nonce which is used as a tweak to generate a stateless, one-time-use, pseudonym</a:t>
            </a:r>
          </a:p>
          <a:p>
            <a:pPr>
              <a:buFont typeface="Arial" panose="020B0604020202020204" pitchFamily="34" charset="0"/>
              <a:buChar char="•"/>
            </a:pPr>
            <a:r>
              <a:rPr lang="en-US" dirty="0"/>
              <a:t>Pseudonym is given out to STA using a KDE in the 4-way handshake </a:t>
            </a:r>
          </a:p>
          <a:p>
            <a:pPr>
              <a:buFont typeface="Arial" panose="020B0604020202020204" pitchFamily="34" charset="0"/>
              <a:buChar char="•"/>
            </a:pPr>
            <a:r>
              <a:rPr lang="en-US" dirty="0"/>
              <a:t>Pseudonym is transferred via IE in next SAE Commit</a:t>
            </a:r>
          </a:p>
          <a:p>
            <a:pPr>
              <a:buFont typeface="Arial" panose="020B0604020202020204" pitchFamily="34" charset="0"/>
              <a:buChar char="•"/>
            </a:pPr>
            <a:r>
              <a:rPr lang="en-US" dirty="0"/>
              <a:t>Peculiarities of mesh</a:t>
            </a:r>
          </a:p>
          <a:p>
            <a:pPr lvl="1">
              <a:buFont typeface="Arial" panose="020B0604020202020204" pitchFamily="34" charset="0"/>
              <a:buChar char="•"/>
            </a:pPr>
            <a:r>
              <a:rPr lang="en-US" dirty="0"/>
              <a:t>All mesh points must use the same symmetric key to generate and validate protected password identities</a:t>
            </a:r>
          </a:p>
          <a:p>
            <a:pPr lvl="1">
              <a:buFont typeface="Arial" panose="020B0604020202020204" pitchFamily="34" charset="0"/>
              <a:buChar char="•"/>
            </a:pPr>
            <a:r>
              <a:rPr lang="en-US" dirty="0"/>
              <a:t>Each mesh point will generate its own protected password identifier</a:t>
            </a:r>
          </a:p>
          <a:p>
            <a:pPr lvl="1">
              <a:buFont typeface="Arial" panose="020B0604020202020204" pitchFamily="34" charset="0"/>
              <a:buChar char="•"/>
            </a:pPr>
            <a:r>
              <a:rPr lang="en-US" dirty="0"/>
              <a:t>There’s little point in doing password identifiers with mesh though</a:t>
            </a:r>
          </a:p>
        </p:txBody>
      </p:sp>
      <p:sp>
        <p:nvSpPr>
          <p:cNvPr id="4" name="Slide Number Placeholder 3">
            <a:extLst>
              <a:ext uri="{FF2B5EF4-FFF2-40B4-BE49-F238E27FC236}">
                <a16:creationId xmlns:a16="http://schemas.microsoft.com/office/drawing/2014/main" id="{B0F97FDC-C1D8-2742-8FEE-DFA966E7D1A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85FC905-832F-F242-A07F-75C88D130549}"/>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93C81705-8C8A-CE4F-9098-71AC168E4E34}"/>
              </a:ext>
            </a:extLst>
          </p:cNvPr>
          <p:cNvSpPr>
            <a:spLocks noGrp="1"/>
          </p:cNvSpPr>
          <p:nvPr>
            <p:ph type="dt" idx="15"/>
          </p:nvPr>
        </p:nvSpPr>
        <p:spPr/>
        <p:txBody>
          <a:bodyPr/>
          <a:lstStyle/>
          <a:p>
            <a:r>
              <a:rPr lang="en-US"/>
              <a:t>April 2021</a:t>
            </a:r>
            <a:endParaRPr lang="en-GB" dirty="0"/>
          </a:p>
        </p:txBody>
      </p:sp>
    </p:spTree>
    <p:extLst>
      <p:ext uri="{BB962C8B-B14F-4D97-AF65-F5344CB8AC3E}">
        <p14:creationId xmlns:p14="http://schemas.microsoft.com/office/powerpoint/2010/main" val="2313134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BBE422-785E-7546-AFE4-621CC878B3E2}"/>
              </a:ext>
            </a:extLst>
          </p:cNvPr>
          <p:cNvSpPr>
            <a:spLocks noGrp="1"/>
          </p:cNvSpPr>
          <p:nvPr>
            <p:ph type="dt" idx="10"/>
          </p:nvPr>
        </p:nvSpPr>
        <p:spPr/>
        <p:txBody>
          <a:bodyPr/>
          <a:lstStyle/>
          <a:p>
            <a:r>
              <a:rPr lang="en-US"/>
              <a:t>April 2021</a:t>
            </a:r>
            <a:endParaRPr lang="en-GB"/>
          </a:p>
        </p:txBody>
      </p:sp>
      <p:sp>
        <p:nvSpPr>
          <p:cNvPr id="3" name="Footer Placeholder 2">
            <a:extLst>
              <a:ext uri="{FF2B5EF4-FFF2-40B4-BE49-F238E27FC236}">
                <a16:creationId xmlns:a16="http://schemas.microsoft.com/office/drawing/2014/main" id="{9CDFB249-06C9-114E-9A5E-4A7A737CC2D2}"/>
              </a:ext>
            </a:extLst>
          </p:cNvPr>
          <p:cNvSpPr>
            <a:spLocks noGrp="1"/>
          </p:cNvSpPr>
          <p:nvPr>
            <p:ph type="ftr" idx="11"/>
          </p:nvPr>
        </p:nvSpPr>
        <p:spPr/>
        <p:txBody>
          <a:bodyPr/>
          <a:lstStyle/>
          <a:p>
            <a:r>
              <a:rPr lang="en-GB"/>
              <a:t>Dan Harkins, HPE</a:t>
            </a:r>
          </a:p>
        </p:txBody>
      </p:sp>
      <p:sp>
        <p:nvSpPr>
          <p:cNvPr id="4" name="Slide Number Placeholder 3">
            <a:extLst>
              <a:ext uri="{FF2B5EF4-FFF2-40B4-BE49-F238E27FC236}">
                <a16:creationId xmlns:a16="http://schemas.microsoft.com/office/drawing/2014/main" id="{665740FD-C29E-CC41-AA9C-D4519196ED78}"/>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sp>
        <p:nvSpPr>
          <p:cNvPr id="5" name="Cube 4">
            <a:extLst>
              <a:ext uri="{FF2B5EF4-FFF2-40B4-BE49-F238E27FC236}">
                <a16:creationId xmlns:a16="http://schemas.microsoft.com/office/drawing/2014/main" id="{969F7A17-6865-7B4D-A958-19BE96E900C8}"/>
              </a:ext>
            </a:extLst>
          </p:cNvPr>
          <p:cNvSpPr/>
          <p:nvPr/>
        </p:nvSpPr>
        <p:spPr bwMode="auto">
          <a:xfrm>
            <a:off x="2819400" y="4191000"/>
            <a:ext cx="3352800" cy="609600"/>
          </a:xfrm>
          <a:prstGeom prst="cube">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 name="TextBox 5">
            <a:extLst>
              <a:ext uri="{FF2B5EF4-FFF2-40B4-BE49-F238E27FC236}">
                <a16:creationId xmlns:a16="http://schemas.microsoft.com/office/drawing/2014/main" id="{5EEE8DEE-7218-1C4C-869A-382BD64C410A}"/>
              </a:ext>
            </a:extLst>
          </p:cNvPr>
          <p:cNvSpPr txBox="1"/>
          <p:nvPr/>
        </p:nvSpPr>
        <p:spPr>
          <a:xfrm>
            <a:off x="3812760" y="4338935"/>
            <a:ext cx="1366080" cy="461665"/>
          </a:xfrm>
          <a:prstGeom prst="rect">
            <a:avLst/>
          </a:prstGeom>
          <a:noFill/>
        </p:spPr>
        <p:txBody>
          <a:bodyPr wrap="none" rtlCol="0">
            <a:spAutoFit/>
          </a:bodyPr>
          <a:lstStyle/>
          <a:p>
            <a:r>
              <a:rPr lang="en-US" dirty="0">
                <a:solidFill>
                  <a:schemeClr val="tx1"/>
                </a:solidFill>
              </a:rPr>
              <a:t>AES-SIV</a:t>
            </a:r>
          </a:p>
        </p:txBody>
      </p:sp>
      <p:sp>
        <p:nvSpPr>
          <p:cNvPr id="7" name="TextBox 6">
            <a:extLst>
              <a:ext uri="{FF2B5EF4-FFF2-40B4-BE49-F238E27FC236}">
                <a16:creationId xmlns:a16="http://schemas.microsoft.com/office/drawing/2014/main" id="{596CC43A-BC4D-C849-86A1-98F6EF69DDF0}"/>
              </a:ext>
            </a:extLst>
          </p:cNvPr>
          <p:cNvSpPr txBox="1"/>
          <p:nvPr/>
        </p:nvSpPr>
        <p:spPr>
          <a:xfrm>
            <a:off x="7543800" y="4202559"/>
            <a:ext cx="628698" cy="461665"/>
          </a:xfrm>
          <a:prstGeom prst="rect">
            <a:avLst/>
          </a:prstGeom>
          <a:noFill/>
        </p:spPr>
        <p:txBody>
          <a:bodyPr wrap="none" rtlCol="0">
            <a:spAutoFit/>
          </a:bodyPr>
          <a:lstStyle/>
          <a:p>
            <a:r>
              <a:rPr lang="en-US" dirty="0">
                <a:solidFill>
                  <a:schemeClr val="tx1"/>
                </a:solidFill>
              </a:rPr>
              <a:t>key</a:t>
            </a:r>
          </a:p>
        </p:txBody>
      </p:sp>
      <p:sp>
        <p:nvSpPr>
          <p:cNvPr id="8" name="TextBox 7">
            <a:extLst>
              <a:ext uri="{FF2B5EF4-FFF2-40B4-BE49-F238E27FC236}">
                <a16:creationId xmlns:a16="http://schemas.microsoft.com/office/drawing/2014/main" id="{E446F0CF-220D-8940-B78B-32F04D2D0994}"/>
              </a:ext>
            </a:extLst>
          </p:cNvPr>
          <p:cNvSpPr txBox="1"/>
          <p:nvPr/>
        </p:nvSpPr>
        <p:spPr>
          <a:xfrm>
            <a:off x="693487" y="1022648"/>
            <a:ext cx="2635658" cy="461665"/>
          </a:xfrm>
          <a:prstGeom prst="rect">
            <a:avLst/>
          </a:prstGeom>
          <a:noFill/>
        </p:spPr>
        <p:txBody>
          <a:bodyPr wrap="none" rtlCol="0">
            <a:spAutoFit/>
          </a:bodyPr>
          <a:lstStyle/>
          <a:p>
            <a:r>
              <a:rPr lang="en-US" dirty="0">
                <a:solidFill>
                  <a:schemeClr val="tx1"/>
                </a:solidFill>
              </a:rPr>
              <a:t>password identifier:</a:t>
            </a:r>
          </a:p>
        </p:txBody>
      </p:sp>
      <p:sp>
        <p:nvSpPr>
          <p:cNvPr id="9" name="TextBox 8">
            <a:extLst>
              <a:ext uri="{FF2B5EF4-FFF2-40B4-BE49-F238E27FC236}">
                <a16:creationId xmlns:a16="http://schemas.microsoft.com/office/drawing/2014/main" id="{F02E69E8-694D-6845-84A6-9EC1DE0A297A}"/>
              </a:ext>
            </a:extLst>
          </p:cNvPr>
          <p:cNvSpPr txBox="1"/>
          <p:nvPr/>
        </p:nvSpPr>
        <p:spPr>
          <a:xfrm>
            <a:off x="4809326" y="1022681"/>
            <a:ext cx="1362874" cy="461665"/>
          </a:xfrm>
          <a:prstGeom prst="rect">
            <a:avLst/>
          </a:prstGeom>
          <a:noFill/>
        </p:spPr>
        <p:txBody>
          <a:bodyPr wrap="none" rtlCol="0">
            <a:spAutoFit/>
          </a:bodyPr>
          <a:lstStyle/>
          <a:p>
            <a:r>
              <a:rPr lang="en-US" dirty="0" err="1">
                <a:solidFill>
                  <a:schemeClr val="tx1"/>
                </a:solidFill>
              </a:rPr>
              <a:t>blahfubar</a:t>
            </a:r>
            <a:endParaRPr lang="en-US" dirty="0">
              <a:solidFill>
                <a:schemeClr val="tx1"/>
              </a:solidFill>
            </a:endParaRPr>
          </a:p>
        </p:txBody>
      </p:sp>
      <p:sp>
        <p:nvSpPr>
          <p:cNvPr id="10" name="TextBox 9">
            <a:extLst>
              <a:ext uri="{FF2B5EF4-FFF2-40B4-BE49-F238E27FC236}">
                <a16:creationId xmlns:a16="http://schemas.microsoft.com/office/drawing/2014/main" id="{4633FD8E-71AB-CD49-8647-B5D43D37FCF2}"/>
              </a:ext>
            </a:extLst>
          </p:cNvPr>
          <p:cNvSpPr txBox="1"/>
          <p:nvPr/>
        </p:nvSpPr>
        <p:spPr>
          <a:xfrm>
            <a:off x="4192544" y="1976735"/>
            <a:ext cx="1978427" cy="461665"/>
          </a:xfrm>
          <a:prstGeom prst="rect">
            <a:avLst/>
          </a:prstGeom>
          <a:noFill/>
        </p:spPr>
        <p:txBody>
          <a:bodyPr wrap="none" rtlCol="0">
            <a:spAutoFit/>
          </a:bodyPr>
          <a:lstStyle/>
          <a:p>
            <a:r>
              <a:rPr lang="en-US" dirty="0">
                <a:solidFill>
                  <a:schemeClr val="tx1"/>
                </a:solidFill>
              </a:rPr>
              <a:t>4000blahfubar</a:t>
            </a:r>
          </a:p>
        </p:txBody>
      </p:sp>
      <p:sp>
        <p:nvSpPr>
          <p:cNvPr id="11" name="TextBox 10">
            <a:extLst>
              <a:ext uri="{FF2B5EF4-FFF2-40B4-BE49-F238E27FC236}">
                <a16:creationId xmlns:a16="http://schemas.microsoft.com/office/drawing/2014/main" id="{4ED44AE1-7180-8341-B729-D7AF12610265}"/>
              </a:ext>
            </a:extLst>
          </p:cNvPr>
          <p:cNvSpPr txBox="1"/>
          <p:nvPr/>
        </p:nvSpPr>
        <p:spPr>
          <a:xfrm>
            <a:off x="693487" y="1981200"/>
            <a:ext cx="1157689" cy="461665"/>
          </a:xfrm>
          <a:prstGeom prst="rect">
            <a:avLst/>
          </a:prstGeom>
          <a:noFill/>
        </p:spPr>
        <p:txBody>
          <a:bodyPr wrap="none" rtlCol="0">
            <a:spAutoFit/>
          </a:bodyPr>
          <a:lstStyle/>
          <a:p>
            <a:r>
              <a:rPr lang="en-US" dirty="0">
                <a:solidFill>
                  <a:schemeClr val="tx1"/>
                </a:solidFill>
              </a:rPr>
              <a:t>padded:</a:t>
            </a:r>
          </a:p>
        </p:txBody>
      </p:sp>
      <p:sp>
        <p:nvSpPr>
          <p:cNvPr id="12" name="TextBox 11">
            <a:extLst>
              <a:ext uri="{FF2B5EF4-FFF2-40B4-BE49-F238E27FC236}">
                <a16:creationId xmlns:a16="http://schemas.microsoft.com/office/drawing/2014/main" id="{291B3970-0529-9349-8A94-9DA327EA7618}"/>
              </a:ext>
            </a:extLst>
          </p:cNvPr>
          <p:cNvSpPr txBox="1"/>
          <p:nvPr/>
        </p:nvSpPr>
        <p:spPr>
          <a:xfrm>
            <a:off x="685800" y="2967335"/>
            <a:ext cx="1293944" cy="461665"/>
          </a:xfrm>
          <a:prstGeom prst="rect">
            <a:avLst/>
          </a:prstGeom>
          <a:noFill/>
        </p:spPr>
        <p:txBody>
          <a:bodyPr wrap="none" rtlCol="0">
            <a:spAutoFit/>
          </a:bodyPr>
          <a:lstStyle/>
          <a:p>
            <a:r>
              <a:rPr lang="en-US" dirty="0">
                <a:solidFill>
                  <a:schemeClr val="tx1"/>
                </a:solidFill>
              </a:rPr>
              <a:t>tweaked:</a:t>
            </a:r>
          </a:p>
        </p:txBody>
      </p:sp>
      <p:sp>
        <p:nvSpPr>
          <p:cNvPr id="13" name="TextBox 12">
            <a:extLst>
              <a:ext uri="{FF2B5EF4-FFF2-40B4-BE49-F238E27FC236}">
                <a16:creationId xmlns:a16="http://schemas.microsoft.com/office/drawing/2014/main" id="{FDC92A00-8F64-4A4C-8DF0-ECC29D8D2A94}"/>
              </a:ext>
            </a:extLst>
          </p:cNvPr>
          <p:cNvSpPr txBox="1"/>
          <p:nvPr/>
        </p:nvSpPr>
        <p:spPr>
          <a:xfrm>
            <a:off x="3048000" y="2967335"/>
            <a:ext cx="3122971" cy="461665"/>
          </a:xfrm>
          <a:prstGeom prst="rect">
            <a:avLst/>
          </a:prstGeom>
          <a:noFill/>
        </p:spPr>
        <p:txBody>
          <a:bodyPr wrap="none" rtlCol="0">
            <a:spAutoFit/>
          </a:bodyPr>
          <a:lstStyle/>
          <a:p>
            <a:r>
              <a:rPr lang="en-US" dirty="0">
                <a:solidFill>
                  <a:schemeClr val="tx1"/>
                </a:solidFill>
              </a:rPr>
              <a:t>71a08cf14000blahfubar</a:t>
            </a:r>
          </a:p>
        </p:txBody>
      </p:sp>
      <p:sp>
        <p:nvSpPr>
          <p:cNvPr id="14" name="TextBox 13">
            <a:extLst>
              <a:ext uri="{FF2B5EF4-FFF2-40B4-BE49-F238E27FC236}">
                <a16:creationId xmlns:a16="http://schemas.microsoft.com/office/drawing/2014/main" id="{D7138672-3075-084E-A93F-D10C486DB8FA}"/>
              </a:ext>
            </a:extLst>
          </p:cNvPr>
          <p:cNvSpPr txBox="1"/>
          <p:nvPr/>
        </p:nvSpPr>
        <p:spPr>
          <a:xfrm>
            <a:off x="645236" y="5105400"/>
            <a:ext cx="1394934" cy="1200329"/>
          </a:xfrm>
          <a:prstGeom prst="rect">
            <a:avLst/>
          </a:prstGeom>
          <a:noFill/>
        </p:spPr>
        <p:txBody>
          <a:bodyPr wrap="none" rtlCol="0">
            <a:spAutoFit/>
          </a:bodyPr>
          <a:lstStyle/>
          <a:p>
            <a:r>
              <a:rPr lang="en-US" dirty="0">
                <a:solidFill>
                  <a:schemeClr val="tx1"/>
                </a:solidFill>
              </a:rPr>
              <a:t>protected</a:t>
            </a:r>
          </a:p>
          <a:p>
            <a:r>
              <a:rPr lang="en-US" dirty="0">
                <a:solidFill>
                  <a:schemeClr val="tx1"/>
                </a:solidFill>
              </a:rPr>
              <a:t>password</a:t>
            </a:r>
          </a:p>
          <a:p>
            <a:r>
              <a:rPr lang="en-US" dirty="0">
                <a:solidFill>
                  <a:schemeClr val="tx1"/>
                </a:solidFill>
              </a:rPr>
              <a:t>identifier:</a:t>
            </a:r>
          </a:p>
        </p:txBody>
      </p:sp>
      <p:sp>
        <p:nvSpPr>
          <p:cNvPr id="15" name="TextBox 14">
            <a:extLst>
              <a:ext uri="{FF2B5EF4-FFF2-40B4-BE49-F238E27FC236}">
                <a16:creationId xmlns:a16="http://schemas.microsoft.com/office/drawing/2014/main" id="{ABA92727-243F-FC43-92EA-0530812373F9}"/>
              </a:ext>
            </a:extLst>
          </p:cNvPr>
          <p:cNvSpPr txBox="1"/>
          <p:nvPr/>
        </p:nvSpPr>
        <p:spPr>
          <a:xfrm>
            <a:off x="2473292" y="5786735"/>
            <a:ext cx="5687776" cy="461665"/>
          </a:xfrm>
          <a:prstGeom prst="rect">
            <a:avLst/>
          </a:prstGeom>
          <a:noFill/>
        </p:spPr>
        <p:txBody>
          <a:bodyPr wrap="none" rtlCol="0">
            <a:spAutoFit/>
          </a:bodyPr>
          <a:lstStyle/>
          <a:p>
            <a:r>
              <a:rPr lang="en-US" dirty="0">
                <a:solidFill>
                  <a:schemeClr val="tx1"/>
                </a:solidFill>
              </a:rPr>
              <a:t>891b52f0725635f3abc8a6b13159df5afbf0a</a:t>
            </a:r>
          </a:p>
        </p:txBody>
      </p:sp>
      <p:cxnSp>
        <p:nvCxnSpPr>
          <p:cNvPr id="17" name="Straight Arrow Connector 16">
            <a:extLst>
              <a:ext uri="{FF2B5EF4-FFF2-40B4-BE49-F238E27FC236}">
                <a16:creationId xmlns:a16="http://schemas.microsoft.com/office/drawing/2014/main" id="{2B54E50B-8287-A643-87EA-F82BFE1A0F8F}"/>
              </a:ext>
            </a:extLst>
          </p:cNvPr>
          <p:cNvCxnSpPr>
            <a:cxnSpLocks/>
          </p:cNvCxnSpPr>
          <p:nvPr/>
        </p:nvCxnSpPr>
        <p:spPr bwMode="auto">
          <a:xfrm>
            <a:off x="5490763" y="1484313"/>
            <a:ext cx="0" cy="605135"/>
          </a:xfrm>
          <a:prstGeom prst="straightConnector1">
            <a:avLst/>
          </a:prstGeom>
          <a:solidFill>
            <a:srgbClr val="00B8FF"/>
          </a:solidFill>
          <a:ln w="28575" cap="flat" cmpd="sng" algn="ctr">
            <a:solidFill>
              <a:schemeClr val="tx1"/>
            </a:solidFill>
            <a:prstDash val="solid"/>
            <a:round/>
            <a:headEnd type="none" w="med" len="med"/>
            <a:tailEnd type="triangle"/>
          </a:ln>
          <a:effectLst/>
        </p:spPr>
      </p:cxnSp>
      <p:cxnSp>
        <p:nvCxnSpPr>
          <p:cNvPr id="20" name="Straight Arrow Connector 19">
            <a:extLst>
              <a:ext uri="{FF2B5EF4-FFF2-40B4-BE49-F238E27FC236}">
                <a16:creationId xmlns:a16="http://schemas.microsoft.com/office/drawing/2014/main" id="{60EA972E-B6DF-4649-BA61-CFF6CCEE476D}"/>
              </a:ext>
            </a:extLst>
          </p:cNvPr>
          <p:cNvCxnSpPr>
            <a:cxnSpLocks/>
          </p:cNvCxnSpPr>
          <p:nvPr/>
        </p:nvCxnSpPr>
        <p:spPr bwMode="auto">
          <a:xfrm>
            <a:off x="5155980" y="2362200"/>
            <a:ext cx="0" cy="605135"/>
          </a:xfrm>
          <a:prstGeom prst="straightConnector1">
            <a:avLst/>
          </a:prstGeom>
          <a:solidFill>
            <a:srgbClr val="00B8FF"/>
          </a:solidFill>
          <a:ln w="28575" cap="flat" cmpd="sng" algn="ctr">
            <a:solidFill>
              <a:schemeClr val="tx1"/>
            </a:solidFill>
            <a:prstDash val="solid"/>
            <a:round/>
            <a:headEnd type="none" w="med" len="med"/>
            <a:tailEnd type="triangle"/>
          </a:ln>
          <a:effectLst/>
        </p:spPr>
      </p:cxnSp>
      <p:cxnSp>
        <p:nvCxnSpPr>
          <p:cNvPr id="21" name="Straight Arrow Connector 20">
            <a:extLst>
              <a:ext uri="{FF2B5EF4-FFF2-40B4-BE49-F238E27FC236}">
                <a16:creationId xmlns:a16="http://schemas.microsoft.com/office/drawing/2014/main" id="{E8BCF8C8-1C89-DD4D-9626-CF53B1275ED4}"/>
              </a:ext>
            </a:extLst>
          </p:cNvPr>
          <p:cNvCxnSpPr>
            <a:cxnSpLocks/>
          </p:cNvCxnSpPr>
          <p:nvPr/>
        </p:nvCxnSpPr>
        <p:spPr bwMode="auto">
          <a:xfrm>
            <a:off x="4724400" y="3429000"/>
            <a:ext cx="0" cy="605135"/>
          </a:xfrm>
          <a:prstGeom prst="straightConnector1">
            <a:avLst/>
          </a:prstGeom>
          <a:solidFill>
            <a:srgbClr val="00B8FF"/>
          </a:solidFill>
          <a:ln w="2857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8DC6DCF9-2F66-A749-B259-40DBEA4CB25F}"/>
              </a:ext>
            </a:extLst>
          </p:cNvPr>
          <p:cNvCxnSpPr>
            <a:cxnSpLocks/>
          </p:cNvCxnSpPr>
          <p:nvPr/>
        </p:nvCxnSpPr>
        <p:spPr bwMode="auto">
          <a:xfrm>
            <a:off x="4698836" y="4953000"/>
            <a:ext cx="0" cy="605135"/>
          </a:xfrm>
          <a:prstGeom prst="straightConnector1">
            <a:avLst/>
          </a:prstGeom>
          <a:solidFill>
            <a:srgbClr val="00B8FF"/>
          </a:solidFill>
          <a:ln w="28575" cap="flat" cmpd="sng" algn="ctr">
            <a:solidFill>
              <a:schemeClr val="tx1"/>
            </a:solidFill>
            <a:prstDash val="solid"/>
            <a:round/>
            <a:headEnd type="none" w="med" len="med"/>
            <a:tailEnd type="triangle"/>
          </a:ln>
          <a:effectLst/>
        </p:spPr>
      </p:cxnSp>
      <p:cxnSp>
        <p:nvCxnSpPr>
          <p:cNvPr id="23" name="Straight Arrow Connector 22">
            <a:extLst>
              <a:ext uri="{FF2B5EF4-FFF2-40B4-BE49-F238E27FC236}">
                <a16:creationId xmlns:a16="http://schemas.microsoft.com/office/drawing/2014/main" id="{98DD42A8-D5FF-974F-99D5-57459FFF50A2}"/>
              </a:ext>
            </a:extLst>
          </p:cNvPr>
          <p:cNvCxnSpPr>
            <a:cxnSpLocks/>
            <a:stCxn id="7" idx="1"/>
          </p:cNvCxnSpPr>
          <p:nvPr/>
        </p:nvCxnSpPr>
        <p:spPr bwMode="auto">
          <a:xfrm flipH="1">
            <a:off x="6248400" y="4433392"/>
            <a:ext cx="1295400" cy="0"/>
          </a:xfrm>
          <a:prstGeom prst="straightConnector1">
            <a:avLst/>
          </a:prstGeom>
          <a:solidFill>
            <a:srgbClr val="00B8FF"/>
          </a:solidFill>
          <a:ln w="2857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742219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repeatCount="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up)">
                                      <p:cBhvr>
                                        <p:cTn id="7" dur="500"/>
                                        <p:tgtEl>
                                          <p:spTgt spid="17"/>
                                        </p:tgtEl>
                                      </p:cBhvr>
                                    </p:animEffect>
                                  </p:childTnLst>
                                </p:cTn>
                              </p:par>
                            </p:childTnLst>
                          </p:cTn>
                        </p:par>
                        <p:par>
                          <p:cTn id="8" fill="hold">
                            <p:stCondLst>
                              <p:cond delay="500"/>
                            </p:stCondLst>
                            <p:childTnLst>
                              <p:par>
                                <p:cTn id="9" presetID="1" presetClass="exit" presetSubtype="0" fill="hold" nodeType="afterEffect">
                                  <p:stCondLst>
                                    <p:cond delay="1000"/>
                                  </p:stCondLst>
                                  <p:childTnLst>
                                    <p:set>
                                      <p:cBhvr>
                                        <p:cTn id="10" dur="1" fill="hold">
                                          <p:stCondLst>
                                            <p:cond delay="0"/>
                                          </p:stCondLst>
                                        </p:cTn>
                                        <p:tgtEl>
                                          <p:spTgt spid="17"/>
                                        </p:tgtEl>
                                        <p:attrNameLst>
                                          <p:attrName>style.visibility</p:attrName>
                                        </p:attrNameLst>
                                      </p:cBhvr>
                                      <p:to>
                                        <p:strVal val="hidden"/>
                                      </p:to>
                                    </p:set>
                                  </p:childTnLst>
                                </p:cTn>
                              </p:par>
                            </p:childTnLst>
                          </p:cTn>
                        </p:par>
                        <p:par>
                          <p:cTn id="11" fill="hold">
                            <p:stCondLst>
                              <p:cond delay="1500"/>
                            </p:stCondLst>
                            <p:childTnLst>
                              <p:par>
                                <p:cTn id="12" presetID="42" presetClass="path" presetSubtype="0" accel="50000" decel="50000" fill="hold" grpId="0" nodeType="afterEffect">
                                  <p:stCondLst>
                                    <p:cond delay="0"/>
                                  </p:stCondLst>
                                  <p:childTnLst>
                                    <p:animMotion origin="layout" path="M 2.77778E-6 1.11111E-6 L 0.00052 0.13958 " pathEditMode="relative" rAng="0" ptsTypes="AA">
                                      <p:cBhvr>
                                        <p:cTn id="13" dur="2000" fill="hold"/>
                                        <p:tgtEl>
                                          <p:spTgt spid="9"/>
                                        </p:tgtEl>
                                        <p:attrNameLst>
                                          <p:attrName>ppt_x</p:attrName>
                                          <p:attrName>ppt_y</p:attrName>
                                        </p:attrNameLst>
                                      </p:cBhvr>
                                      <p:rCtr x="17" y="6968"/>
                                    </p:animMotion>
                                  </p:childTnLst>
                                </p:cTn>
                              </p:par>
                            </p:childTnLst>
                          </p:cTn>
                        </p:par>
                        <p:par>
                          <p:cTn id="14" fill="hold">
                            <p:stCondLst>
                              <p:cond delay="3500"/>
                            </p:stCondLst>
                            <p:childTnLst>
                              <p:par>
                                <p:cTn id="15" presetID="1" presetClass="exit" presetSubtype="0" fill="hold" grpId="1" nodeType="afterEffect">
                                  <p:stCondLst>
                                    <p:cond delay="1000"/>
                                  </p:stCondLst>
                                  <p:childTnLst>
                                    <p:set>
                                      <p:cBhvr>
                                        <p:cTn id="16" dur="1" fill="hold">
                                          <p:stCondLst>
                                            <p:cond delay="0"/>
                                          </p:stCondLst>
                                        </p:cTn>
                                        <p:tgtEl>
                                          <p:spTgt spid="9"/>
                                        </p:tgtEl>
                                        <p:attrNameLst>
                                          <p:attrName>style.visibility</p:attrName>
                                        </p:attrNameLst>
                                      </p:cBhvr>
                                      <p:to>
                                        <p:strVal val="hidden"/>
                                      </p:to>
                                    </p:set>
                                  </p:childTnLst>
                                </p:cTn>
                              </p:par>
                              <p:par>
                                <p:cTn id="17" presetID="3"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linds(horizontal)">
                                      <p:cBhvr>
                                        <p:cTn id="19" dur="500"/>
                                        <p:tgtEl>
                                          <p:spTgt spid="11"/>
                                        </p:tgtEl>
                                      </p:cBhvr>
                                    </p:animEffect>
                                  </p:childTnLst>
                                </p:cTn>
                              </p:par>
                              <p:par>
                                <p:cTn id="20" presetID="1" presetClass="entr" presetSubtype="0" fill="hold" grpId="1" nodeType="with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wipe(up)">
                                      <p:cBhvr>
                                        <p:cTn id="26" dur="500"/>
                                        <p:tgtEl>
                                          <p:spTgt spid="20"/>
                                        </p:tgtEl>
                                      </p:cBhvr>
                                    </p:animEffect>
                                  </p:childTnLst>
                                </p:cTn>
                              </p:par>
                            </p:childTnLst>
                          </p:cTn>
                        </p:par>
                        <p:par>
                          <p:cTn id="27" fill="hold">
                            <p:stCondLst>
                              <p:cond delay="500"/>
                            </p:stCondLst>
                            <p:childTnLst>
                              <p:par>
                                <p:cTn id="28" presetID="1" presetClass="exit" presetSubtype="0" fill="hold" nodeType="afterEffect">
                                  <p:stCondLst>
                                    <p:cond delay="1000"/>
                                  </p:stCondLst>
                                  <p:childTnLst>
                                    <p:set>
                                      <p:cBhvr>
                                        <p:cTn id="29" dur="1" fill="hold">
                                          <p:stCondLst>
                                            <p:cond delay="0"/>
                                          </p:stCondLst>
                                        </p:cTn>
                                        <p:tgtEl>
                                          <p:spTgt spid="20"/>
                                        </p:tgtEl>
                                        <p:attrNameLst>
                                          <p:attrName>style.visibility</p:attrName>
                                        </p:attrNameLst>
                                      </p:cBhvr>
                                      <p:to>
                                        <p:strVal val="hidden"/>
                                      </p:to>
                                    </p:set>
                                  </p:childTnLst>
                                </p:cTn>
                              </p:par>
                            </p:childTnLst>
                          </p:cTn>
                        </p:par>
                        <p:par>
                          <p:cTn id="30" fill="hold">
                            <p:stCondLst>
                              <p:cond delay="1500"/>
                            </p:stCondLst>
                            <p:childTnLst>
                              <p:par>
                                <p:cTn id="31" presetID="42" presetClass="path" presetSubtype="0" accel="50000" decel="50000" fill="hold" grpId="0" nodeType="afterEffect">
                                  <p:stCondLst>
                                    <p:cond delay="0"/>
                                  </p:stCondLst>
                                  <p:childTnLst>
                                    <p:animMotion origin="layout" path="M 3.33333E-6 7.40741E-7 L -0.00035 0.14491 " pathEditMode="relative" rAng="0" ptsTypes="AA">
                                      <p:cBhvr>
                                        <p:cTn id="32" dur="2000" fill="hold"/>
                                        <p:tgtEl>
                                          <p:spTgt spid="10"/>
                                        </p:tgtEl>
                                        <p:attrNameLst>
                                          <p:attrName>ppt_x</p:attrName>
                                          <p:attrName>ppt_y</p:attrName>
                                        </p:attrNameLst>
                                      </p:cBhvr>
                                      <p:rCtr x="-17" y="7245"/>
                                    </p:animMotion>
                                  </p:childTnLst>
                                </p:cTn>
                              </p:par>
                            </p:childTnLst>
                          </p:cTn>
                        </p:par>
                        <p:par>
                          <p:cTn id="33" fill="hold">
                            <p:stCondLst>
                              <p:cond delay="3500"/>
                            </p:stCondLst>
                            <p:childTnLst>
                              <p:par>
                                <p:cTn id="34" presetID="1" presetClass="exit" presetSubtype="0" fill="hold" grpId="2" nodeType="afterEffect">
                                  <p:stCondLst>
                                    <p:cond delay="1000"/>
                                  </p:stCondLst>
                                  <p:childTnLst>
                                    <p:set>
                                      <p:cBhvr>
                                        <p:cTn id="35" dur="1" fill="hold">
                                          <p:stCondLst>
                                            <p:cond delay="0"/>
                                          </p:stCondLst>
                                        </p:cTn>
                                        <p:tgtEl>
                                          <p:spTgt spid="10"/>
                                        </p:tgtEl>
                                        <p:attrNameLst>
                                          <p:attrName>style.visibility</p:attrName>
                                        </p:attrNameLst>
                                      </p:cBhvr>
                                      <p:to>
                                        <p:strVal val="hidden"/>
                                      </p:to>
                                    </p:set>
                                  </p:childTnLst>
                                </p:cTn>
                              </p:par>
                              <p:par>
                                <p:cTn id="36" presetID="3" presetClass="entr" presetSubtype="1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blinds(horizontal)">
                                      <p:cBhvr>
                                        <p:cTn id="38" dur="500"/>
                                        <p:tgtEl>
                                          <p:spTgt spid="12"/>
                                        </p:tgtEl>
                                      </p:cBhvr>
                                    </p:animEffec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nodeType="click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wipe(right)">
                                      <p:cBhvr>
                                        <p:cTn id="45" dur="500"/>
                                        <p:tgtEl>
                                          <p:spTgt spid="23"/>
                                        </p:tgtEl>
                                      </p:cBhvr>
                                    </p:animEffect>
                                  </p:childTnLst>
                                </p:cTn>
                              </p:par>
                            </p:childTnLst>
                          </p:cTn>
                        </p:par>
                        <p:par>
                          <p:cTn id="46" fill="hold">
                            <p:stCondLst>
                              <p:cond delay="500"/>
                            </p:stCondLst>
                            <p:childTnLst>
                              <p:par>
                                <p:cTn id="47" presetID="22" presetClass="entr" presetSubtype="1" fill="hold"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ipe(up)">
                                      <p:cBhvr>
                                        <p:cTn id="49" dur="500"/>
                                        <p:tgtEl>
                                          <p:spTgt spid="21"/>
                                        </p:tgtEl>
                                      </p:cBhvr>
                                    </p:animEffect>
                                  </p:childTnLst>
                                </p:cTn>
                              </p:par>
                              <p:par>
                                <p:cTn id="50" presetID="1" presetClass="entr" presetSubtype="0" fill="hold" grpId="0" nodeType="withEffect">
                                  <p:stCondLst>
                                    <p:cond delay="0"/>
                                  </p:stCondLst>
                                  <p:childTnLst>
                                    <p:set>
                                      <p:cBhvr>
                                        <p:cTn id="51" dur="1" fill="hold">
                                          <p:stCondLst>
                                            <p:cond delay="0"/>
                                          </p:stCondLst>
                                        </p:cTn>
                                        <p:tgtEl>
                                          <p:spTgt spid="7"/>
                                        </p:tgtEl>
                                        <p:attrNameLst>
                                          <p:attrName>style.visibility</p:attrName>
                                        </p:attrNameLst>
                                      </p:cBhvr>
                                      <p:to>
                                        <p:strVal val="visible"/>
                                      </p:to>
                                    </p:set>
                                  </p:childTnLst>
                                </p:cTn>
                              </p:par>
                            </p:childTnLst>
                          </p:cTn>
                        </p:par>
                        <p:par>
                          <p:cTn id="52" fill="hold">
                            <p:stCondLst>
                              <p:cond delay="1000"/>
                            </p:stCondLst>
                            <p:childTnLst>
                              <p:par>
                                <p:cTn id="53" presetID="1"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par>
                          <p:cTn id="55" fill="hold">
                            <p:stCondLst>
                              <p:cond delay="1000"/>
                            </p:stCondLst>
                            <p:childTnLst>
                              <p:par>
                                <p:cTn id="56" presetID="22" presetClass="entr" presetSubtype="1" fill="hold" nodeType="afterEffect">
                                  <p:stCondLst>
                                    <p:cond delay="1000"/>
                                  </p:stCondLst>
                                  <p:childTnLst>
                                    <p:set>
                                      <p:cBhvr>
                                        <p:cTn id="57" dur="1" fill="hold">
                                          <p:stCondLst>
                                            <p:cond delay="0"/>
                                          </p:stCondLst>
                                        </p:cTn>
                                        <p:tgtEl>
                                          <p:spTgt spid="22"/>
                                        </p:tgtEl>
                                        <p:attrNameLst>
                                          <p:attrName>style.visibility</p:attrName>
                                        </p:attrNameLst>
                                      </p:cBhvr>
                                      <p:to>
                                        <p:strVal val="visible"/>
                                      </p:to>
                                    </p:set>
                                    <p:animEffect transition="in" filter="wipe(up)">
                                      <p:cBhvr>
                                        <p:cTn id="58" dur="500"/>
                                        <p:tgtEl>
                                          <p:spTgt spid="22"/>
                                        </p:tgtEl>
                                      </p:cBhvr>
                                    </p:animEffect>
                                  </p:childTnLst>
                                </p:cTn>
                              </p:par>
                            </p:childTnLst>
                          </p:cTn>
                        </p:par>
                        <p:par>
                          <p:cTn id="59" fill="hold">
                            <p:stCondLst>
                              <p:cond delay="2500"/>
                            </p:stCondLst>
                            <p:childTnLst>
                              <p:par>
                                <p:cTn id="60" presetID="1" presetClass="entr" presetSubtype="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9" grpId="1"/>
      <p:bldP spid="10" grpId="0"/>
      <p:bldP spid="10" grpId="1"/>
      <p:bldP spid="10" grpId="2"/>
      <p:bldP spid="11" grpId="0"/>
      <p:bldP spid="12" grpId="0"/>
      <p:bldP spid="13" grpId="0"/>
      <p:bldP spid="14" grpId="0"/>
      <p:bldP spid="15" grpId="0"/>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7927</TotalTime>
  <Words>979</Words>
  <Application>Microsoft Macintosh PowerPoint</Application>
  <PresentationFormat>On-screen Show (4:3)</PresentationFormat>
  <Paragraphs>135</Paragraphs>
  <Slides>11</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Protecting Password Identifiers</vt:lpstr>
      <vt:lpstr>Abstract</vt:lpstr>
      <vt:lpstr>What’s The Problem?</vt:lpstr>
      <vt:lpstr>Two Possible Solutions</vt:lpstr>
      <vt:lpstr>Solution (broadly speaking)</vt:lpstr>
      <vt:lpstr>Issue to Consider</vt:lpstr>
      <vt:lpstr>Protected Identifiers and Mesh</vt:lpstr>
      <vt:lpstr>Proposal</vt:lpstr>
      <vt:lpstr>PowerPoint Presentation</vt:lpstr>
      <vt:lpstr>Properties of Proposed Scheme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Harkins, Daniel</dc:creator>
  <cp:lastModifiedBy>Harkins, Daniel</cp:lastModifiedBy>
  <cp:revision>34</cp:revision>
  <cp:lastPrinted>1601-01-01T00:00:00Z</cp:lastPrinted>
  <dcterms:created xsi:type="dcterms:W3CDTF">2021-03-22T20:21:54Z</dcterms:created>
  <dcterms:modified xsi:type="dcterms:W3CDTF">2021-03-30T17:20:39Z</dcterms:modified>
</cp:coreProperties>
</file>