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54" r:id="rId19"/>
    <p:sldId id="355" r:id="rId20"/>
    <p:sldId id="356" r:id="rId21"/>
    <p:sldId id="351" r:id="rId22"/>
    <p:sldId id="346" r:id="rId23"/>
    <p:sldId id="347" r:id="rId24"/>
    <p:sldId id="344" r:id="rId25"/>
    <p:sldId id="333" r:id="rId26"/>
    <p:sldId id="322" r:id="rId27"/>
    <p:sldId id="320" r:id="rId28"/>
    <p:sldId id="327" r:id="rId29"/>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802.11-21/0525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802.11-21/0525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802.11-21/0525</a:t>
            </a:r>
            <a:endParaRPr lang="en-US"/>
          </a:p>
        </p:txBody>
      </p:sp>
      <p:sp>
        <p:nvSpPr>
          <p:cNvPr id="5" name="Rectangle 3"/>
          <p:cNvSpPr>
            <a:spLocks noGrp="1" noChangeArrowheads="1"/>
          </p:cNvSpPr>
          <p:nvPr>
            <p:ph type="dt"/>
          </p:nvPr>
        </p:nvSpPr>
        <p:spPr>
          <a:ln/>
        </p:spPr>
        <p:txBody>
          <a:bodyPr/>
          <a:lstStyle/>
          <a:p>
            <a:r>
              <a:rPr lang="en-GB"/>
              <a:t>March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802.11-21/0525</a:t>
            </a:r>
            <a:endParaRPr lang="en-US"/>
          </a:p>
        </p:txBody>
      </p:sp>
      <p:sp>
        <p:nvSpPr>
          <p:cNvPr id="5" name="Rectangle 3"/>
          <p:cNvSpPr>
            <a:spLocks noGrp="1" noChangeArrowheads="1"/>
          </p:cNvSpPr>
          <p:nvPr>
            <p:ph type="dt"/>
          </p:nvPr>
        </p:nvSpPr>
        <p:spPr>
          <a:ln/>
        </p:spPr>
        <p:txBody>
          <a:bodyPr/>
          <a:lstStyle/>
          <a:p>
            <a:r>
              <a:rPr lang="en-GB"/>
              <a:t>March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March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802.11-21/0525r1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March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March 23,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2021-03-23</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317"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trike="sngStrike"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 &amp; Status of comment resolutions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on comment resolution process</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p:txBody>
          <a:bodyPr/>
          <a:lstStyle/>
          <a:p>
            <a:pPr marL="285750" indent="-285750">
              <a:buFont typeface="Arial" panose="020B0604020202020204" pitchFamily="34" charset="0"/>
              <a:buChar char="•"/>
            </a:pPr>
            <a:r>
              <a:rPr lang="en-US" dirty="0"/>
              <a:t>Editor working on D1.02</a:t>
            </a:r>
          </a:p>
          <a:p>
            <a:pPr marL="585788" lvl="1" indent="-285750">
              <a:buFont typeface="Arial" panose="020B0604020202020204" pitchFamily="34" charset="0"/>
              <a:buChar char="•"/>
            </a:pPr>
            <a:r>
              <a:rPr lang="en-US" dirty="0"/>
              <a:t>Incorporated approx. xxx % of approved comments</a:t>
            </a:r>
          </a:p>
          <a:p>
            <a:pPr marL="585788" lvl="1" indent="-285750">
              <a:buFont typeface="Arial" panose="020B0604020202020204" pitchFamily="34" charset="0"/>
              <a:buChar char="•"/>
            </a:pPr>
            <a:r>
              <a:rPr lang="en-US" dirty="0"/>
              <a:t>Expected release of D1.02 is </a:t>
            </a:r>
            <a:r>
              <a:rPr lang="en-US" dirty="0" err="1"/>
              <a:t>xxxx</a:t>
            </a:r>
            <a:endParaRPr lang="en-US" dirty="0"/>
          </a:p>
          <a:p>
            <a:pPr marL="285750" indent="-285750">
              <a:buFont typeface="Arial" panose="020B0604020202020204" pitchFamily="34" charset="0"/>
              <a:buChar char="•"/>
            </a:pPr>
            <a:r>
              <a:rPr lang="en-US" dirty="0"/>
              <a:t>Status on comment resolution</a:t>
            </a:r>
          </a:p>
          <a:p>
            <a:pPr marL="585788" lvl="1" indent="-285750">
              <a:buFont typeface="Arial" panose="020B0604020202020204" pitchFamily="34" charset="0"/>
              <a:buChar char="•"/>
            </a:pPr>
            <a:r>
              <a:rPr lang="en-US" dirty="0"/>
              <a:t>Total 643 comments</a:t>
            </a:r>
          </a:p>
          <a:p>
            <a:pPr marL="585788" lvl="1" indent="-285750">
              <a:buFont typeface="Arial" panose="020B0604020202020204" pitchFamily="34" charset="0"/>
              <a:buChar char="•"/>
            </a:pPr>
            <a:r>
              <a:rPr lang="en-US" dirty="0"/>
              <a:t>231 comments resolved (approved resolution)</a:t>
            </a:r>
          </a:p>
          <a:p>
            <a:pPr marL="585788" lvl="1" indent="-285750">
              <a:buFont typeface="Arial" panose="020B0604020202020204" pitchFamily="34" charset="0"/>
              <a:buChar char="•"/>
            </a:pPr>
            <a:r>
              <a:rPr lang="en-US" dirty="0"/>
              <a:t>412 comments unresolved</a:t>
            </a:r>
          </a:p>
          <a:p>
            <a:pPr marL="285750" indent="-285750">
              <a:buFont typeface="Arial" panose="020B0604020202020204" pitchFamily="34" charset="0"/>
              <a:buChar char="•"/>
            </a:pPr>
            <a:r>
              <a:rPr lang="en-US" dirty="0"/>
              <a:t>Time spent in comment resolution</a:t>
            </a:r>
          </a:p>
          <a:p>
            <a:pPr marL="585788" lvl="1" indent="-285750">
              <a:buFont typeface="Arial" panose="020B0604020202020204" pitchFamily="34" charset="0"/>
              <a:buChar char="•"/>
            </a:pPr>
            <a:r>
              <a:rPr lang="en-US" dirty="0"/>
              <a:t>On average, spent 5 minutes per CID to resolve it</a:t>
            </a:r>
          </a:p>
          <a:p>
            <a:pPr marL="585788" lvl="1" indent="-285750">
              <a:buFont typeface="Arial" panose="020B0604020202020204" pitchFamily="34" charset="0"/>
              <a:buChar char="•"/>
            </a:pPr>
            <a:r>
              <a:rPr lang="en-US" dirty="0"/>
              <a:t>2060 minutes (= approx. 35 hours) to go.</a:t>
            </a:r>
          </a:p>
          <a:p>
            <a:pPr marL="585788" lvl="1" indent="-285750">
              <a:buFont typeface="Arial" panose="020B0604020202020204" pitchFamily="34" charset="0"/>
              <a:buChar char="•"/>
            </a:pPr>
            <a:r>
              <a:rPr lang="en-US" dirty="0"/>
              <a:t>14 hours available until end of May (6 hours in </a:t>
            </a:r>
            <a:r>
              <a:rPr lang="en-US" dirty="0" err="1"/>
              <a:t>telcos</a:t>
            </a:r>
            <a:r>
              <a:rPr lang="en-US" dirty="0"/>
              <a:t> &amp; 8 hours during May Interim)</a:t>
            </a:r>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196785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March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March 23,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Open </a:t>
            </a:r>
            <a:r>
              <a:rPr lang="en-US" dirty="0" err="1"/>
              <a:t>Cls</a:t>
            </a:r>
            <a:r>
              <a:rPr lang="en-US" dirty="0"/>
              <a:t>. 9 Comments</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p:txBody>
          <a:bodyPr/>
          <a:lstStyle/>
          <a:p>
            <a:pPr marL="285750" indent="-285750">
              <a:buFont typeface="Arial" panose="020B0604020202020204" pitchFamily="34" charset="0"/>
              <a:buChar char="•"/>
            </a:pPr>
            <a:r>
              <a:rPr lang="en-GB" b="0" dirty="0"/>
              <a:t>All </a:t>
            </a:r>
            <a:r>
              <a:rPr lang="en-GB" b="0" dirty="0" err="1"/>
              <a:t>Cls</a:t>
            </a:r>
            <a:r>
              <a:rPr lang="en-GB" b="0" dirty="0"/>
              <a:t>. 9 comments assigned</a:t>
            </a:r>
          </a:p>
          <a:p>
            <a:pPr marL="285750" indent="-285750">
              <a:buFont typeface="Arial" panose="020B0604020202020204" pitchFamily="34" charset="0"/>
              <a:buChar char="•"/>
            </a:pPr>
            <a:r>
              <a:rPr lang="en-GB" b="0" dirty="0"/>
              <a:t>Thanks to the volunteers</a:t>
            </a:r>
          </a:p>
          <a:p>
            <a:pPr marL="585788" lvl="1" indent="-285750">
              <a:buFont typeface="Arial" panose="020B0604020202020204" pitchFamily="34" charset="0"/>
              <a:buChar char="•"/>
            </a:pPr>
            <a:r>
              <a:rPr lang="en-GB" b="0" dirty="0" err="1"/>
              <a:t>Abhi</a:t>
            </a:r>
            <a:r>
              <a:rPr lang="en-GB" b="0" dirty="0"/>
              <a:t>  — 8 CIDs</a:t>
            </a:r>
          </a:p>
          <a:p>
            <a:pPr marL="585788" lvl="1" indent="-285750">
              <a:buFont typeface="Arial" panose="020B0604020202020204" pitchFamily="34" charset="0"/>
              <a:buChar char="•"/>
            </a:pPr>
            <a:r>
              <a:rPr lang="en-GB" b="0" dirty="0"/>
              <a:t>Antonio — 1 CID</a:t>
            </a:r>
          </a:p>
          <a:p>
            <a:pPr marL="585788" lvl="1" indent="-285750">
              <a:buFont typeface="Arial" panose="020B0604020202020204" pitchFamily="34" charset="0"/>
              <a:buChar char="•"/>
            </a:pPr>
            <a:r>
              <a:rPr lang="en-GB" b="0" dirty="0"/>
              <a:t>Carol — 10 CIDs</a:t>
            </a:r>
          </a:p>
          <a:p>
            <a:pPr marL="585788" lvl="1" indent="-285750">
              <a:buFont typeface="Arial" panose="020B0604020202020204" pitchFamily="34" charset="0"/>
              <a:buChar char="•"/>
            </a:pPr>
            <a:r>
              <a:rPr lang="en-GB" b="0" dirty="0"/>
              <a:t>Hitoshi — 17 CIDs</a:t>
            </a:r>
          </a:p>
          <a:p>
            <a:pPr marL="585788" lvl="1" indent="-285750">
              <a:buFont typeface="Arial" panose="020B0604020202020204" pitchFamily="34" charset="0"/>
              <a:buChar char="•"/>
            </a:pPr>
            <a:r>
              <a:rPr lang="en-GB" b="0" dirty="0"/>
              <a:t>Stephen — 6 CIDs</a:t>
            </a:r>
          </a:p>
          <a:p>
            <a:pPr marL="585788" lvl="1" indent="-285750">
              <a:buFont typeface="Arial" panose="020B0604020202020204" pitchFamily="34" charset="0"/>
              <a:buChar char="•"/>
            </a:pPr>
            <a:r>
              <a:rPr lang="en-GB" b="0" dirty="0" err="1"/>
              <a:t>Xiaofei</a:t>
            </a:r>
            <a:r>
              <a:rPr lang="en-GB" b="0" dirty="0"/>
              <a:t> — 38 CIDs</a:t>
            </a:r>
            <a:endParaRPr lang="en-US" dirty="0"/>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3425228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March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26</a:t>
            </a:fld>
            <a:endParaRPr lang="en-GB"/>
          </a:p>
        </p:txBody>
      </p:sp>
    </p:spTree>
    <p:extLst>
      <p:ext uri="{BB962C8B-B14F-4D97-AF65-F5344CB8AC3E}">
        <p14:creationId xmlns:p14="http://schemas.microsoft.com/office/powerpoint/2010/main" val="34387422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endParaRPr lang="en-GB" sz="450" dirty="0"/>
          </a:p>
          <a:p>
            <a:r>
              <a:rPr lang="en-GB" sz="1050" dirty="0"/>
              <a:t>Join the </a:t>
            </a:r>
            <a:r>
              <a:rPr lang="en-GB" sz="1050" dirty="0" err="1"/>
              <a:t>Webex</a:t>
            </a:r>
            <a:r>
              <a:rPr lang="en-GB" sz="1050" dirty="0"/>
              <a:t> meeting here:</a:t>
            </a:r>
          </a:p>
          <a:p>
            <a:r>
              <a:rPr lang="en-GB" sz="1050" dirty="0"/>
              <a:t>https://</a:t>
            </a:r>
            <a:r>
              <a:rPr lang="en-GB" sz="1050" dirty="0" err="1"/>
              <a:t>ieeesa.webex.com</a:t>
            </a:r>
            <a:r>
              <a:rPr lang="en-GB" sz="1050" dirty="0"/>
              <a:t>/</a:t>
            </a:r>
            <a:r>
              <a:rPr lang="en-GB" sz="1050" dirty="0" err="1"/>
              <a:t>ieeesa</a:t>
            </a:r>
            <a:r>
              <a:rPr lang="en-GB" sz="1050" dirty="0"/>
              <a:t>/</a:t>
            </a:r>
            <a:r>
              <a:rPr lang="en-GB" sz="1050" dirty="0" err="1"/>
              <a:t>j.php?MTID</a:t>
            </a:r>
            <a:r>
              <a:rPr lang="en-GB" sz="1050" dirty="0"/>
              <a:t>=mb575516f8f49a6212a2fdcf937be79a1</a:t>
            </a:r>
          </a:p>
          <a:p>
            <a:endParaRPr lang="en-GB" sz="1050" dirty="0"/>
          </a:p>
          <a:p>
            <a:r>
              <a:rPr lang="en-GB" sz="1050" dirty="0"/>
              <a:t>Meeting number: 179 057 2254</a:t>
            </a:r>
          </a:p>
          <a:p>
            <a:r>
              <a:rPr lang="en-GB" sz="1050" dirty="0"/>
              <a:t>Meeting password: wireless (94735377 from phones and video systems)</a:t>
            </a:r>
          </a:p>
          <a:p>
            <a:endParaRPr lang="en-GB" sz="105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strike="sngStrike" dirty="0"/>
              <a:t>Motions</a:t>
            </a:r>
          </a:p>
          <a:p>
            <a:pPr>
              <a:buFont typeface="Arial" panose="020B0604020202020204" pitchFamily="34" charset="0"/>
              <a:buChar char="•"/>
            </a:pPr>
            <a:r>
              <a:rPr lang="en-US" sz="1200" dirty="0"/>
              <a:t>Editor’s report &amp; Status of comment resolutions</a:t>
            </a:r>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March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3743721"/>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7" name="Table 6">
            <a:extLst>
              <a:ext uri="{FF2B5EF4-FFF2-40B4-BE49-F238E27FC236}">
                <a16:creationId xmlns:a16="http://schemas.microsoft.com/office/drawing/2014/main" id="{D935A205-9451-984B-990F-2CE8B7E27210}"/>
              </a:ext>
            </a:extLst>
          </p:cNvPr>
          <p:cNvGraphicFramePr>
            <a:graphicFrameLocks noGrp="1"/>
          </p:cNvGraphicFramePr>
          <p:nvPr>
            <p:extLst>
              <p:ext uri="{D42A27DB-BD31-4B8C-83A1-F6EECF244321}">
                <p14:modId xmlns:p14="http://schemas.microsoft.com/office/powerpoint/2010/main" val="1122059496"/>
              </p:ext>
            </p:extLst>
          </p:nvPr>
        </p:nvGraphicFramePr>
        <p:xfrm>
          <a:off x="1089075" y="1629171"/>
          <a:ext cx="6794500" cy="520700"/>
        </p:xfrm>
        <a:graphic>
          <a:graphicData uri="http://schemas.openxmlformats.org/drawingml/2006/table">
            <a:tbl>
              <a:tblPr>
                <a:tableStyleId>{5C22544A-7EE6-4342-B048-85BDC9FD1C3A}</a:tableStyleId>
              </a:tblPr>
              <a:tblGrid>
                <a:gridCol w="828288">
                  <a:extLst>
                    <a:ext uri="{9D8B030D-6E8A-4147-A177-3AD203B41FA5}">
                      <a16:colId xmlns:a16="http://schemas.microsoft.com/office/drawing/2014/main" val="1655832535"/>
                    </a:ext>
                  </a:extLst>
                </a:gridCol>
                <a:gridCol w="431598">
                  <a:extLst>
                    <a:ext uri="{9D8B030D-6E8A-4147-A177-3AD203B41FA5}">
                      <a16:colId xmlns:a16="http://schemas.microsoft.com/office/drawing/2014/main" val="3178064573"/>
                    </a:ext>
                  </a:extLst>
                </a:gridCol>
                <a:gridCol w="431598">
                  <a:extLst>
                    <a:ext uri="{9D8B030D-6E8A-4147-A177-3AD203B41FA5}">
                      <a16:colId xmlns:a16="http://schemas.microsoft.com/office/drawing/2014/main" val="2007206916"/>
                    </a:ext>
                  </a:extLst>
                </a:gridCol>
                <a:gridCol w="431598">
                  <a:extLst>
                    <a:ext uri="{9D8B030D-6E8A-4147-A177-3AD203B41FA5}">
                      <a16:colId xmlns:a16="http://schemas.microsoft.com/office/drawing/2014/main" val="1822295314"/>
                    </a:ext>
                  </a:extLst>
                </a:gridCol>
                <a:gridCol w="2335709">
                  <a:extLst>
                    <a:ext uri="{9D8B030D-6E8A-4147-A177-3AD203B41FA5}">
                      <a16:colId xmlns:a16="http://schemas.microsoft.com/office/drawing/2014/main" val="3062788179"/>
                    </a:ext>
                  </a:extLst>
                </a:gridCol>
                <a:gridCol w="2335709">
                  <a:extLst>
                    <a:ext uri="{9D8B030D-6E8A-4147-A177-3AD203B41FA5}">
                      <a16:colId xmlns:a16="http://schemas.microsoft.com/office/drawing/2014/main" val="1466985585"/>
                    </a:ext>
                  </a:extLst>
                </a:gridCol>
              </a:tblGrid>
              <a:tr h="355600">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Rev</a:t>
                      </a:r>
                      <a:endParaRPr lang="en-GB" sz="1000" b="0" i="0" u="none" strike="noStrike" dirty="0">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836164687"/>
                  </a:ext>
                </a:extLst>
              </a:tr>
              <a:tr h="165100">
                <a:tc>
                  <a:txBody>
                    <a:bodyPr/>
                    <a:lstStyle/>
                    <a:p>
                      <a:pPr algn="l" fontAlgn="b"/>
                      <a:r>
                        <a:rPr lang="en-GB" sz="1000" b="0" i="0" u="none" strike="noStrike" dirty="0">
                          <a:effectLst/>
                          <a:latin typeface="Arial" panose="020B0604020202020204" pitchFamily="34" charset="0"/>
                        </a:rPr>
                        <a:t>10</a:t>
                      </a: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524</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comment-resolutions-for-lb252-part2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Stephen McCann (Huawei)</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4180666552"/>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2320</TotalTime>
  <Words>2263</Words>
  <Application>Microsoft Macintosh PowerPoint</Application>
  <PresentationFormat>On-screen Show (16:9)</PresentationFormat>
  <Paragraphs>270</Paragraphs>
  <Slides>28</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4" baseType="lpstr">
      <vt:lpstr>Arial</vt:lpstr>
      <vt:lpstr>Calibri</vt:lpstr>
      <vt:lpstr>Monotype Sorts</vt:lpstr>
      <vt:lpstr>Times New Roman</vt:lpstr>
      <vt:lpstr>802-11-BCS-Chair-Slides-Template</vt:lpstr>
      <vt:lpstr>Document</vt:lpstr>
      <vt:lpstr>Agenda TGbc Telco March 23,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Editor’s Report &amp; Status of comment resolutions</vt:lpstr>
      <vt:lpstr>Status on comment resolution process</vt:lpstr>
      <vt:lpstr>Open Cls. 9 Comments</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190</cp:revision>
  <cp:lastPrinted>1601-01-01T00:00:00Z</cp:lastPrinted>
  <dcterms:created xsi:type="dcterms:W3CDTF">2020-02-25T15:01:23Z</dcterms:created>
  <dcterms:modified xsi:type="dcterms:W3CDTF">2021-03-23T12:30:22Z</dcterms:modified>
  <cp:category/>
</cp:coreProperties>
</file>