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8" r:id="rId3"/>
    <p:sldId id="259" r:id="rId4"/>
    <p:sldId id="260" r:id="rId5"/>
    <p:sldId id="261" r:id="rId6"/>
    <p:sldId id="265" r:id="rId7"/>
    <p:sldId id="262" r:id="rId8"/>
    <p:sldId id="263"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5489"/>
  </p:normalViewPr>
  <p:slideViewPr>
    <p:cSldViewPr>
      <p:cViewPr varScale="1">
        <p:scale>
          <a:sx n="88" d="100"/>
          <a:sy n="88" d="100"/>
        </p:scale>
        <p:origin x="175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Segment Versus Frequency Subblock</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Mar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349886"/>
              </p:ext>
            </p:extLst>
          </p:nvPr>
        </p:nvGraphicFramePr>
        <p:xfrm>
          <a:off x="1524000" y="2974975"/>
          <a:ext cx="6473825" cy="1978025"/>
        </p:xfrm>
        <a:graphic>
          <a:graphicData uri="http://schemas.openxmlformats.org/presentationml/2006/ole">
            <mc:AlternateContent xmlns:mc="http://schemas.openxmlformats.org/markup-compatibility/2006">
              <mc:Choice xmlns:v="urn:schemas-microsoft-com:vml" Requires="v">
                <p:oleObj name="Document" r:id="rId4" imgW="8313213" imgH="2207485" progId="Word.Document.8">
                  <p:embed/>
                </p:oleObj>
              </mc:Choice>
              <mc:Fallback>
                <p:oleObj name="Document" r:id="rId4" imgW="8313213" imgH="2207485" progId="Word.Document.8">
                  <p:embed/>
                  <p:pic>
                    <p:nvPicPr>
                      <p:cNvPr id="0" name="Picture 3"/>
                      <p:cNvPicPr>
                        <a:picLocks noChangeAspect="1" noChangeArrowheads="1"/>
                      </p:cNvPicPr>
                      <p:nvPr/>
                    </p:nvPicPr>
                    <p:blipFill>
                      <a:blip r:embed="rId5"/>
                      <a:srcRect/>
                      <a:stretch>
                        <a:fillRect/>
                      </a:stretch>
                    </p:blipFill>
                    <p:spPr bwMode="auto">
                      <a:xfrm>
                        <a:off x="1524000" y="2974975"/>
                        <a:ext cx="6473825" cy="1978025"/>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FD6F897-D1F1-4249-B551-691A9E2EE52D}"/>
              </a:ext>
            </a:extLst>
          </p:cNvPr>
          <p:cNvPicPr>
            <a:picLocks noChangeAspect="1"/>
          </p:cNvPicPr>
          <p:nvPr/>
        </p:nvPicPr>
        <p:blipFill>
          <a:blip r:embed="rId2"/>
          <a:stretch>
            <a:fillRect/>
          </a:stretch>
        </p:blipFill>
        <p:spPr>
          <a:xfrm>
            <a:off x="3860346" y="4999304"/>
            <a:ext cx="5283654" cy="1271887"/>
          </a:xfrm>
          <a:prstGeom prst="rect">
            <a:avLst/>
          </a:prstGeom>
        </p:spPr>
      </p:pic>
      <p:pic>
        <p:nvPicPr>
          <p:cNvPr id="12" name="Picture 11">
            <a:extLst>
              <a:ext uri="{FF2B5EF4-FFF2-40B4-BE49-F238E27FC236}">
                <a16:creationId xmlns:a16="http://schemas.microsoft.com/office/drawing/2014/main" id="{915F8F74-78EF-4485-B9F6-3828AB196BE9}"/>
              </a:ext>
            </a:extLst>
          </p:cNvPr>
          <p:cNvPicPr>
            <a:picLocks noChangeAspect="1"/>
          </p:cNvPicPr>
          <p:nvPr/>
        </p:nvPicPr>
        <p:blipFill>
          <a:blip r:embed="rId3"/>
          <a:stretch>
            <a:fillRect/>
          </a:stretch>
        </p:blipFill>
        <p:spPr>
          <a:xfrm>
            <a:off x="3710669" y="1584326"/>
            <a:ext cx="5433331" cy="2220379"/>
          </a:xfrm>
          <a:prstGeom prst="rect">
            <a:avLst/>
          </a:prstGeom>
        </p:spPr>
      </p:pic>
      <p:pic>
        <p:nvPicPr>
          <p:cNvPr id="18" name="Picture 17">
            <a:extLst>
              <a:ext uri="{FF2B5EF4-FFF2-40B4-BE49-F238E27FC236}">
                <a16:creationId xmlns:a16="http://schemas.microsoft.com/office/drawing/2014/main" id="{020292C7-14CF-4809-83BF-612043ACF5AE}"/>
              </a:ext>
            </a:extLst>
          </p:cNvPr>
          <p:cNvPicPr>
            <a:picLocks noChangeAspect="1"/>
          </p:cNvPicPr>
          <p:nvPr/>
        </p:nvPicPr>
        <p:blipFill>
          <a:blip r:embed="rId4"/>
          <a:stretch>
            <a:fillRect/>
          </a:stretch>
        </p:blipFill>
        <p:spPr>
          <a:xfrm>
            <a:off x="3860344" y="3783853"/>
            <a:ext cx="5283655" cy="1016747"/>
          </a:xfrm>
          <a:prstGeom prst="rect">
            <a:avLst/>
          </a:prstGeom>
        </p:spPr>
      </p:pic>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Two Uses of Segment</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76200" y="1662113"/>
            <a:ext cx="3860343" cy="4510087"/>
          </a:xfrm>
        </p:spPr>
        <p:txBody>
          <a:bodyPr/>
          <a:lstStyle/>
          <a:p>
            <a:pPr marL="0" indent="0"/>
            <a:r>
              <a:rPr lang="en-US" sz="1800" dirty="0"/>
              <a:t>VHT first introduced “Segment” in association with two different concepts:</a:t>
            </a:r>
          </a:p>
          <a:p>
            <a:pPr>
              <a:buFont typeface="Arial" panose="020B0604020202020204" pitchFamily="34" charset="0"/>
              <a:buChar char="•"/>
            </a:pPr>
            <a:r>
              <a:rPr lang="en-US" sz="1800" b="0" dirty="0"/>
              <a:t>Non-contiguous spectrum</a:t>
            </a:r>
          </a:p>
          <a:p>
            <a:pPr>
              <a:buFont typeface="Arial" panose="020B0604020202020204" pitchFamily="34" charset="0"/>
              <a:buChar char="•"/>
            </a:pPr>
            <a:r>
              <a:rPr lang="en-US" sz="1800" b="0" dirty="0"/>
              <a:t>Segment parser </a:t>
            </a:r>
          </a:p>
          <a:p>
            <a:pPr lvl="1">
              <a:buFont typeface="Arial" panose="020B0604020202020204" pitchFamily="34" charset="0"/>
              <a:buChar char="•"/>
            </a:pPr>
            <a:r>
              <a:rPr lang="en-US" sz="1800" dirty="0"/>
              <a:t>Segment parsing is necessary to create two frequency segments</a:t>
            </a:r>
          </a:p>
          <a:p>
            <a:pPr lvl="1">
              <a:buFont typeface="Arial" panose="020B0604020202020204" pitchFamily="34" charset="0"/>
              <a:buChar char="•"/>
            </a:pPr>
            <a:r>
              <a:rPr lang="en-US" sz="1800" dirty="0"/>
              <a:t>Importantly, for 160 MHz, the Segment Parser output is </a:t>
            </a:r>
            <a:r>
              <a:rPr lang="en-US" sz="1800" b="1" dirty="0"/>
              <a:t>one </a:t>
            </a:r>
            <a:r>
              <a:rPr lang="en-US" sz="1800" dirty="0"/>
              <a:t>frequency segment but </a:t>
            </a:r>
            <a:r>
              <a:rPr lang="en-US" sz="1800" b="1" dirty="0"/>
              <a:t>two</a:t>
            </a:r>
            <a:r>
              <a:rPr lang="en-US" sz="1800" dirty="0"/>
              <a:t> frequency sub-blocks</a:t>
            </a:r>
          </a:p>
          <a:p>
            <a:pPr lvl="1">
              <a:buFont typeface="Arial" panose="020B0604020202020204" pitchFamily="34" charset="0"/>
              <a:buChar char="•"/>
            </a:pPr>
            <a:r>
              <a:rPr lang="en-US" sz="1800" dirty="0"/>
              <a:t>This name can be confusing because a </a:t>
            </a:r>
            <a:r>
              <a:rPr lang="en-US" sz="1800" i="1" dirty="0"/>
              <a:t>casual </a:t>
            </a:r>
            <a:r>
              <a:rPr lang="en-US" sz="1800" dirty="0"/>
              <a:t>reader expects the output of the </a:t>
            </a:r>
            <a:r>
              <a:rPr lang="en-US" sz="1800" b="1" dirty="0"/>
              <a:t>segment parser</a:t>
            </a:r>
            <a:r>
              <a:rPr lang="en-US" sz="1800" dirty="0"/>
              <a:t> to be </a:t>
            </a:r>
            <a:r>
              <a:rPr lang="en-US" sz="1800" b="1" dirty="0"/>
              <a:t>segments </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a:xfrm>
            <a:off x="5487087" y="6475413"/>
            <a:ext cx="3184520" cy="180975"/>
          </a:xfrm>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a:t>Mar 2021</a:t>
            </a:r>
            <a:endParaRPr lang="en-GB" dirty="0"/>
          </a:p>
        </p:txBody>
      </p:sp>
    </p:spTree>
    <p:extLst>
      <p:ext uri="{BB962C8B-B14F-4D97-AF65-F5344CB8AC3E}">
        <p14:creationId xmlns:p14="http://schemas.microsoft.com/office/powerpoint/2010/main" val="524084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685800" y="763587"/>
            <a:ext cx="7770813" cy="1065213"/>
          </a:xfrm>
        </p:spPr>
        <p:txBody>
          <a:bodyPr/>
          <a:lstStyle/>
          <a:p>
            <a:r>
              <a:rPr lang="en-US" dirty="0"/>
              <a:t>Detailed Review Shows Widespread Clarity on Segment versus Frequency Subblock:</a:t>
            </a:r>
            <a:br>
              <a:rPr lang="en-US" dirty="0"/>
            </a:br>
            <a:r>
              <a:rPr lang="en-US" sz="2400" i="1" dirty="0"/>
              <a:t>The output of the segment parser is frequency subblocks</a:t>
            </a:r>
            <a:endParaRPr lang="en-US" i="1" dirty="0"/>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685800" y="2133600"/>
            <a:ext cx="7770813" cy="3960813"/>
          </a:xfrm>
        </p:spPr>
        <p:txBody>
          <a:bodyPr/>
          <a:lstStyle/>
          <a:p>
            <a:pPr>
              <a:buFont typeface="Arial" panose="020B0604020202020204" pitchFamily="34" charset="0"/>
              <a:buChar char="•"/>
            </a:pPr>
            <a:r>
              <a:rPr lang="en-US" dirty="0"/>
              <a:t>Clause 3</a:t>
            </a:r>
          </a:p>
          <a:p>
            <a:pPr>
              <a:buFont typeface="Arial" panose="020B0604020202020204" pitchFamily="34" charset="0"/>
              <a:buChar char="•"/>
            </a:pPr>
            <a:r>
              <a:rPr lang="en-US" dirty="0"/>
              <a:t>Clause 19</a:t>
            </a:r>
          </a:p>
          <a:p>
            <a:pPr marL="457200" lvl="1" indent="0"/>
            <a:r>
              <a:rPr lang="en-US" dirty="0"/>
              <a:t>…</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Clause 27</a:t>
            </a:r>
          </a:p>
          <a:p>
            <a:pPr marL="457200" lvl="1" indent="0"/>
            <a:r>
              <a:rPr lang="en-US" dirty="0"/>
              <a:t>…</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dirty="0"/>
              <a:t>Mar 2021</a:t>
            </a:r>
            <a:endParaRPr lang="en-GB" dirty="0"/>
          </a:p>
        </p:txBody>
      </p:sp>
      <p:pic>
        <p:nvPicPr>
          <p:cNvPr id="8" name="Picture 7">
            <a:extLst>
              <a:ext uri="{FF2B5EF4-FFF2-40B4-BE49-F238E27FC236}">
                <a16:creationId xmlns:a16="http://schemas.microsoft.com/office/drawing/2014/main" id="{D546313D-473A-4B7C-9D0B-7BC13B863302}"/>
              </a:ext>
            </a:extLst>
          </p:cNvPr>
          <p:cNvPicPr>
            <a:picLocks noChangeAspect="1"/>
          </p:cNvPicPr>
          <p:nvPr/>
        </p:nvPicPr>
        <p:blipFill>
          <a:blip r:embed="rId2"/>
          <a:stretch>
            <a:fillRect/>
          </a:stretch>
        </p:blipFill>
        <p:spPr>
          <a:xfrm>
            <a:off x="2895600" y="2041529"/>
            <a:ext cx="6096000" cy="549271"/>
          </a:xfrm>
          <a:prstGeom prst="rect">
            <a:avLst/>
          </a:prstGeom>
        </p:spPr>
      </p:pic>
      <p:pic>
        <p:nvPicPr>
          <p:cNvPr id="10" name="Picture 9">
            <a:extLst>
              <a:ext uri="{FF2B5EF4-FFF2-40B4-BE49-F238E27FC236}">
                <a16:creationId xmlns:a16="http://schemas.microsoft.com/office/drawing/2014/main" id="{A398014F-6073-49BE-B05A-329E7A46EB1F}"/>
              </a:ext>
            </a:extLst>
          </p:cNvPr>
          <p:cNvPicPr>
            <a:picLocks noChangeAspect="1"/>
          </p:cNvPicPr>
          <p:nvPr/>
        </p:nvPicPr>
        <p:blipFill>
          <a:blip r:embed="rId3"/>
          <a:stretch>
            <a:fillRect/>
          </a:stretch>
        </p:blipFill>
        <p:spPr>
          <a:xfrm>
            <a:off x="2895600" y="2655500"/>
            <a:ext cx="6262151" cy="621100"/>
          </a:xfrm>
          <a:prstGeom prst="rect">
            <a:avLst/>
          </a:prstGeom>
        </p:spPr>
      </p:pic>
      <p:pic>
        <p:nvPicPr>
          <p:cNvPr id="12" name="Picture 11">
            <a:extLst>
              <a:ext uri="{FF2B5EF4-FFF2-40B4-BE49-F238E27FC236}">
                <a16:creationId xmlns:a16="http://schemas.microsoft.com/office/drawing/2014/main" id="{AF055B41-99A0-40C2-8A79-0A789AC81A76}"/>
              </a:ext>
            </a:extLst>
          </p:cNvPr>
          <p:cNvPicPr>
            <a:picLocks noChangeAspect="1"/>
          </p:cNvPicPr>
          <p:nvPr/>
        </p:nvPicPr>
        <p:blipFill>
          <a:blip r:embed="rId4"/>
          <a:stretch>
            <a:fillRect/>
          </a:stretch>
        </p:blipFill>
        <p:spPr>
          <a:xfrm>
            <a:off x="2895600" y="3409991"/>
            <a:ext cx="6247396" cy="400009"/>
          </a:xfrm>
          <a:prstGeom prst="rect">
            <a:avLst/>
          </a:prstGeom>
        </p:spPr>
      </p:pic>
      <p:pic>
        <p:nvPicPr>
          <p:cNvPr id="14" name="Picture 13">
            <a:extLst>
              <a:ext uri="{FF2B5EF4-FFF2-40B4-BE49-F238E27FC236}">
                <a16:creationId xmlns:a16="http://schemas.microsoft.com/office/drawing/2014/main" id="{AF136898-D91E-4EA1-8413-3BD58B5B9416}"/>
              </a:ext>
            </a:extLst>
          </p:cNvPr>
          <p:cNvPicPr>
            <a:picLocks noChangeAspect="1"/>
          </p:cNvPicPr>
          <p:nvPr/>
        </p:nvPicPr>
        <p:blipFill>
          <a:blip r:embed="rId5"/>
          <a:stretch>
            <a:fillRect/>
          </a:stretch>
        </p:blipFill>
        <p:spPr>
          <a:xfrm>
            <a:off x="2884713" y="3866104"/>
            <a:ext cx="6258283" cy="1010696"/>
          </a:xfrm>
          <a:prstGeom prst="rect">
            <a:avLst/>
          </a:prstGeom>
        </p:spPr>
      </p:pic>
      <p:pic>
        <p:nvPicPr>
          <p:cNvPr id="18" name="Picture 17">
            <a:extLst>
              <a:ext uri="{FF2B5EF4-FFF2-40B4-BE49-F238E27FC236}">
                <a16:creationId xmlns:a16="http://schemas.microsoft.com/office/drawing/2014/main" id="{9D76841B-B48C-4DD8-B4DA-084D0834C9AA}"/>
              </a:ext>
            </a:extLst>
          </p:cNvPr>
          <p:cNvPicPr>
            <a:picLocks noChangeAspect="1"/>
          </p:cNvPicPr>
          <p:nvPr/>
        </p:nvPicPr>
        <p:blipFill>
          <a:blip r:embed="rId6"/>
          <a:stretch>
            <a:fillRect/>
          </a:stretch>
        </p:blipFill>
        <p:spPr>
          <a:xfrm>
            <a:off x="2884713" y="5791200"/>
            <a:ext cx="6139544" cy="631914"/>
          </a:xfrm>
          <a:prstGeom prst="rect">
            <a:avLst/>
          </a:prstGeom>
        </p:spPr>
      </p:pic>
      <p:pic>
        <p:nvPicPr>
          <p:cNvPr id="20" name="Picture 19">
            <a:extLst>
              <a:ext uri="{FF2B5EF4-FFF2-40B4-BE49-F238E27FC236}">
                <a16:creationId xmlns:a16="http://schemas.microsoft.com/office/drawing/2014/main" id="{7A72D9C0-D4A0-442F-B11B-40A0855C6B74}"/>
              </a:ext>
            </a:extLst>
          </p:cNvPr>
          <p:cNvPicPr>
            <a:picLocks noChangeAspect="1"/>
          </p:cNvPicPr>
          <p:nvPr/>
        </p:nvPicPr>
        <p:blipFill>
          <a:blip r:embed="rId7"/>
          <a:stretch>
            <a:fillRect/>
          </a:stretch>
        </p:blipFill>
        <p:spPr>
          <a:xfrm>
            <a:off x="2895600" y="5029200"/>
            <a:ext cx="6096000" cy="755316"/>
          </a:xfrm>
          <a:prstGeom prst="rect">
            <a:avLst/>
          </a:prstGeom>
        </p:spPr>
      </p:pic>
    </p:spTree>
    <p:extLst>
      <p:ext uri="{BB962C8B-B14F-4D97-AF65-F5344CB8AC3E}">
        <p14:creationId xmlns:p14="http://schemas.microsoft.com/office/powerpoint/2010/main" val="2582398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But Lingering Confusion is not a “Victimless Crime”</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a:xfrm>
            <a:off x="152400" y="1981200"/>
            <a:ext cx="3362326" cy="4038599"/>
          </a:xfrm>
        </p:spPr>
        <p:txBody>
          <a:bodyPr/>
          <a:lstStyle/>
          <a:p>
            <a:pPr marL="0" indent="0"/>
            <a:r>
              <a:rPr lang="en-US" sz="1800" dirty="0"/>
              <a:t>As late as D7.0 of 11ax there was a fundamental error on this topic: the number of data tones </a:t>
            </a:r>
            <a:r>
              <a:rPr lang="en-US" sz="1800" u="sng" dirty="0"/>
              <a:t>per frequency segment</a:t>
            </a:r>
            <a:r>
              <a:rPr lang="en-US" sz="1800" dirty="0"/>
              <a:t>, </a:t>
            </a:r>
            <a:r>
              <a:rPr lang="en-US" sz="1800" dirty="0" err="1"/>
              <a:t>Nsd</a:t>
            </a:r>
            <a:r>
              <a:rPr lang="en-US" sz="1800" dirty="0"/>
              <a:t>, had two incompatible definitions  </a:t>
            </a:r>
          </a:p>
          <a:p>
            <a:pPr>
              <a:buFont typeface="Arial" panose="020B0604020202020204" pitchFamily="34" charset="0"/>
              <a:buChar char="•"/>
            </a:pPr>
            <a:r>
              <a:rPr lang="en-US" sz="1800" b="0" dirty="0" err="1"/>
              <a:t>Nsd</a:t>
            </a:r>
            <a:r>
              <a:rPr lang="en-US" sz="1800" b="0" dirty="0"/>
              <a:t> in table 27-13 differs for 80+80 vs 160 </a:t>
            </a:r>
            <a:r>
              <a:rPr lang="en-US" sz="1800" b="0" dirty="0" err="1"/>
              <a:t>MHz.</a:t>
            </a:r>
            <a:endParaRPr lang="en-US" sz="1800" b="0" dirty="0"/>
          </a:p>
          <a:p>
            <a:pPr>
              <a:buFont typeface="Arial" panose="020B0604020202020204" pitchFamily="34" charset="0"/>
              <a:buChar char="•"/>
            </a:pPr>
            <a:r>
              <a:rPr lang="en-US" sz="1800" b="0" dirty="0" err="1"/>
              <a:t>Nsd</a:t>
            </a:r>
            <a:r>
              <a:rPr lang="en-US" sz="1800" b="0" dirty="0"/>
              <a:t> in section 27.5.7 shows no differentiation between 80+80 and 160 </a:t>
            </a:r>
            <a:r>
              <a:rPr lang="en-US" sz="1800" b="0" dirty="0" err="1"/>
              <a:t>MHz.</a:t>
            </a:r>
            <a:r>
              <a:rPr lang="en-US" sz="1800" b="0" dirty="0"/>
              <a:t> </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a:t>Mar 2021</a:t>
            </a:r>
            <a:endParaRPr lang="en-GB" dirty="0"/>
          </a:p>
        </p:txBody>
      </p:sp>
      <p:pic>
        <p:nvPicPr>
          <p:cNvPr id="8" name="Picture 7">
            <a:extLst>
              <a:ext uri="{FF2B5EF4-FFF2-40B4-BE49-F238E27FC236}">
                <a16:creationId xmlns:a16="http://schemas.microsoft.com/office/drawing/2014/main" id="{396A418F-2A14-4BA3-BE92-C2387DC66F46}"/>
              </a:ext>
            </a:extLst>
          </p:cNvPr>
          <p:cNvPicPr>
            <a:picLocks noChangeAspect="1"/>
          </p:cNvPicPr>
          <p:nvPr/>
        </p:nvPicPr>
        <p:blipFill>
          <a:blip r:embed="rId2"/>
          <a:stretch>
            <a:fillRect/>
          </a:stretch>
        </p:blipFill>
        <p:spPr>
          <a:xfrm>
            <a:off x="3495675" y="2455920"/>
            <a:ext cx="5648325" cy="876952"/>
          </a:xfrm>
          <a:prstGeom prst="rect">
            <a:avLst/>
          </a:prstGeom>
        </p:spPr>
      </p:pic>
      <p:pic>
        <p:nvPicPr>
          <p:cNvPr id="11" name="Picture 10">
            <a:extLst>
              <a:ext uri="{FF2B5EF4-FFF2-40B4-BE49-F238E27FC236}">
                <a16:creationId xmlns:a16="http://schemas.microsoft.com/office/drawing/2014/main" id="{49E99446-87CE-48F8-A1F8-D27F473B59AD}"/>
              </a:ext>
            </a:extLst>
          </p:cNvPr>
          <p:cNvPicPr>
            <a:picLocks noChangeAspect="1"/>
          </p:cNvPicPr>
          <p:nvPr/>
        </p:nvPicPr>
        <p:blipFill>
          <a:blip r:embed="rId3"/>
          <a:stretch>
            <a:fillRect/>
          </a:stretch>
        </p:blipFill>
        <p:spPr>
          <a:xfrm>
            <a:off x="3429000" y="3201987"/>
            <a:ext cx="5648325" cy="2717503"/>
          </a:xfrm>
          <a:prstGeom prst="rect">
            <a:avLst/>
          </a:prstGeom>
        </p:spPr>
      </p:pic>
      <p:sp>
        <p:nvSpPr>
          <p:cNvPr id="12" name="Content Placeholder 2">
            <a:extLst>
              <a:ext uri="{FF2B5EF4-FFF2-40B4-BE49-F238E27FC236}">
                <a16:creationId xmlns:a16="http://schemas.microsoft.com/office/drawing/2014/main" id="{BA85842F-F7DF-4532-A878-8A563A28B6F4}"/>
              </a:ext>
            </a:extLst>
          </p:cNvPr>
          <p:cNvSpPr txBox="1">
            <a:spLocks/>
          </p:cNvSpPr>
          <p:nvPr/>
        </p:nvSpPr>
        <p:spPr bwMode="auto">
          <a:xfrm>
            <a:off x="3581400" y="2057400"/>
            <a:ext cx="5257800" cy="398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1800" kern="0" dirty="0"/>
              <a:t>Sample 11axD7.0 tables</a:t>
            </a:r>
            <a:endParaRPr lang="en-US" sz="1800" b="0" kern="0" dirty="0"/>
          </a:p>
        </p:txBody>
      </p:sp>
    </p:spTree>
    <p:extLst>
      <p:ext uri="{BB962C8B-B14F-4D97-AF65-F5344CB8AC3E}">
        <p14:creationId xmlns:p14="http://schemas.microsoft.com/office/powerpoint/2010/main" val="1808209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11be only has one frequency segment: can’t it redefine “segment” for its own purpose?</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marL="0" indent="0"/>
            <a:r>
              <a:rPr lang="en-US" sz="2000" dirty="0"/>
              <a:t>This would create two problems</a:t>
            </a:r>
          </a:p>
          <a:p>
            <a:pPr>
              <a:buFont typeface="Arial" panose="020B0604020202020204" pitchFamily="34" charset="0"/>
              <a:buChar char="•"/>
            </a:pPr>
            <a:r>
              <a:rPr lang="en-US" sz="2000" b="0" dirty="0"/>
              <a:t>802.11be is an amendment to 802.11, and ultimately will be rolled into 802.11. But 802.11 has already defined “frequency segment” (clause 3) and used the term throughout the standard including MAC sections, such as Beacon Report, Neighbor Report, prerequisite fields like VHT/HE Capabilities, Wide Bandwidth Channel Switch, (TVHT Operation), OCI, FILS Discovery, VHT BSS operation, (TVHT BSS operation), FILS Discovery frame transmission, Operating Channel Validation, EAPOL-Key frames(!)  …</a:t>
            </a:r>
          </a:p>
          <a:p>
            <a:pPr>
              <a:buFont typeface="Arial" panose="020B0604020202020204" pitchFamily="34" charset="0"/>
              <a:buChar char="•"/>
            </a:pPr>
            <a:r>
              <a:rPr lang="en-US" sz="2000" b="0" dirty="0"/>
              <a:t>Using the same term in two different ways would be very burdensome to implementations: e.g., to avoid ambiguity, variables might need to named something like “</a:t>
            </a:r>
            <a:r>
              <a:rPr lang="en-US" sz="2000" b="0" dirty="0" err="1"/>
              <a:t>numFreqSegIfEhtButNumFreqSubblockIfVhtOrHe</a:t>
            </a:r>
            <a:r>
              <a:rPr lang="en-US" sz="2000" b="0" dirty="0"/>
              <a:t>”</a:t>
            </a:r>
          </a:p>
          <a:p>
            <a:pPr marL="457200" lvl="1" indent="0"/>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a:t>Mar 2021</a:t>
            </a:r>
            <a:endParaRPr lang="en-GB" dirty="0"/>
          </a:p>
        </p:txBody>
      </p:sp>
    </p:spTree>
    <p:extLst>
      <p:ext uri="{BB962C8B-B14F-4D97-AF65-F5344CB8AC3E}">
        <p14:creationId xmlns:p14="http://schemas.microsoft.com/office/powerpoint/2010/main" val="2831255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a:xfrm>
            <a:off x="304800" y="685800"/>
            <a:ext cx="8534400" cy="1065213"/>
          </a:xfrm>
        </p:spPr>
        <p:txBody>
          <a:bodyPr/>
          <a:lstStyle/>
          <a:p>
            <a:r>
              <a:rPr lang="en-US" dirty="0"/>
              <a:t>Yet 11beD0.3 uses “segment” in the VHT/HE sense of “frequency-subblock” extensively</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b="0" dirty="0"/>
              <a:t>Oversights are expected in early drafts</a:t>
            </a:r>
          </a:p>
          <a:p>
            <a:pPr>
              <a:buFont typeface="Arial" panose="020B0604020202020204" pitchFamily="34" charset="0"/>
              <a:buChar char="•"/>
            </a:pPr>
            <a:r>
              <a:rPr lang="en-US" sz="2000" b="0" dirty="0"/>
              <a:t>One responsibility of comment resolution is to fix these oversights</a:t>
            </a:r>
          </a:p>
          <a:p>
            <a:pPr>
              <a:buFont typeface="Arial" panose="020B0604020202020204" pitchFamily="34" charset="0"/>
              <a:buChar char="•"/>
            </a:pPr>
            <a:r>
              <a:rPr lang="en-US" sz="2000" b="0" dirty="0"/>
              <a:t>Fortunately for us, the kind editor does the lion’s share of the work</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a:t>Mar 2021</a:t>
            </a:r>
            <a:endParaRPr lang="en-GB" dirty="0"/>
          </a:p>
        </p:txBody>
      </p:sp>
    </p:spTree>
    <p:extLst>
      <p:ext uri="{BB962C8B-B14F-4D97-AF65-F5344CB8AC3E}">
        <p14:creationId xmlns:p14="http://schemas.microsoft.com/office/powerpoint/2010/main" val="2209007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Strawpoll 1</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Do we agree that the output of the Segment Parser should be called “frequency subblock(s)”</a:t>
            </a:r>
          </a:p>
          <a:p>
            <a:pPr lvl="1">
              <a:buFont typeface="Arial" panose="020B0604020202020204" pitchFamily="34" charset="0"/>
              <a:buChar char="•"/>
            </a:pPr>
            <a:r>
              <a:rPr lang="en-US" sz="1600" dirty="0"/>
              <a:t>Note: this follows the usage in 802.11me (VHT, TVHT) and HE; and the existing 11beD0.3 sections 36.2.6.2, 36.3.6.10, Table 36-10, 36.3.11.8.6, </a:t>
            </a:r>
            <a:r>
              <a:rPr lang="en-US" sz="1600" dirty="0" err="1"/>
              <a:t>etc</a:t>
            </a:r>
            <a:endParaRPr lang="en-US" sz="1600" dirty="0"/>
          </a:p>
          <a:p>
            <a:pPr>
              <a:buFont typeface="Arial" panose="020B0604020202020204" pitchFamily="34" charset="0"/>
              <a:buChar char="•"/>
            </a:pPr>
            <a:r>
              <a:rPr lang="en-US" sz="2000" dirty="0"/>
              <a:t>Y, N, A</a:t>
            </a:r>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a:t>Mar 2021</a:t>
            </a:r>
            <a:endParaRPr lang="en-GB" dirty="0"/>
          </a:p>
        </p:txBody>
      </p:sp>
    </p:spTree>
    <p:extLst>
      <p:ext uri="{BB962C8B-B14F-4D97-AF65-F5344CB8AC3E}">
        <p14:creationId xmlns:p14="http://schemas.microsoft.com/office/powerpoint/2010/main" val="215451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DC399-9910-4524-94CF-C8CC7AF49A25}"/>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0DFF0DF-369B-48F8-BE45-9B53E3C760BE}"/>
              </a:ext>
            </a:extLst>
          </p:cNvPr>
          <p:cNvSpPr>
            <a:spLocks noGrp="1"/>
          </p:cNvSpPr>
          <p:nvPr>
            <p:ph idx="1"/>
          </p:nvPr>
        </p:nvSpPr>
        <p:spPr/>
        <p:txBody>
          <a:bodyPr/>
          <a:lstStyle/>
          <a:p>
            <a:pPr>
              <a:buFont typeface="Arial" panose="020B0604020202020204" pitchFamily="34" charset="0"/>
              <a:buChar char="•"/>
            </a:pPr>
            <a:r>
              <a:rPr lang="en-US" sz="2000" dirty="0"/>
              <a:t>This deck does not propose to change the term "Segment de/parser” despite that the name is confusing/ misleading </a:t>
            </a:r>
          </a:p>
          <a:p>
            <a:pPr lvl="1">
              <a:buFont typeface="Arial" panose="020B0604020202020204" pitchFamily="34" charset="0"/>
              <a:buChar char="•"/>
            </a:pPr>
            <a:r>
              <a:rPr lang="en-US" sz="1600" dirty="0"/>
              <a:t>By its name, “segment parser” implies it parses its input into one or more segments. </a:t>
            </a:r>
          </a:p>
          <a:p>
            <a:pPr lvl="1">
              <a:buFont typeface="Arial" panose="020B0604020202020204" pitchFamily="34" charset="0"/>
              <a:buChar char="•"/>
            </a:pPr>
            <a:r>
              <a:rPr lang="en-US" sz="1600" dirty="0"/>
              <a:t>But, for VHT 160 MHz and HE 160 MHz, the so-called Segment parser takes one stream and parses into </a:t>
            </a:r>
            <a:r>
              <a:rPr lang="en-US" sz="1600" b="1" dirty="0"/>
              <a:t>two</a:t>
            </a:r>
            <a:r>
              <a:rPr lang="en-US" sz="1600" dirty="0"/>
              <a:t> frequency subblocks (in </a:t>
            </a:r>
            <a:r>
              <a:rPr lang="en-US" sz="1600" b="1" dirty="0"/>
              <a:t>one </a:t>
            </a:r>
            <a:r>
              <a:rPr lang="en-US" sz="1600" dirty="0"/>
              <a:t>frequency segment).</a:t>
            </a:r>
          </a:p>
          <a:p>
            <a:pPr>
              <a:buFont typeface="Arial" panose="020B0604020202020204" pitchFamily="34" charset="0"/>
              <a:buChar char="•"/>
            </a:pPr>
            <a:r>
              <a:rPr lang="en-US" sz="2000" dirty="0"/>
              <a:t>A comment submitted to 11meD0 recommends changing “Segment Parser” to “Frequency Subblock/Segment Parser” to reduce confusion</a:t>
            </a:r>
          </a:p>
          <a:p>
            <a:pPr lvl="1">
              <a:buFont typeface="Arial" panose="020B0604020202020204" pitchFamily="34" charset="0"/>
              <a:buChar char="•"/>
            </a:pPr>
            <a:r>
              <a:rPr lang="en-US" sz="1600" dirty="0"/>
              <a:t>Preserves the old name and ensures a search for “segment pars” still succeeds.</a:t>
            </a:r>
          </a:p>
          <a:p>
            <a:pPr lvl="1">
              <a:buFont typeface="Arial" panose="020B0604020202020204" pitchFamily="34" charset="0"/>
              <a:buChar char="•"/>
            </a:pPr>
            <a:r>
              <a:rPr lang="en-US" sz="1600" dirty="0"/>
              <a:t>We can let that discussion play out in 11me.</a:t>
            </a:r>
          </a:p>
          <a:p>
            <a:endParaRPr lang="en-US" sz="2000" dirty="0"/>
          </a:p>
        </p:txBody>
      </p:sp>
      <p:sp>
        <p:nvSpPr>
          <p:cNvPr id="4" name="Slide Number Placeholder 3">
            <a:extLst>
              <a:ext uri="{FF2B5EF4-FFF2-40B4-BE49-F238E27FC236}">
                <a16:creationId xmlns:a16="http://schemas.microsoft.com/office/drawing/2014/main" id="{C5D4DCAB-FC4D-4C8B-80C6-A16C22B467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7B6F47-2678-4AD4-A6A8-55B84E2964FF}"/>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F1AFE983-D2BF-4D6C-AA90-67DEAD1F9157}"/>
              </a:ext>
            </a:extLst>
          </p:cNvPr>
          <p:cNvSpPr>
            <a:spLocks noGrp="1"/>
          </p:cNvSpPr>
          <p:nvPr>
            <p:ph type="dt" idx="15"/>
          </p:nvPr>
        </p:nvSpPr>
        <p:spPr/>
        <p:txBody>
          <a:bodyPr/>
          <a:lstStyle/>
          <a:p>
            <a:r>
              <a:rPr lang="en-US"/>
              <a:t>Mar 2021</a:t>
            </a:r>
            <a:endParaRPr lang="en-GB" dirty="0"/>
          </a:p>
        </p:txBody>
      </p:sp>
    </p:spTree>
    <p:extLst>
      <p:ext uri="{BB962C8B-B14F-4D97-AF65-F5344CB8AC3E}">
        <p14:creationId xmlns:p14="http://schemas.microsoft.com/office/powerpoint/2010/main" val="4306664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4796</TotalTime>
  <Words>639</Words>
  <Application>Microsoft Office PowerPoint</Application>
  <PresentationFormat>On-screen Show (4:3)</PresentationFormat>
  <Paragraphs>73</Paragraphs>
  <Slides>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Office Theme</vt:lpstr>
      <vt:lpstr>Document</vt:lpstr>
      <vt:lpstr>Segment Versus Frequency Subblock</vt:lpstr>
      <vt:lpstr>Two Uses of Segment</vt:lpstr>
      <vt:lpstr>Detailed Review Shows Widespread Clarity on Segment versus Frequency Subblock: The output of the segment parser is frequency subblocks</vt:lpstr>
      <vt:lpstr>But Lingering Confusion is not a “Victimless Crime”</vt:lpstr>
      <vt:lpstr>11be only has one frequency segment: can’t it redefine “segment” for its own purpose?</vt:lpstr>
      <vt:lpstr>Yet 11beD0.3 uses “segment” in the VHT/HE sense of “frequency-subblock” extensively</vt:lpstr>
      <vt:lpstr>Strawpoll 1</vt:lpstr>
      <vt:lpstr>Backup</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160 + 160 Phase Noise</dc:title>
  <dc:subject/>
  <dc:creator>Brian Hart (Cisco Systems)</dc:creator>
  <cp:keywords/>
  <dc:description/>
  <cp:lastModifiedBy>Brian</cp:lastModifiedBy>
  <cp:revision>227</cp:revision>
  <cp:lastPrinted>1601-01-01T00:00:00Z</cp:lastPrinted>
  <dcterms:created xsi:type="dcterms:W3CDTF">2020-10-02T06:29:14Z</dcterms:created>
  <dcterms:modified xsi:type="dcterms:W3CDTF">2021-03-22T21:53:32Z</dcterms:modified>
  <cp:category/>
</cp:coreProperties>
</file>