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304" r:id="rId4"/>
    <p:sldId id="308" r:id="rId5"/>
    <p:sldId id="306" r:id="rId6"/>
    <p:sldId id="305" r:id="rId7"/>
    <p:sldId id="307" r:id="rId8"/>
    <p:sldId id="317"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9" d="100"/>
          <a:sy n="69" d="100"/>
        </p:scale>
        <p:origin x="1000"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March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Sensing session and reuse of .11az</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2021-03-22</a:t>
            </a:r>
          </a:p>
        </p:txBody>
      </p:sp>
      <p:graphicFrame>
        <p:nvGraphicFramePr>
          <p:cNvPr id="3075" name="Object 3"/>
          <p:cNvGraphicFramePr>
            <a:graphicFrameLocks noChangeAspect="1"/>
          </p:cNvGraphicFramePr>
          <p:nvPr>
            <p:extLst>
              <p:ext uri="{D42A27DB-BD31-4B8C-83A1-F6EECF244321}">
                <p14:modId xmlns:p14="http://schemas.microsoft.com/office/powerpoint/2010/main" val="2325453369"/>
              </p:ext>
            </p:extLst>
          </p:nvPr>
        </p:nvGraphicFramePr>
        <p:xfrm>
          <a:off x="517525" y="2265363"/>
          <a:ext cx="8047038" cy="3190875"/>
        </p:xfrm>
        <a:graphic>
          <a:graphicData uri="http://schemas.openxmlformats.org/presentationml/2006/ole">
            <mc:AlternateContent xmlns:mc="http://schemas.openxmlformats.org/markup-compatibility/2006">
              <mc:Choice xmlns:v="urn:schemas-microsoft-com:vml" Requires="v">
                <p:oleObj name="Document" r:id="rId3" imgW="8235535" imgH="3266449" progId="Word.Document.8">
                  <p:embed/>
                </p:oleObj>
              </mc:Choice>
              <mc:Fallback>
                <p:oleObj name="Document" r:id="rId3" imgW="8235535" imgH="3266449" progId="Word.Document.8">
                  <p:embed/>
                  <p:pic>
                    <p:nvPicPr>
                      <p:cNvPr id="3075" name="Object 3"/>
                      <p:cNvPicPr>
                        <a:picLocks noChangeAspect="1" noChangeArrowheads="1"/>
                      </p:cNvPicPr>
                      <p:nvPr/>
                    </p:nvPicPr>
                    <p:blipFill>
                      <a:blip r:embed="rId4"/>
                      <a:srcRect/>
                      <a:stretch>
                        <a:fillRect/>
                      </a:stretch>
                    </p:blipFill>
                    <p:spPr bwMode="auto">
                      <a:xfrm>
                        <a:off x="517525" y="2265363"/>
                        <a:ext cx="8047038" cy="3190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March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Sensing session establishment, Sensing measurement and Sensing reporting using existing MAC/PHY features of 802.11az, 802.11ad, and 802.11ay amendments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5801"/>
            <a:ext cx="7770813" cy="533400"/>
          </a:xfrm>
        </p:spPr>
        <p:txBody>
          <a:bodyPr/>
          <a:lstStyle/>
          <a:p>
            <a:r>
              <a:rPr lang="en-US" dirty="0"/>
              <a:t>Preliminary investigation</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685799" y="1447800"/>
            <a:ext cx="7770813" cy="4495800"/>
          </a:xfrm>
        </p:spPr>
        <p:txBody>
          <a:bodyPr/>
          <a:lstStyle/>
          <a:p>
            <a:pPr marL="457200" indent="-457200">
              <a:buFont typeface="+mj-lt"/>
              <a:buAutoNum type="arabicPeriod"/>
            </a:pPr>
            <a:r>
              <a:rPr lang="en-US" dirty="0">
                <a:solidFill>
                  <a:srgbClr val="FF0000"/>
                </a:solidFill>
              </a:rPr>
              <a:t>WLAN sensing measurement collects channel state information from 802.11 compatible PPDUs</a:t>
            </a:r>
          </a:p>
          <a:p>
            <a:pPr marL="457200" indent="-457200">
              <a:buFont typeface="+mj-lt"/>
              <a:buAutoNum type="arabicPeriod"/>
            </a:pPr>
            <a:r>
              <a:rPr lang="en-US" dirty="0">
                <a:solidFill>
                  <a:srgbClr val="FF0000"/>
                </a:solidFill>
              </a:rPr>
              <a:t>WLAN sensing is unidirectional, and the measurement is performed by the Sensing Receiver</a:t>
            </a:r>
          </a:p>
          <a:p>
            <a:pPr marL="457200" indent="-457200">
              <a:buFont typeface="+mj-lt"/>
              <a:buAutoNum type="arabicPeriod"/>
            </a:pPr>
            <a:r>
              <a:rPr lang="en-US" dirty="0">
                <a:solidFill>
                  <a:srgbClr val="FF0000"/>
                </a:solidFill>
              </a:rPr>
              <a:t>While in the coordinated measurement, the sensing measurement participants may be in the roles of sensing initiator, responder, transmitter, and receiver </a:t>
            </a:r>
          </a:p>
          <a:p>
            <a:pPr marL="457200" indent="-457200">
              <a:buFont typeface="+mj-lt"/>
              <a:buAutoNum type="arabicPeriod"/>
            </a:pPr>
            <a:r>
              <a:rPr lang="en-US" dirty="0">
                <a:solidFill>
                  <a:srgbClr val="FF0000"/>
                </a:solidFill>
              </a:rPr>
              <a:t>One initiator may coordinate multiple responders</a:t>
            </a:r>
          </a:p>
          <a:p>
            <a:pPr marL="457200" indent="-457200">
              <a:buFont typeface="+mj-lt"/>
              <a:buAutoNum type="arabicPeriod"/>
            </a:pPr>
            <a:r>
              <a:rPr lang="en-US" dirty="0"/>
              <a:t>TB and non-TB approaches may be applicable for the WLAN sensing</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880341"/>
            <a:ext cx="7770813" cy="533400"/>
          </a:xfrm>
        </p:spPr>
        <p:txBody>
          <a:bodyPr/>
          <a:lstStyle/>
          <a:p>
            <a:r>
              <a:rPr lang="en-US" dirty="0"/>
              <a:t>TB sensing and non-TB sensing</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723899" y="1749425"/>
            <a:ext cx="7770813" cy="1908175"/>
          </a:xfrm>
        </p:spPr>
        <p:txBody>
          <a:bodyPr/>
          <a:lstStyle/>
          <a:p>
            <a:pPr marL="457200" indent="-457200">
              <a:buFont typeface="+mj-lt"/>
              <a:buAutoNum type="arabicPeriod"/>
            </a:pPr>
            <a:r>
              <a:rPr lang="en-US" dirty="0"/>
              <a:t>Non-AP as an Initiator in the non-TB sensing same as in .11az. </a:t>
            </a:r>
          </a:p>
          <a:p>
            <a:pPr marL="457200" indent="-457200">
              <a:buFont typeface="+mj-lt"/>
              <a:buAutoNum type="arabicPeriod"/>
            </a:pPr>
            <a:r>
              <a:rPr lang="en-US" dirty="0"/>
              <a:t>AP as an Initiator in the TB sensing – mirroring of the .11az</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027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880341"/>
            <a:ext cx="7770813" cy="533400"/>
          </a:xfrm>
        </p:spPr>
        <p:txBody>
          <a:bodyPr/>
          <a:lstStyle/>
          <a:p>
            <a:r>
              <a:rPr lang="en-US" dirty="0"/>
              <a:t> Session</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723899" y="1749425"/>
            <a:ext cx="7770813" cy="3355975"/>
          </a:xfrm>
        </p:spPr>
        <p:txBody>
          <a:bodyPr/>
          <a:lstStyle/>
          <a:p>
            <a:pPr marL="457200" indent="-457200">
              <a:buFont typeface="+mj-lt"/>
              <a:buAutoNum type="arabicPeriod"/>
            </a:pPr>
            <a:r>
              <a:rPr lang="en-US" dirty="0"/>
              <a:t>Keep the Sensing session 1:1 apart of the sensing measurement, same as in FTM</a:t>
            </a:r>
          </a:p>
          <a:p>
            <a:pPr marL="457200" indent="-457200">
              <a:buFont typeface="+mj-lt"/>
              <a:buAutoNum type="arabicPeriod"/>
            </a:pPr>
            <a:r>
              <a:rPr lang="en-US" dirty="0"/>
              <a:t>Use Association/Authentication and </a:t>
            </a:r>
            <a:r>
              <a:rPr lang="en-US" b="1" i="0" u="none" strike="noStrike" baseline="0" dirty="0">
                <a:solidFill>
                  <a:srgbClr val="000000"/>
                </a:solidFill>
              </a:rPr>
              <a:t>Pre-association security negotiation (PASN)</a:t>
            </a:r>
            <a:r>
              <a:rPr lang="en-US" dirty="0"/>
              <a:t> as in the 11.az </a:t>
            </a:r>
          </a:p>
          <a:p>
            <a:pPr marL="457200" indent="-457200">
              <a:buFont typeface="+mj-lt"/>
              <a:buAutoNum type="arabicPeriod"/>
            </a:pPr>
            <a:r>
              <a:rPr lang="en-US" dirty="0"/>
              <a:t>Why?</a:t>
            </a:r>
          </a:p>
          <a:p>
            <a:pPr marL="857250" lvl="1" indent="-457200">
              <a:buFont typeface="+mj-lt"/>
              <a:buAutoNum type="arabicPeriod"/>
            </a:pPr>
            <a:r>
              <a:rPr lang="en-US" dirty="0"/>
              <a:t>Reuse existing solution </a:t>
            </a:r>
          </a:p>
          <a:p>
            <a:pPr marL="857250" lvl="1" indent="-457200">
              <a:buFont typeface="+mj-lt"/>
              <a:buAutoNum type="arabicPeriod"/>
            </a:pPr>
            <a:r>
              <a:rPr lang="en-US" dirty="0"/>
              <a:t>Easy add/terminate transmitters/receivers</a:t>
            </a:r>
          </a:p>
          <a:p>
            <a:pPr marL="857250" lvl="1" indent="-457200">
              <a:buFont typeface="+mj-lt"/>
              <a:buAutoNum type="arabicPeriod"/>
            </a:pPr>
            <a:r>
              <a:rPr lang="en-US" dirty="0"/>
              <a:t>Allows parallel sensing measurements among the same devices</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5801"/>
            <a:ext cx="7770813" cy="533400"/>
          </a:xfrm>
        </p:spPr>
        <p:txBody>
          <a:bodyPr/>
          <a:lstStyle/>
          <a:p>
            <a:r>
              <a:rPr lang="en-US" dirty="0"/>
              <a:t> ID</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723899" y="1298576"/>
            <a:ext cx="7770813" cy="4721223"/>
          </a:xfrm>
        </p:spPr>
        <p:txBody>
          <a:bodyPr/>
          <a:lstStyle/>
          <a:p>
            <a:pPr marL="457200" indent="-457200">
              <a:buFont typeface="+mj-lt"/>
              <a:buAutoNum type="arabicPeriod"/>
            </a:pPr>
            <a:r>
              <a:rPr lang="en-US" sz="2000" dirty="0"/>
              <a:t>In the TB sensing identification can be kept as in TB FTM (AP STA is defined as Initiator). In the TB sensing, one Initiator maintains sessions with multiple responders. The sessions are coordinated within one BSS.   </a:t>
            </a:r>
          </a:p>
          <a:p>
            <a:pPr marL="342900" marR="0" lvl="0" indent="-342900">
              <a:spcBef>
                <a:spcPts val="0"/>
              </a:spcBef>
              <a:spcAft>
                <a:spcPts val="0"/>
              </a:spcAft>
              <a:buFont typeface="+mj-lt"/>
              <a:buAutoNum type="arabicPeriod"/>
              <a:tabLst>
                <a:tab pos="457200" algn="l"/>
              </a:tabLst>
            </a:pPr>
            <a:r>
              <a:rPr lang="en-US" sz="2000" dirty="0">
                <a:solidFill>
                  <a:schemeClr val="tx1"/>
                </a:solidFill>
                <a:effectLst/>
                <a:ea typeface="Times New Roman" panose="02020603050405020304" pitchFamily="18" charset="0"/>
              </a:rPr>
              <a:t>A session is defined by </a:t>
            </a:r>
            <a:endParaRPr lang="en-US" sz="2000" dirty="0">
              <a:effectLst/>
            </a:endParaRPr>
          </a:p>
          <a:p>
            <a:pPr marL="800100" marR="0" lvl="1" indent="-342900">
              <a:spcBef>
                <a:spcPts val="0"/>
              </a:spcBef>
              <a:spcAft>
                <a:spcPts val="0"/>
              </a:spcAft>
              <a:buFont typeface="Arial" panose="020B0604020202020204" pitchFamily="34" charset="0"/>
              <a:buChar char="•"/>
              <a:tabLst>
                <a:tab pos="914400" algn="l"/>
              </a:tabLst>
            </a:pPr>
            <a:r>
              <a:rPr lang="en-US" b="1" dirty="0">
                <a:effectLst/>
                <a:ea typeface="Times New Roman" panose="02020603050405020304" pitchFamily="18" charset="0"/>
              </a:rPr>
              <a:t>The initiator’s identifier: the BSSID, which determines with whom the respondents are authenticated/associated</a:t>
            </a:r>
            <a:endParaRPr lang="en-US" dirty="0">
              <a:effectLst/>
              <a:ea typeface="Calibri" panose="020F0502020204030204" pitchFamily="34" charset="0"/>
            </a:endParaRPr>
          </a:p>
          <a:p>
            <a:pPr marL="800100" marR="0" lvl="1" indent="-342900">
              <a:spcBef>
                <a:spcPts val="0"/>
              </a:spcBef>
              <a:spcAft>
                <a:spcPts val="0"/>
              </a:spcAft>
              <a:buFont typeface="Arial" panose="020B0604020202020204" pitchFamily="34" charset="0"/>
              <a:buChar char="•"/>
              <a:tabLst>
                <a:tab pos="914400" algn="l"/>
              </a:tabLst>
            </a:pPr>
            <a:r>
              <a:rPr lang="en-US" b="1" dirty="0">
                <a:effectLst/>
                <a:ea typeface="Times New Roman" panose="02020603050405020304" pitchFamily="18" charset="0"/>
              </a:rPr>
              <a:t>The responder AID/RSID</a:t>
            </a:r>
            <a:endParaRPr lang="en-US" dirty="0">
              <a:effectLst/>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2000" dirty="0">
                <a:solidFill>
                  <a:schemeClr val="tx1"/>
                </a:solidFill>
                <a:effectLst/>
                <a:ea typeface="Times New Roman" panose="02020603050405020304" pitchFamily="18" charset="0"/>
              </a:rPr>
              <a:t>A measurement can involve STAs belonging to different sessions:</a:t>
            </a:r>
            <a:endParaRPr lang="en-US" sz="2000" dirty="0">
              <a:solidFill>
                <a:schemeClr val="tx1"/>
              </a:solidFill>
              <a:effectLst/>
              <a:ea typeface="Calibri" panose="020F0502020204030204" pitchFamily="34" charset="0"/>
            </a:endParaRPr>
          </a:p>
          <a:p>
            <a:pPr marL="800100" marR="0" lvl="1" indent="-342900">
              <a:spcBef>
                <a:spcPts val="0"/>
              </a:spcBef>
              <a:spcAft>
                <a:spcPts val="0"/>
              </a:spcAft>
              <a:buFont typeface="Arial" panose="020B0604020202020204" pitchFamily="34" charset="0"/>
              <a:buChar char="•"/>
              <a:tabLst>
                <a:tab pos="914400" algn="l"/>
              </a:tabLst>
            </a:pPr>
            <a:r>
              <a:rPr lang="en-US" b="1" dirty="0">
                <a:solidFill>
                  <a:schemeClr val="tx1"/>
                </a:solidFill>
                <a:effectLst/>
                <a:ea typeface="Times New Roman" panose="02020603050405020304" pitchFamily="18" charset="0"/>
              </a:rPr>
              <a:t>Dialog token identifies a sensing measurement</a:t>
            </a:r>
            <a:endParaRPr lang="en-US" b="1" dirty="0">
              <a:solidFill>
                <a:schemeClr val="tx1"/>
              </a:solidFill>
              <a:effectLst/>
              <a:ea typeface="Calibri" panose="020F0502020204030204" pitchFamily="34" charset="0"/>
            </a:endParaRPr>
          </a:p>
          <a:p>
            <a:pPr marL="800100" marR="0" lvl="1" indent="-342900">
              <a:spcBef>
                <a:spcPts val="0"/>
              </a:spcBef>
              <a:spcAft>
                <a:spcPts val="0"/>
              </a:spcAft>
              <a:buFont typeface="Arial" panose="020B0604020202020204" pitchFamily="34" charset="0"/>
              <a:buChar char="•"/>
              <a:tabLst>
                <a:tab pos="914400" algn="l"/>
              </a:tabLst>
            </a:pPr>
            <a:r>
              <a:rPr lang="en-US" b="1" dirty="0">
                <a:solidFill>
                  <a:schemeClr val="tx1"/>
                </a:solidFill>
                <a:effectLst/>
                <a:ea typeface="Times New Roman" panose="02020603050405020304" pitchFamily="18" charset="0"/>
              </a:rPr>
              <a:t>Different measurements may involve different subset of STAs</a:t>
            </a:r>
            <a:endParaRPr lang="en-US" b="1" dirty="0">
              <a:solidFill>
                <a:schemeClr val="tx1"/>
              </a:solidFill>
              <a:effectLst/>
              <a:ea typeface="Calibri" panose="020F0502020204030204" pitchFamily="34" charset="0"/>
            </a:endParaRPr>
          </a:p>
          <a:p>
            <a:pPr marL="457200" indent="-457200">
              <a:buFont typeface="+mj-lt"/>
              <a:buAutoNum type="arabicPeriod"/>
            </a:pPr>
            <a:r>
              <a:rPr lang="en-US" sz="2000" dirty="0"/>
              <a:t>In the non-TB sensing, the Initiator (non-AP) may switch between multiple Responders (APs) that may reside in different bands</a:t>
            </a:r>
          </a:p>
          <a:p>
            <a:pPr marL="857250" lvl="1" indent="-457200">
              <a:buFont typeface="+mj-lt"/>
              <a:buAutoNum type="arabicPeriod"/>
            </a:pPr>
            <a:endParaRPr lang="en-US" sz="1800" dirty="0"/>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144781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381000" y="880340"/>
            <a:ext cx="8305800" cy="719859"/>
          </a:xfrm>
        </p:spPr>
        <p:txBody>
          <a:bodyPr/>
          <a:lstStyle/>
          <a:p>
            <a:r>
              <a:rPr lang="en-US" dirty="0"/>
              <a:t> </a:t>
            </a:r>
            <a:r>
              <a:rPr lang="en-US" b="1" i="0" u="none" strike="noStrike" baseline="0" dirty="0">
                <a:solidFill>
                  <a:srgbClr val="000000"/>
                </a:solidFill>
              </a:rPr>
              <a:t>Negotiation for Sensing measurement exchange </a:t>
            </a:r>
            <a:endParaRPr lang="en-US" dirty="0"/>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771525" y="2093912"/>
            <a:ext cx="7770813" cy="2670175"/>
          </a:xfrm>
        </p:spPr>
        <p:txBody>
          <a:bodyPr/>
          <a:lstStyle/>
          <a:p>
            <a:pPr marL="457200" indent="-457200">
              <a:buFont typeface="+mj-lt"/>
              <a:buAutoNum type="arabicPeriod"/>
            </a:pPr>
            <a:r>
              <a:rPr lang="en-US" dirty="0"/>
              <a:t>Use the Initial FTM Request and the FTM (public frames) handshake for the Negotiation</a:t>
            </a:r>
          </a:p>
          <a:p>
            <a:pPr marL="457200" indent="-457200">
              <a:buFont typeface="+mj-lt"/>
              <a:buAutoNum type="arabicPeriod"/>
            </a:pPr>
            <a:r>
              <a:rPr lang="en-US" dirty="0"/>
              <a:t>Follow the negotiation as defined in .11az</a:t>
            </a:r>
          </a:p>
          <a:p>
            <a:pPr marL="457200" indent="-457200">
              <a:buFont typeface="+mj-lt"/>
              <a:buAutoNum type="arabicPeriod"/>
            </a:pPr>
            <a:r>
              <a:rPr lang="en-US" dirty="0"/>
              <a:t>Append WLAN Sensing specific information to the negotiation:</a:t>
            </a:r>
          </a:p>
          <a:p>
            <a:pPr marL="857250" lvl="1" indent="-457200">
              <a:buFont typeface="+mj-lt"/>
              <a:buAutoNum type="arabicPeriod"/>
            </a:pPr>
            <a:r>
              <a:rPr lang="en-US" dirty="0"/>
              <a:t>Set the Transmitter and Receiver roles among Responders </a:t>
            </a:r>
          </a:p>
          <a:p>
            <a:pPr marL="457200" indent="-457200">
              <a:buFont typeface="+mj-lt"/>
              <a:buAutoNum type="arabicPeriod"/>
            </a:pPr>
            <a:endParaRPr lang="en-US" dirty="0"/>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202121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A901A-0B51-4FE3-80E7-7CD049CFF9EE}"/>
              </a:ext>
            </a:extLst>
          </p:cNvPr>
          <p:cNvSpPr>
            <a:spLocks noGrp="1"/>
          </p:cNvSpPr>
          <p:nvPr>
            <p:ph type="title"/>
          </p:nvPr>
        </p:nvSpPr>
        <p:spPr>
          <a:xfrm>
            <a:off x="685800" y="685800"/>
            <a:ext cx="7770813" cy="682625"/>
          </a:xfrm>
        </p:spPr>
        <p:txBody>
          <a:bodyPr/>
          <a:lstStyle/>
          <a:p>
            <a:r>
              <a:rPr lang="en-US" dirty="0"/>
              <a:t>Comment to the motion 16</a:t>
            </a:r>
          </a:p>
        </p:txBody>
      </p:sp>
      <p:sp>
        <p:nvSpPr>
          <p:cNvPr id="3" name="Content Placeholder 2">
            <a:extLst>
              <a:ext uri="{FF2B5EF4-FFF2-40B4-BE49-F238E27FC236}">
                <a16:creationId xmlns:a16="http://schemas.microsoft.com/office/drawing/2014/main" id="{50A8F69C-CACD-4A9A-AB5E-48004498265A}"/>
              </a:ext>
            </a:extLst>
          </p:cNvPr>
          <p:cNvSpPr>
            <a:spLocks noGrp="1"/>
          </p:cNvSpPr>
          <p:nvPr>
            <p:ph idx="1"/>
          </p:nvPr>
        </p:nvSpPr>
        <p:spPr>
          <a:xfrm>
            <a:off x="609600" y="1600200"/>
            <a:ext cx="7770813" cy="4800600"/>
          </a:xfrm>
        </p:spPr>
        <p:txBody>
          <a:bodyPr/>
          <a:lstStyle/>
          <a:p>
            <a:pPr>
              <a:buFont typeface="Arial" panose="020B0604020202020204" pitchFamily="34" charset="0"/>
              <a:buChar char="•"/>
            </a:pPr>
            <a:r>
              <a:rPr lang="en-US" dirty="0"/>
              <a:t>Motion 16: </a:t>
            </a:r>
            <a:r>
              <a:rPr lang="en-US" altLang="zh-CN" kern="0" dirty="0"/>
              <a:t>More than one sensing responder may participate in the measurement phase and reporting phase of a sensing session</a:t>
            </a:r>
            <a:endParaRPr lang="en-US" dirty="0"/>
          </a:p>
          <a:p>
            <a:pPr lvl="1">
              <a:buFont typeface="Arial" panose="020B0604020202020204" pitchFamily="34" charset="0"/>
              <a:buChar char="•"/>
            </a:pPr>
            <a:r>
              <a:rPr lang="en-US" dirty="0"/>
              <a:t>the meaning of the session contradicts the meaning of the FTM session </a:t>
            </a:r>
          </a:p>
          <a:p>
            <a:pPr>
              <a:buFont typeface="Arial" panose="020B0604020202020204" pitchFamily="34" charset="0"/>
              <a:buChar char="•"/>
            </a:pPr>
            <a:r>
              <a:rPr lang="en-US" dirty="0"/>
              <a:t>The contradiction may be resolved by following the FTM definition </a:t>
            </a:r>
            <a:endParaRPr lang="en-US" dirty="0">
              <a:effectLst/>
            </a:endParaRPr>
          </a:p>
          <a:p>
            <a:pPr lvl="1" indent="-228600">
              <a:spcBef>
                <a:spcPts val="0"/>
              </a:spcBef>
              <a:spcAft>
                <a:spcPts val="0"/>
              </a:spcAft>
              <a:buFont typeface="Arial" panose="020B0604020202020204" pitchFamily="34" charset="0"/>
              <a:buChar char="•"/>
              <a:tabLst>
                <a:tab pos="1371600" algn="l"/>
              </a:tabLst>
            </a:pPr>
            <a:r>
              <a:rPr lang="en-US" sz="2200" dirty="0">
                <a:solidFill>
                  <a:schemeClr val="tx1"/>
                </a:solidFill>
                <a:effectLst/>
                <a:ea typeface="Times New Roman" panose="02020603050405020304" pitchFamily="18" charset="0"/>
                <a:cs typeface="Times New Roman" panose="02020603050405020304" pitchFamily="18" charset="0"/>
              </a:rPr>
              <a:t>A session is defined by </a:t>
            </a:r>
            <a:endParaRPr lang="en-US" dirty="0">
              <a:effectLst/>
            </a:endParaRPr>
          </a:p>
          <a:p>
            <a:pPr marL="1200150" lvl="2" indent="-342900">
              <a:spcBef>
                <a:spcPts val="0"/>
              </a:spcBef>
              <a:spcAft>
                <a:spcPts val="0"/>
              </a:spcAft>
              <a:buFont typeface="Arial" panose="020B0604020202020204" pitchFamily="34" charset="0"/>
              <a:buChar char="•"/>
              <a:tabLst>
                <a:tab pos="914400" algn="l"/>
              </a:tabLst>
            </a:pPr>
            <a:r>
              <a:rPr lang="en-US" sz="2000" dirty="0">
                <a:effectLst/>
                <a:ea typeface="Times New Roman" panose="02020603050405020304" pitchFamily="18" charset="0"/>
              </a:rPr>
              <a:t>The initiator’s identifier: the BSSID, which determines with whom the respondents are authenticated/associated</a:t>
            </a:r>
            <a:endParaRPr lang="en-US" sz="2000" dirty="0">
              <a:effectLst/>
              <a:ea typeface="Calibri" panose="020F0502020204030204" pitchFamily="34" charset="0"/>
            </a:endParaRPr>
          </a:p>
          <a:p>
            <a:pPr marL="1200150" lvl="2" indent="-342900">
              <a:spcBef>
                <a:spcPts val="0"/>
              </a:spcBef>
              <a:spcAft>
                <a:spcPts val="0"/>
              </a:spcAft>
              <a:buFont typeface="Arial" panose="020B0604020202020204" pitchFamily="34" charset="0"/>
              <a:buChar char="•"/>
              <a:tabLst>
                <a:tab pos="914400" algn="l"/>
              </a:tabLst>
            </a:pPr>
            <a:r>
              <a:rPr lang="en-US" sz="2000" dirty="0">
                <a:effectLst/>
                <a:ea typeface="Times New Roman" panose="02020603050405020304" pitchFamily="18" charset="0"/>
              </a:rPr>
              <a:t>The responder AID/RSID</a:t>
            </a:r>
            <a:endParaRPr lang="en-US" sz="2000" dirty="0">
              <a:effectLst/>
              <a:ea typeface="Calibri" panose="020F0502020204030204" pitchFamily="34" charset="0"/>
            </a:endParaRPr>
          </a:p>
        </p:txBody>
      </p:sp>
      <p:sp>
        <p:nvSpPr>
          <p:cNvPr id="4" name="Date Placeholder 3">
            <a:extLst>
              <a:ext uri="{FF2B5EF4-FFF2-40B4-BE49-F238E27FC236}">
                <a16:creationId xmlns:a16="http://schemas.microsoft.com/office/drawing/2014/main" id="{5B084F95-FF3D-4A12-B1B8-FA74F97AB8D2}"/>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D991EC62-08B6-4140-A0A0-D8FFE9D1CFE6}"/>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74DC7046-7698-4334-B39A-97D41757DE7F}"/>
              </a:ext>
            </a:extLst>
          </p:cNvPr>
          <p:cNvSpPr>
            <a:spLocks noGrp="1"/>
          </p:cNvSpPr>
          <p:nvPr>
            <p:ph type="sldNum" idx="12"/>
          </p:nvPr>
        </p:nvSpPr>
        <p:spPr/>
        <p:txBody>
          <a:bodyPr/>
          <a:lstStyle/>
          <a:p>
            <a:r>
              <a:rPr lang="en-GB"/>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32318927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52299</TotalTime>
  <Words>526</Words>
  <Application>Microsoft Office PowerPoint</Application>
  <PresentationFormat>On-screen Show (4:3)</PresentationFormat>
  <Paragraphs>74</Paragraphs>
  <Slides>8</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Sensing session and reuse of .11az</vt:lpstr>
      <vt:lpstr>Abstract</vt:lpstr>
      <vt:lpstr>Preliminary investigation</vt:lpstr>
      <vt:lpstr>TB sensing and non-TB sensing</vt:lpstr>
      <vt:lpstr> Session</vt:lpstr>
      <vt:lpstr> ID</vt:lpstr>
      <vt:lpstr> Negotiation for Sensing measurement exchange </vt:lpstr>
      <vt:lpstr>Comment to the motion 16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455</cp:revision>
  <cp:lastPrinted>1601-01-01T00:00:00Z</cp:lastPrinted>
  <dcterms:created xsi:type="dcterms:W3CDTF">2020-11-09T11:09:06Z</dcterms:created>
  <dcterms:modified xsi:type="dcterms:W3CDTF">2021-03-23T07:03:39Z</dcterms:modified>
</cp:coreProperties>
</file>