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30" r:id="rId17"/>
    <p:sldId id="837" r:id="rId18"/>
    <p:sldId id="838" r:id="rId19"/>
    <p:sldId id="839" r:id="rId20"/>
    <p:sldId id="845" r:id="rId21"/>
    <p:sldId id="840" r:id="rId22"/>
    <p:sldId id="842" r:id="rId23"/>
    <p:sldId id="843" r:id="rId24"/>
    <p:sldId id="844" r:id="rId25"/>
    <p:sldId id="836" r:id="rId26"/>
    <p:sldId id="841" r:id="rId27"/>
    <p:sldId id="846" r:id="rId28"/>
    <p:sldId id="847" r:id="rId29"/>
    <p:sldId id="848" r:id="rId30"/>
    <p:sldId id="849"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528"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1671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9892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40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510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8177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08995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11955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52109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34202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5428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018124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79567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96371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3139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9917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0502</a:t>
            </a:r>
            <a:r>
              <a:rPr lang="en-US" altLang="en-US" sz="1800" b="1" dirty="0" smtClean="0"/>
              <a:t>r7</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 April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2021-03-18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00" dirty="0" smtClean="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47684304"/>
              </p:ext>
            </p:extLst>
          </p:nvPr>
        </p:nvGraphicFramePr>
        <p:xfrm>
          <a:off x="762000" y="2819400"/>
          <a:ext cx="8229601" cy="228363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Technical motion (Motion 15)</a:t>
                      </a:r>
                      <a:endParaRPr lang="en-US"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Specification Framework for </a:t>
                      </a:r>
                      <a:r>
                        <a:rPr lang="en-US" altLang="zh-CN" sz="1100" dirty="0" err="1" smtClean="0">
                          <a:solidFill>
                            <a:srgbClr val="00B050"/>
                          </a:solidFill>
                        </a:rPr>
                        <a:t>TGbf</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21/0352</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Rui Du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WLAN sensing link level simulation - follow ups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FFC000"/>
                          </a:solidFill>
                        </a:rPr>
                        <a:t>21/0407</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Pu (Perry) Wang (Mitsubishi)</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Multi-Band </a:t>
                      </a:r>
                      <a:r>
                        <a:rPr lang="en-US" altLang="zh-CN" sz="1100" dirty="0" err="1" smtClean="0">
                          <a:solidFill>
                            <a:srgbClr val="FFC000"/>
                          </a:solidFill>
                        </a:rPr>
                        <a:t>WiFi</a:t>
                      </a:r>
                      <a:r>
                        <a:rPr lang="en-US" altLang="zh-CN" sz="1100" dirty="0" smtClean="0">
                          <a:solidFill>
                            <a:srgbClr val="FFC000"/>
                          </a:solidFill>
                        </a:rPr>
                        <a:t> Fusion for WLAN Sensing</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strike="sngStrike" dirty="0" smtClean="0">
                          <a:solidFill>
                            <a:srgbClr val="FF0000"/>
                          </a:solidFill>
                        </a:rPr>
                        <a:t>20/1804</a:t>
                      </a:r>
                      <a:endParaRPr lang="zh-CN" altLang="en-US" sz="1100" strike="sngStrike" dirty="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err="1" smtClean="0">
                          <a:solidFill>
                            <a:srgbClr val="FF0000"/>
                          </a:solidFill>
                        </a:rPr>
                        <a:t>Insun</a:t>
                      </a:r>
                      <a:r>
                        <a:rPr lang="en-US" altLang="zh-CN" sz="1100" strike="sngStrike" dirty="0" smtClean="0">
                          <a:solidFill>
                            <a:srgbClr val="FF0000"/>
                          </a:solidFill>
                        </a:rPr>
                        <a:t> Jang (LG Electronics)</a:t>
                      </a:r>
                      <a:endParaRPr lang="zh-CN" altLang="en-US" sz="1100" strike="sngStrike"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smtClean="0">
                          <a:solidFill>
                            <a:srgbClr val="FF0000"/>
                          </a:solidFill>
                        </a:rPr>
                        <a:t>SP: Discussion on WLAN Sensing Procedure</a:t>
                      </a:r>
                      <a:endParaRPr lang="zh-CN" altLang="en-US" sz="1100" strike="sngStrike"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smtClean="0">
                          <a:solidFill>
                            <a:srgbClr val="FF0000"/>
                          </a:solidFill>
                        </a:rPr>
                        <a:t>15 mins</a:t>
                      </a:r>
                      <a:endParaRPr lang="zh-CN" altLang="en-US" sz="1100" strike="sngStrike" dirty="0" smtClean="0">
                        <a:solidFill>
                          <a:srgbClr val="FF0000"/>
                        </a:solidFill>
                      </a:endParaRPr>
                    </a:p>
                  </a:txBody>
                  <a:tcPr marL="36000" marR="36000" marT="17901" marB="17901" anchor="ctr"/>
                </a:tc>
              </a:tr>
              <a:tr h="89561">
                <a:tc>
                  <a:txBody>
                    <a:bodyPr/>
                    <a:lstStyle/>
                    <a:p>
                      <a:r>
                        <a:rPr lang="en-US" altLang="zh-CN" sz="1100" dirty="0" smtClean="0">
                          <a:solidFill>
                            <a:schemeClr val="tx1"/>
                          </a:solidFill>
                        </a:rPr>
                        <a:t>21/0419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Measurement sequence of 11bf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Technical motion (Motion 16)</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18474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327021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2033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55638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23, April 6, 20, 27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smtClean="0"/>
              <a:t>A </a:t>
            </a:r>
            <a:r>
              <a:rPr lang="en-US" altLang="zh-CN" sz="1800" kern="0" dirty="0"/>
              <a:t>sensing session is composed of one or more of the following phases: setup phase, measurement phase, reporting phase, and termination phase.</a:t>
            </a:r>
          </a:p>
          <a:p>
            <a:pPr lvl="2">
              <a:defRPr/>
            </a:pPr>
            <a:r>
              <a:rPr lang="en-US" altLang="zh-CN" sz="1400" kern="0" dirty="0" smtClean="0"/>
              <a:t>In the setup phase, a sensing session is established, and operational parameters associated with the sensing session are determined and may be exchanged between STAs.</a:t>
            </a:r>
          </a:p>
          <a:p>
            <a:pPr lvl="2">
              <a:defRPr/>
            </a:pPr>
            <a:r>
              <a:rPr lang="en-US" altLang="zh-CN" sz="1400" kern="0" dirty="0" smtClean="0"/>
              <a:t>In the measurement phase, sensing measurements are performed.</a:t>
            </a:r>
          </a:p>
          <a:p>
            <a:pPr lvl="2">
              <a:defRPr/>
            </a:pPr>
            <a:r>
              <a:rPr lang="en-US" altLang="zh-CN" sz="1400" kern="0" dirty="0" smtClean="0"/>
              <a:t>In the reporting phase, sensing measurement results are reported.</a:t>
            </a:r>
          </a:p>
          <a:p>
            <a:pPr lvl="2">
              <a:defRPr/>
            </a:pPr>
            <a:r>
              <a:rPr lang="en-US" altLang="zh-CN" sz="1400" kern="0" dirty="0" smtClean="0"/>
              <a:t>In </a:t>
            </a:r>
            <a:r>
              <a:rPr lang="en-US" altLang="zh-CN" sz="1400" kern="0" dirty="0"/>
              <a:t>the termination phase, STAs stop performing measurements and terminate the sensing session</a:t>
            </a:r>
            <a:r>
              <a:rPr lang="en-US" altLang="zh-CN" sz="1400" kern="0" dirty="0" smtClean="0"/>
              <a:t>.</a:t>
            </a:r>
          </a:p>
          <a:p>
            <a:pPr lvl="2">
              <a:defRPr/>
            </a:pPr>
            <a:endParaRPr lang="en-US" altLang="zh-CN" sz="1100" kern="0" dirty="0" smtClean="0"/>
          </a:p>
          <a:p>
            <a:pPr marL="342900" lvl="1" indent="-342900">
              <a:buFont typeface="Arial" panose="020B0604020202020204" pitchFamily="34" charset="0"/>
              <a:buChar char="•"/>
              <a:defRPr/>
            </a:pPr>
            <a:r>
              <a:rPr lang="en-US" altLang="zh-CN" sz="1800" b="1" kern="0" dirty="0" smtClean="0"/>
              <a:t>Move: </a:t>
            </a:r>
            <a:r>
              <a:rPr lang="en-US" altLang="zh-CN" sz="1800" b="1" kern="0" dirty="0"/>
              <a:t>Cheng Chen </a:t>
            </a:r>
            <a:r>
              <a:rPr lang="en-US" altLang="zh-CN" sz="1800" b="1" kern="0" dirty="0" smtClean="0"/>
              <a:t>	</a:t>
            </a:r>
            <a:r>
              <a:rPr lang="en-US" altLang="zh-CN" sz="1800" b="1" dirty="0" smtClean="0"/>
              <a:t>	</a:t>
            </a:r>
            <a:r>
              <a:rPr lang="en-US" altLang="zh-CN" sz="1800" b="1" kern="0" dirty="0" smtClean="0"/>
              <a:t>Second: </a:t>
            </a:r>
            <a:r>
              <a:rPr lang="en-US" altLang="zh-CN" sz="1800" b="1" kern="0" dirty="0"/>
              <a:t>Rajat </a:t>
            </a:r>
            <a:r>
              <a:rPr lang="en-US" altLang="zh-CN" sz="1800" b="1" kern="0" dirty="0" err="1"/>
              <a:t>Pushkarna</a:t>
            </a:r>
            <a:r>
              <a:rPr lang="en-US" altLang="zh-CN" sz="1800" b="1" kern="0" dirty="0" smtClean="0"/>
              <a:t>	</a:t>
            </a:r>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a:t>
            </a:r>
            <a:r>
              <a:rPr lang="en-US" altLang="zh-CN" sz="1800" dirty="0" smtClean="0">
                <a:highlight>
                  <a:srgbClr val="00FF00"/>
                </a:highlight>
              </a:rPr>
              <a:t>(21Y/1N/5A)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smtClean="0">
                <a:solidFill>
                  <a:srgbClr val="000000"/>
                </a:solidFill>
                <a:latin typeface="Times New Roman" panose="02020603050405020304" pitchFamily="18" charset="0"/>
                <a:cs typeface="+mn-cs"/>
              </a:rPr>
              <a:t>Note</a:t>
            </a:r>
            <a:r>
              <a:rPr lang="zh-CN" altLang="en-US" sz="1800" kern="0" dirty="0" smtClean="0">
                <a:solidFill>
                  <a:srgbClr val="000000"/>
                </a:solidFill>
                <a:latin typeface="Times New Roman" panose="02020603050405020304" pitchFamily="18" charset="0"/>
                <a:cs typeface="+mn-cs"/>
              </a:rPr>
              <a:t>：  </a:t>
            </a:r>
            <a:endParaRPr lang="en-US" altLang="zh-CN" sz="1800" kern="0" dirty="0" smtClean="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 Amended result accounts for removal of </a:t>
            </a:r>
            <a:r>
              <a:rPr lang="en-US" altLang="zh-CN" sz="1600" kern="0" dirty="0" smtClean="0">
                <a:solidFill>
                  <a:srgbClr val="FF0000"/>
                </a:solidFill>
                <a:latin typeface="Times New Roman" panose="02020603050405020304" pitchFamily="18" charset="0"/>
                <a:cs typeface="+mn-cs"/>
              </a:rPr>
              <a:t>3</a:t>
            </a:r>
            <a:r>
              <a:rPr lang="en-US" altLang="zh-CN" sz="1600" kern="0" dirty="0" smtClean="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Related </a:t>
            </a:r>
            <a:r>
              <a:rPr lang="en-US" altLang="zh-CN" sz="1600" kern="0" dirty="0">
                <a:solidFill>
                  <a:srgbClr val="000000"/>
                </a:solidFill>
                <a:latin typeface="Times New Roman" panose="02020603050405020304" pitchFamily="18" charset="0"/>
                <a:cs typeface="+mn-cs"/>
              </a:rPr>
              <a:t>document </a:t>
            </a:r>
            <a:r>
              <a:rPr lang="en-US" altLang="zh-CN" sz="1600" kern="0" dirty="0" smtClean="0">
                <a:solidFill>
                  <a:srgbClr val="000000"/>
                </a:solidFill>
                <a:latin typeface="Times New Roman" panose="02020603050405020304" pitchFamily="18" charset="0"/>
                <a:cs typeface="+mn-cs"/>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00669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April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206481838"/>
              </p:ext>
            </p:extLst>
          </p:nvPr>
        </p:nvGraphicFramePr>
        <p:xfrm>
          <a:off x="762000" y="3025938"/>
          <a:ext cx="8229601" cy="167330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21/0407</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Pu (Perry) Wang (Mitsubishi)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Multi-Band </a:t>
                      </a:r>
                      <a:r>
                        <a:rPr lang="en-US" altLang="zh-CN" sz="1100" dirty="0" err="1" smtClean="0">
                          <a:solidFill>
                            <a:srgbClr val="00B050"/>
                          </a:solidFill>
                        </a:rPr>
                        <a:t>WiFi</a:t>
                      </a:r>
                      <a:r>
                        <a:rPr lang="en-US" altLang="zh-CN" sz="1100" dirty="0" smtClean="0">
                          <a:solidFill>
                            <a:srgbClr val="00B050"/>
                          </a:solidFill>
                        </a:rPr>
                        <a:t> Fusion for WLAN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21/0391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Chris Beg (Cognitive)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Minimizing Impact as Design Goal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FFC000"/>
                          </a:solidFill>
                        </a:rPr>
                        <a:t>21/0419</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Dongguk Lim (LGE)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Sensing Measurement sequence of 11bf</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Technical motion (Motion 16, 17)</a:t>
                      </a:r>
                      <a:endParaRPr lang="en-US"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chemeClr val="tx1"/>
                          </a:solidFill>
                        </a:rPr>
                        <a:t>21/0351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Yingxiang</a:t>
                      </a:r>
                      <a:r>
                        <a:rPr lang="en-US" altLang="zh-CN" sz="1100" dirty="0" smtClean="0">
                          <a:solidFill>
                            <a:schemeClr val="tx1"/>
                          </a:solidFill>
                        </a:rPr>
                        <a:t> Sun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Threshold based sensing measurement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831954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850513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695742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1711231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a:t>
            </a:r>
            <a:r>
              <a:rPr lang="en-US" altLang="zh-CN" kern="0" dirty="0" smtClean="0"/>
              <a:t>phase.</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Second: </a:t>
            </a:r>
            <a:r>
              <a:rPr lang="en-US" altLang="zh-CN" b="1" kern="0" dirty="0" err="1"/>
              <a:t>Rajat</a:t>
            </a:r>
            <a:r>
              <a:rPr lang="en-US" altLang="zh-CN" b="1" kern="0" dirty="0"/>
              <a:t> </a:t>
            </a:r>
            <a:r>
              <a:rPr lang="en-US" altLang="zh-CN" b="1" kern="0" dirty="0" err="1"/>
              <a:t>Pushkarna</a:t>
            </a:r>
            <a:endParaRPr lang="en-US" altLang="zh-CN" b="1" kern="0" dirty="0" smtClean="0"/>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a:t>Preliminary Result: Motion Passes </a:t>
            </a:r>
            <a:r>
              <a:rPr lang="en-US" altLang="zh-CN" b="1" kern="0" dirty="0" smtClean="0"/>
              <a:t>(35Y/0N/5A)</a:t>
            </a:r>
          </a:p>
          <a:p>
            <a:pPr marL="0" lvl="1" indent="0" algn="just">
              <a:buNone/>
              <a:defRPr/>
            </a:pPr>
            <a:r>
              <a:rPr lang="en-US" altLang="zh-CN" b="1" kern="0" dirty="0"/>
              <a:t>Result*: </a:t>
            </a:r>
            <a:r>
              <a:rPr lang="en-US" altLang="zh-CN" dirty="0">
                <a:highlight>
                  <a:srgbClr val="00FF00"/>
                </a:highlight>
              </a:rPr>
              <a:t>Motion Passes </a:t>
            </a:r>
            <a:r>
              <a:rPr lang="en-US" altLang="zh-CN" dirty="0" smtClean="0">
                <a:highlight>
                  <a:srgbClr val="00FF00"/>
                </a:highlight>
              </a:rPr>
              <a:t>(35Y/0N/4A</a:t>
            </a:r>
            <a:r>
              <a:rPr lang="en-US" altLang="zh-CN" dirty="0">
                <a:highlight>
                  <a:srgbClr val="00FF00"/>
                </a:highlight>
              </a:rPr>
              <a:t>)</a:t>
            </a:r>
            <a:endParaRPr lang="en-US" altLang="zh-CN" b="1" kern="0" dirty="0"/>
          </a:p>
          <a:p>
            <a:pPr marL="0" lvl="1" indent="0" algn="just">
              <a:buNone/>
              <a:defRPr/>
            </a:pPr>
            <a:endParaRPr lang="en-US" altLang="zh-CN" kern="0" dirty="0" smtClean="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1</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a:t>Related document 21/0145r5</a:t>
            </a:r>
            <a:endParaRPr lang="en-US" altLang="zh-CN" sz="1600" kern="0" dirty="0" smtClean="0"/>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3701393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r>
              <a:rPr lang="en-US" altLang="zh-CN" b="1" kern="0" dirty="0" err="1"/>
              <a:t>Jinsoo</a:t>
            </a:r>
            <a:r>
              <a:rPr lang="en-US" altLang="zh-CN" b="1" kern="0" dirty="0"/>
              <a:t> Choi</a:t>
            </a:r>
            <a:r>
              <a:rPr lang="en-US" altLang="zh-CN" b="1" kern="0" dirty="0" smtClean="0"/>
              <a:t>	</a:t>
            </a:r>
          </a:p>
          <a:p>
            <a:pPr marL="342900" lvl="1" indent="-342900" algn="just">
              <a:buFont typeface="Arial" panose="020B0604020202020204" pitchFamily="34" charset="0"/>
              <a:buChar char="•"/>
              <a:defRPr/>
            </a:pPr>
            <a:r>
              <a:rPr lang="en-US" altLang="zh-CN" b="1" kern="0" dirty="0" smtClean="0"/>
              <a:t>Result</a:t>
            </a:r>
            <a:r>
              <a:rPr lang="en-US" altLang="zh-CN" b="1" kern="0" smtClean="0"/>
              <a:t>: </a:t>
            </a:r>
            <a:r>
              <a:rPr lang="en-US" altLang="zh-CN">
                <a:highlight>
                  <a:srgbClr val="00FF00"/>
                </a:highlight>
              </a:rPr>
              <a:t>Approved by unanimous consent</a:t>
            </a:r>
            <a:endParaRPr lang="en-US" altLang="zh-CN" b="1" kern="0" dirty="0" smtClean="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628368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April 20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600" dirty="0"/>
              <a:t>Call the meeting to order</a:t>
            </a:r>
          </a:p>
          <a:p>
            <a:pPr algn="just">
              <a:spcBef>
                <a:spcPts val="0"/>
              </a:spcBef>
            </a:pPr>
            <a:r>
              <a:rPr lang="en-US" altLang="en-US" sz="1600" dirty="0"/>
              <a:t>Patent policy and logistics</a:t>
            </a:r>
          </a:p>
          <a:p>
            <a:pPr>
              <a:spcBef>
                <a:spcPts val="0"/>
              </a:spcBef>
            </a:pPr>
            <a:r>
              <a:rPr lang="en-US" altLang="zh-CN" sz="1600" dirty="0" err="1" smtClean="0"/>
              <a:t>TGbf</a:t>
            </a:r>
            <a:r>
              <a:rPr lang="en-US" altLang="zh-CN" sz="1600" dirty="0" smtClean="0"/>
              <a:t> Timeline</a:t>
            </a:r>
            <a:endParaRPr lang="en-US" altLang="zh-CN" sz="1600" dirty="0"/>
          </a:p>
          <a:p>
            <a:pPr algn="just">
              <a:spcBef>
                <a:spcPts val="0"/>
              </a:spcBef>
            </a:pPr>
            <a:r>
              <a:rPr lang="en-US" altLang="en-US" sz="1600" dirty="0" smtClean="0"/>
              <a:t>Call </a:t>
            </a:r>
            <a:r>
              <a:rPr lang="en-US" altLang="en-US" sz="1600" dirty="0"/>
              <a:t>for contribution</a:t>
            </a:r>
          </a:p>
          <a:p>
            <a:pPr algn="just">
              <a:spcBef>
                <a:spcPts val="0"/>
              </a:spcBef>
            </a:pPr>
            <a:r>
              <a:rPr lang="en-US" altLang="en-US" sz="1600" dirty="0"/>
              <a:t>Teleconference </a:t>
            </a:r>
            <a:r>
              <a:rPr lang="en-US" altLang="en-US" sz="1600" dirty="0" smtClean="0"/>
              <a:t>Times</a:t>
            </a:r>
          </a:p>
          <a:p>
            <a:pPr algn="just">
              <a:spcBef>
                <a:spcPts val="0"/>
              </a:spcBef>
            </a:pPr>
            <a:r>
              <a:rPr lang="en-US" altLang="en-US" sz="1600" dirty="0" smtClean="0"/>
              <a:t>Presentation </a:t>
            </a:r>
            <a:r>
              <a:rPr lang="en-US" altLang="en-US" sz="1600" dirty="0"/>
              <a:t>of </a:t>
            </a:r>
            <a:r>
              <a:rPr lang="en-US" altLang="en-US" sz="1600" dirty="0" smtClean="0"/>
              <a:t>submissions</a:t>
            </a:r>
          </a:p>
          <a:p>
            <a:pPr algn="just">
              <a:spcBef>
                <a:spcPts val="0"/>
              </a:spcBef>
            </a:pPr>
            <a:endParaRPr lang="en-US" altLang="en-US" sz="1600" dirty="0"/>
          </a:p>
          <a:p>
            <a:pPr algn="just">
              <a:spcBef>
                <a:spcPts val="0"/>
              </a:spcBef>
            </a:pPr>
            <a:endParaRPr lang="en-US" altLang="en-US" sz="1600" dirty="0" smtClean="0"/>
          </a:p>
          <a:p>
            <a:pPr algn="just">
              <a:spcBef>
                <a:spcPts val="0"/>
              </a:spcBef>
            </a:pPr>
            <a:endParaRPr lang="en-US" altLang="en-US" sz="1600" dirty="0"/>
          </a:p>
          <a:p>
            <a:pPr algn="just">
              <a:spcBef>
                <a:spcPts val="0"/>
              </a:spcBef>
            </a:pPr>
            <a:endParaRPr lang="en-US" altLang="en-US" sz="1600" dirty="0" smtClean="0"/>
          </a:p>
          <a:p>
            <a:pPr algn="just">
              <a:spcBef>
                <a:spcPts val="0"/>
              </a:spcBef>
            </a:pPr>
            <a:endParaRPr lang="en-US" altLang="en-US" sz="1600" dirty="0"/>
          </a:p>
          <a:p>
            <a:pPr algn="just">
              <a:spcBef>
                <a:spcPts val="0"/>
              </a:spcBef>
            </a:pPr>
            <a:endParaRPr lang="en-US" altLang="en-US" sz="1600" dirty="0" smtClean="0"/>
          </a:p>
          <a:p>
            <a:pPr algn="just">
              <a:spcBef>
                <a:spcPts val="0"/>
              </a:spcBef>
            </a:pPr>
            <a:endParaRPr lang="en-US" altLang="en-US" sz="1600" dirty="0"/>
          </a:p>
          <a:p>
            <a:pPr algn="just">
              <a:spcBef>
                <a:spcPts val="0"/>
              </a:spcBef>
            </a:pPr>
            <a:endParaRPr lang="en-US" altLang="en-US" sz="1600" dirty="0" smtClean="0"/>
          </a:p>
          <a:p>
            <a:pPr algn="just">
              <a:spcBef>
                <a:spcPts val="0"/>
              </a:spcBef>
            </a:pPr>
            <a:endParaRPr lang="en-US" altLang="en-US" sz="1600" dirty="0"/>
          </a:p>
          <a:p>
            <a:pPr algn="just">
              <a:spcBef>
                <a:spcPts val="0"/>
              </a:spcBef>
            </a:pPr>
            <a:endParaRPr lang="en-US" altLang="en-US" sz="1600" dirty="0"/>
          </a:p>
          <a:p>
            <a:pPr algn="just">
              <a:spcBef>
                <a:spcPts val="0"/>
              </a:spcBef>
            </a:pPr>
            <a:endParaRPr lang="en-US" altLang="en-US" sz="1600" dirty="0"/>
          </a:p>
          <a:p>
            <a:pPr algn="just">
              <a:spcBef>
                <a:spcPts val="0"/>
              </a:spcBef>
            </a:pPr>
            <a:endParaRPr lang="en-US" altLang="en-US" sz="200" dirty="0"/>
          </a:p>
          <a:p>
            <a:pPr algn="just">
              <a:spcBef>
                <a:spcPts val="0"/>
              </a:spcBef>
            </a:pPr>
            <a:endParaRPr lang="en-US" altLang="en-US" sz="1600" dirty="0" smtClean="0"/>
          </a:p>
          <a:p>
            <a:pPr algn="just">
              <a:spcBef>
                <a:spcPts val="0"/>
              </a:spcBef>
            </a:pPr>
            <a:r>
              <a:rPr lang="en-US" altLang="en-US" sz="1600" dirty="0" smtClean="0"/>
              <a:t>Any </a:t>
            </a:r>
            <a:r>
              <a:rPr lang="en-US" altLang="en-US" sz="1600" dirty="0"/>
              <a:t>other business</a:t>
            </a:r>
            <a:endParaRPr lang="en-US" altLang="en-US" sz="1100" dirty="0"/>
          </a:p>
          <a:p>
            <a:pPr lvl="1" algn="just">
              <a:spcBef>
                <a:spcPts val="0"/>
              </a:spcBef>
            </a:pPr>
            <a:r>
              <a:rPr lang="en-US" altLang="en-US" sz="1200" dirty="0" smtClean="0"/>
              <a:t>?</a:t>
            </a:r>
          </a:p>
          <a:p>
            <a:pPr marL="342900" lvl="1" indent="-342900" algn="just">
              <a:spcBef>
                <a:spcPts val="0"/>
              </a:spcBef>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62234930"/>
              </p:ext>
            </p:extLst>
          </p:nvPr>
        </p:nvGraphicFramePr>
        <p:xfrm>
          <a:off x="762000" y="3025938"/>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21/0419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Sensing Measurement sequence of 11bf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Threshold based sensing measurement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21/0647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Pei Zhou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WLAN Sensing Discovery</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21/0648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Pei Zhou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Discussion on Sensing Setup Procedure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21/0669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Abdullah Haskou (</a:t>
                      </a:r>
                      <a:r>
                        <a:rPr lang="en-US" altLang="zh-CN" sz="1100" dirty="0" err="1" smtClean="0">
                          <a:solidFill>
                            <a:schemeClr val="tx1"/>
                          </a:solidFill>
                        </a:rPr>
                        <a:t>InterDigital</a:t>
                      </a:r>
                      <a:r>
                        <a:rPr lang="en-US" altLang="zh-CN" sz="1100" dirty="0" smtClean="0">
                          <a:solidFill>
                            <a:schemeClr val="tx1"/>
                          </a:solidFill>
                        </a:rPr>
                        <a:t>, Inc.)</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A Discussion on Measurement Results for Active Radar-Based Applications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21/0365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Başak Ak Özbakış (</a:t>
                      </a:r>
                      <a:r>
                        <a:rPr lang="en-US" altLang="zh-CN" sz="1100" dirty="0" err="1" smtClean="0">
                          <a:solidFill>
                            <a:schemeClr val="tx1"/>
                          </a:solidFill>
                        </a:rPr>
                        <a:t>Vestel</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Wi-Fi Sensing Parameters</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9856570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5432430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48074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23, April 6, 20, </a:t>
            </a:r>
            <a:r>
              <a:rPr lang="en-US" altLang="en-US" dirty="0" smtClean="0">
                <a:solidFill>
                  <a:srgbClr val="0000FF"/>
                </a:solidFill>
              </a:rPr>
              <a:t>27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400" b="1" dirty="0" smtClean="0">
                <a:cs typeface="Times New Roman" panose="02020603050405020304" pitchFamily="18" charset="0"/>
              </a:rPr>
              <a:t>Confirmed </a:t>
            </a:r>
            <a:endParaRPr lang="en-US" altLang="zh-CN" sz="2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smtClean="0">
                <a:cs typeface="Times New Roman" panose="02020603050405020304" pitchFamily="18" charset="0"/>
              </a:rPr>
              <a:t>April   </a:t>
            </a:r>
            <a:r>
              <a:rPr lang="en-US" altLang="zh-CN" sz="1800" b="1" dirty="0">
                <a:cs typeface="Times New Roman" panose="02020603050405020304" pitchFamily="18" charset="0"/>
              </a:rPr>
              <a:t>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b="1" dirty="0">
              <a:cs typeface="Times New Roman" panose="02020603050405020304" pitchFamily="18" charset="0"/>
            </a:endParaRPr>
          </a:p>
          <a:p>
            <a:pPr lvl="1" indent="-228600" algn="just">
              <a:spcBef>
                <a:spcPct val="0"/>
              </a:spcBef>
              <a:spcAft>
                <a:spcPts val="600"/>
              </a:spcAft>
              <a:buFont typeface="Arial" panose="020B0604020202020204" pitchFamily="34" charset="0"/>
              <a:buChar char="•"/>
              <a:defRPr/>
            </a:pPr>
            <a:r>
              <a:rPr lang="en-US" altLang="zh-CN" sz="2400" b="1" dirty="0" smtClean="0">
                <a:cs typeface="Times New Roman" panose="02020603050405020304" pitchFamily="18" charset="0"/>
              </a:rPr>
              <a:t>To be Confirmed </a:t>
            </a:r>
            <a:endParaRPr lang="en-US" altLang="zh-CN" sz="2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smtClean="0">
                <a:cs typeface="Times New Roman" panose="02020603050405020304" pitchFamily="18" charset="0"/>
              </a:rPr>
              <a:t>May 25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800" b="1" dirty="0" smtClean="0">
                <a:cs typeface="Times New Roman" panose="02020603050405020304" pitchFamily="18" charset="0"/>
              </a:rPr>
              <a:t>June 1  (</a:t>
            </a:r>
            <a:r>
              <a:rPr lang="en-US" altLang="zh-CN" sz="1800" b="1" dirty="0">
                <a:cs typeface="Times New Roman" panose="02020603050405020304" pitchFamily="18" charset="0"/>
              </a:rPr>
              <a:t>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June 8</a:t>
            </a:r>
            <a:r>
              <a:rPr lang="en-US" altLang="zh-CN" sz="1800" b="1" dirty="0" smtClean="0">
                <a:cs typeface="Times New Roman" panose="02020603050405020304" pitchFamily="18" charset="0"/>
              </a:rPr>
              <a:t>  (Tuesday</a:t>
            </a:r>
            <a:r>
              <a:rPr lang="en-US" altLang="zh-CN" sz="1800" b="1" dirty="0">
                <a:cs typeface="Times New Roman" panose="02020603050405020304" pitchFamily="18" charset="0"/>
              </a:rPr>
              <a:t>),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June </a:t>
            </a:r>
            <a:r>
              <a:rPr lang="en-US" altLang="zh-CN" sz="1800" b="1" dirty="0" smtClean="0">
                <a:cs typeface="Times New Roman" panose="02020603050405020304" pitchFamily="18" charset="0"/>
              </a:rPr>
              <a:t>15 (Tuesday</a:t>
            </a:r>
            <a:r>
              <a:rPr lang="en-US" altLang="zh-CN" sz="1800" b="1" dirty="0">
                <a:cs typeface="Times New Roman" panose="02020603050405020304" pitchFamily="18" charset="0"/>
              </a:rPr>
              <a:t>),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June </a:t>
            </a:r>
            <a:r>
              <a:rPr lang="en-US" altLang="zh-CN" sz="1800" b="1" dirty="0" smtClean="0">
                <a:cs typeface="Times New Roman" panose="02020603050405020304" pitchFamily="18" charset="0"/>
              </a:rPr>
              <a:t>22 (Tuesday</a:t>
            </a:r>
            <a:r>
              <a:rPr lang="en-US" altLang="zh-CN" sz="1800" b="1" dirty="0">
                <a:cs typeface="Times New Roman" panose="02020603050405020304" pitchFamily="18" charset="0"/>
              </a:rPr>
              <a:t>),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June </a:t>
            </a:r>
            <a:r>
              <a:rPr lang="en-US" altLang="zh-CN" sz="1800" b="1" dirty="0" smtClean="0">
                <a:cs typeface="Times New Roman" panose="02020603050405020304" pitchFamily="18" charset="0"/>
              </a:rPr>
              <a:t>29 (Tuesday</a:t>
            </a:r>
            <a:r>
              <a:rPr lang="en-US" altLang="zh-CN" sz="1800" b="1" dirty="0">
                <a:cs typeface="Times New Roman" panose="02020603050405020304" pitchFamily="18" charset="0"/>
              </a:rPr>
              <a:t>),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800" b="1" dirty="0" smtClean="0">
                <a:cs typeface="Times New Roman" panose="02020603050405020304" pitchFamily="18" charset="0"/>
              </a:rPr>
              <a:t>July  6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800" b="1" dirty="0" smtClean="0">
                <a:cs typeface="Times New Roman" panose="02020603050405020304" pitchFamily="18" charset="0"/>
              </a:rPr>
              <a:t>July 13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20 </a:t>
            </a:r>
            <a:r>
              <a:rPr lang="en-US" altLang="zh-CN" sz="1800" b="1" dirty="0">
                <a:cs typeface="Times New Roman" panose="02020603050405020304" pitchFamily="18" charset="0"/>
              </a:rPr>
              <a:t>(Tuesday), 10am - 12:00pm ET</a:t>
            </a:r>
            <a:endParaRPr lang="en-US" altLang="zh-CN" sz="16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600" b="1" dirty="0" smtClean="0">
              <a:cs typeface="Times New Roman" panose="02020603050405020304" pitchFamily="18" charset="0"/>
            </a:endParaRPr>
          </a:p>
        </p:txBody>
      </p:sp>
    </p:spTree>
    <p:extLst>
      <p:ext uri="{BB962C8B-B14F-4D97-AF65-F5344CB8AC3E}">
        <p14:creationId xmlns:p14="http://schemas.microsoft.com/office/powerpoint/2010/main" val="3911565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112007</TotalTime>
  <Words>2578</Words>
  <Application>Microsoft Office PowerPoint</Application>
  <PresentationFormat>全屏显示(4:3)</PresentationFormat>
  <Paragraphs>515</Paragraphs>
  <Slides>30</Slides>
  <Notes>30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30</vt:i4>
      </vt:variant>
    </vt:vector>
  </HeadingPairs>
  <TitlesOfParts>
    <vt:vector size="39"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March - April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4661</cp:revision>
  <cp:lastPrinted>2014-11-04T15:04:57Z</cp:lastPrinted>
  <dcterms:created xsi:type="dcterms:W3CDTF">2007-04-17T18:10:23Z</dcterms:created>
  <dcterms:modified xsi:type="dcterms:W3CDTF">2021-04-20T01:16:04Z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(3)JC5ACwfLOPPwOPIyDh3phBcH/2amhYFFK8IRgorrF896lkdSp7CQ9HvIcwFEl/70/6shyU0f
YXCp+jwZBF7JQniuthojPwGyauO5+DfNhakt/sbkcaVsjJS7JmqEw1aipgustFg7MfzO3QKO
/O9Bx+m9N/XDz8HtdU8WEgXZ4LKHdsXS2aYJRDNCjBSikOH6FgwVnlwUbPE88GTwltZ+mHGF
HFt66e8gx69LZhFxHa</vt:lpwstr>
  </property>
  <property fmtid="{D5CDD505-2E9C-101B-9397-08002B2CF9AE}" pid="27" name="_2015_ms_pID_7253431">
    <vt:lpwstr>O75tMeOjOUg3QvK9YFjz/FnDj7gy2Q5YMjZ6dSgprEOjI8+ANKvHuF
vx7tJyAf32IiHfop/xLt2l/PH9w75y2zBFReq5WyleSo3ymnMjMQkhTekqvUjdZwocQbRkpG
44oR8dnu9xB6bQkZ45enANBlkfEjhB3m+5e1P63EZlQjNCPTIvyJ1CCY+IPuN7+97kmsoLzr
HqnTOMkRAR5cpZDhDe8TmS7VlRWaAHKlfJHI</vt:lpwstr>
  </property>
  <property fmtid="{D5CDD505-2E9C-101B-9397-08002B2CF9AE}" pid="28" name="_2015_ms_pID_7253432">
    <vt:lpwstr>9g==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1617848695</vt:lpwstr>
  </property>
</Properties>
</file>