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30" r:id="rId17"/>
    <p:sldId id="837" r:id="rId18"/>
    <p:sldId id="838" r:id="rId19"/>
    <p:sldId id="839" r:id="rId20"/>
    <p:sldId id="835" r:id="rId21"/>
    <p:sldId id="836" r:id="rId22"/>
    <p:sldId id="840" r:id="rId23"/>
    <p:sldId id="841" r:id="rId2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528" autoAdjust="0"/>
    <p:restoredTop sz="89250" autoAdjust="0"/>
  </p:normalViewPr>
  <p:slideViewPr>
    <p:cSldViewPr>
      <p:cViewPr varScale="1">
        <p:scale>
          <a:sx n="100" d="100"/>
          <a:sy n="100" d="100"/>
        </p:scale>
        <p:origin x="1452" y="8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16719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2989298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459409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751070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7187670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75428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3089953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018124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a:t>
            </a:r>
            <a:r>
              <a:rPr lang="en-US" smtClean="0"/>
              <a:t>Huawei)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802.11-21/</a:t>
            </a:r>
            <a:r>
              <a:rPr lang="en-US" altLang="zh-CN" sz="1800" b="1" dirty="0" smtClean="0"/>
              <a:t>0502</a:t>
            </a:r>
            <a:r>
              <a:rPr lang="en-US" altLang="en-US" sz="1800" b="1" dirty="0" smtClean="0"/>
              <a:t>r0</a:t>
            </a:r>
            <a:endParaRPr lang="en-US" altLang="en-US" sz="1800" b="1" dirty="0" smtClean="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smtClean="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March </a:t>
            </a:r>
            <a:r>
              <a:rPr lang="en-US" altLang="en-US" sz="1800" b="1" dirty="0" smtClean="0"/>
              <a:t>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1A8072B-F843-426D-AC66-CF03E3771DB0}" type="slidenum">
              <a:rPr lang="en-US" altLang="en-US" sz="1200" b="0" smtClean="0"/>
              <a:pPr>
                <a:spcBef>
                  <a:spcPct val="0"/>
                </a:spcBef>
                <a:buFontTx/>
                <a:buNone/>
              </a:pPr>
              <a:t>1</a:t>
            </a:fld>
            <a:endParaRPr lang="en-US" altLang="en-US" sz="1200" b="0" smtClean="0"/>
          </a:p>
        </p:txBody>
      </p:sp>
      <p:sp>
        <p:nvSpPr>
          <p:cNvPr id="4100" name="Rectangle 2"/>
          <p:cNvSpPr>
            <a:spLocks noGrp="1" noChangeArrowheads="1"/>
          </p:cNvSpPr>
          <p:nvPr>
            <p:ph type="title"/>
          </p:nvPr>
        </p:nvSpPr>
        <p:spPr>
          <a:xfrm>
            <a:off x="381000" y="914400"/>
            <a:ext cx="8305800" cy="1066800"/>
          </a:xfrm>
        </p:spPr>
        <p:txBody>
          <a:bodyPr/>
          <a:lstStyle/>
          <a:p>
            <a:r>
              <a:rPr lang="en-US" altLang="en-US" dirty="0" smtClean="0"/>
              <a:t>Task Group </a:t>
            </a:r>
            <a:r>
              <a:rPr lang="en-US" altLang="zh-CN" dirty="0" smtClean="0"/>
              <a:t>bf</a:t>
            </a:r>
            <a:r>
              <a:rPr lang="en-US" altLang="en-US" dirty="0" smtClean="0"/>
              <a:t/>
            </a:r>
            <a:br>
              <a:rPr lang="en-US" altLang="en-US" dirty="0" smtClean="0"/>
            </a:br>
            <a:r>
              <a:rPr lang="en-US" altLang="en-US" dirty="0" smtClean="0"/>
              <a:t>Meeting agenda, </a:t>
            </a:r>
            <a:r>
              <a:rPr lang="en-US" altLang="zh-CN" dirty="0" smtClean="0"/>
              <a:t>March - April </a:t>
            </a:r>
            <a:r>
              <a:rPr lang="en-US" altLang="en-US" dirty="0" smtClean="0"/>
              <a:t>2021</a:t>
            </a:r>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smtClean="0"/>
              <a:t>Date:</a:t>
            </a:r>
            <a:r>
              <a:rPr lang="en-US" altLang="en-US" sz="2000" b="0" dirty="0" smtClean="0"/>
              <a:t> 2021-03-18</a:t>
            </a:r>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10</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11</a:t>
            </a:fld>
            <a:endParaRPr lang="en-GB" altLang="en-US" sz="1200" b="0" smtClean="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r>
              <a:rPr lang="en-US" altLang="zh-CN" sz="1400" dirty="0"/>
              <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12</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smtClean="0"/>
              <a:t>All participants in IEEE-SA activities are expected to adhere to the core principles underlying the:</a:t>
            </a:r>
          </a:p>
          <a:p>
            <a:pPr lvl="1">
              <a:buFont typeface="Times New Roman" panose="02020603050405020304" pitchFamily="18" charset="0"/>
              <a:buChar char="−"/>
            </a:pPr>
            <a:r>
              <a:rPr lang="en-US" altLang="en-US" sz="1400" smtClean="0">
                <a:hlinkClick r:id="rId3"/>
              </a:rPr>
              <a:t>IEEE Code of Ethics</a:t>
            </a:r>
            <a:endParaRPr lang="en-US" altLang="en-US" sz="1400" smtClean="0"/>
          </a:p>
          <a:p>
            <a:pPr lvl="1">
              <a:buFont typeface="Times New Roman" panose="02020603050405020304" pitchFamily="18" charset="0"/>
              <a:buChar char="−"/>
            </a:pPr>
            <a:r>
              <a:rPr lang="en-US" altLang="en-US" sz="1400" smtClean="0">
                <a:hlinkClick r:id="rId4"/>
              </a:rPr>
              <a:t>IEEE Code of Conduct</a:t>
            </a:r>
            <a:endParaRPr lang="en-US" altLang="en-US" sz="1400" smtClean="0"/>
          </a:p>
          <a:p>
            <a:pPr algn="just">
              <a:spcAft>
                <a:spcPts val="600"/>
              </a:spcAft>
            </a:pPr>
            <a:r>
              <a:rPr lang="en-US" altLang="en-US" sz="1800" b="0" smtClean="0"/>
              <a:t>The core principles of the IEEE Codes of Ethics &amp; Conduct are to:</a:t>
            </a:r>
          </a:p>
          <a:p>
            <a:pPr lvl="1" algn="just">
              <a:spcAft>
                <a:spcPts val="600"/>
              </a:spcAft>
            </a:pPr>
            <a:r>
              <a:rPr lang="en-US" altLang="en-US" sz="1400" smtClean="0"/>
              <a:t>Uphold the highest standards of integrity, responsible behavior, and ethical and professional conduct</a:t>
            </a:r>
          </a:p>
          <a:p>
            <a:pPr lvl="1" algn="just">
              <a:spcAft>
                <a:spcPts val="600"/>
              </a:spcAft>
            </a:pPr>
            <a:r>
              <a:rPr lang="en-US" altLang="en-US" sz="1400" smtClean="0"/>
              <a:t>Treat people fairly and with respect, to not engage in harassment, discrimination, or retaliation, and to protect people's privacy.</a:t>
            </a:r>
          </a:p>
          <a:p>
            <a:pPr lvl="1" algn="just">
              <a:spcAft>
                <a:spcPts val="600"/>
              </a:spcAft>
            </a:pPr>
            <a:r>
              <a:rPr lang="en-US" altLang="en-US" sz="1400" smtClean="0"/>
              <a:t>Avoid injuring others, their property, reputation, or employment by false or malicious action</a:t>
            </a:r>
          </a:p>
          <a:p>
            <a:pPr algn="just">
              <a:spcAft>
                <a:spcPts val="600"/>
              </a:spcAft>
            </a:pPr>
            <a:r>
              <a:rPr lang="en-US" altLang="en-US" sz="1800" b="0" smtClean="0"/>
              <a:t>The most recent versions of these Codes are available at</a:t>
            </a:r>
          </a:p>
          <a:p>
            <a:pPr lvl="1" algn="just">
              <a:spcAft>
                <a:spcPts val="600"/>
              </a:spcAft>
            </a:pPr>
            <a:r>
              <a:rPr lang="en-US" altLang="en-US" sz="1400" smtClean="0">
                <a:hlinkClick r:id="rId5"/>
              </a:rPr>
              <a:t>http://www.ieee.org/about/corporate/governance</a:t>
            </a:r>
            <a:endParaRPr lang="en-US" altLang="en-US" sz="1400" smtClean="0"/>
          </a:p>
          <a:p>
            <a:pPr>
              <a:spcAft>
                <a:spcPts val="600"/>
              </a:spcAft>
            </a:pPr>
            <a:endParaRPr lang="en-US" altLang="en-US" sz="2800" smtClean="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852B5388-3BBF-490A-8288-2D06EFF5B0E2}" type="slidenum">
              <a:rPr lang="en-GB" altLang="en-US" sz="1200" b="0" smtClean="0"/>
              <a:pPr>
                <a:spcBef>
                  <a:spcPct val="0"/>
                </a:spcBef>
                <a:buFontTx/>
                <a:buNone/>
              </a:pPr>
              <a:t>13</a:t>
            </a:fld>
            <a:endParaRPr lang="en-GB" altLang="en-US" sz="1200" b="0" smtClean="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require that “participants in the IEEE standards development individual process shall act based on their qualifications and experience”</a:t>
            </a:r>
          </a:p>
          <a:p>
            <a:pPr algn="just"/>
            <a:r>
              <a:rPr lang="en-US" altLang="en-US" sz="1800" smtClean="0"/>
              <a:t>This means participants:</a:t>
            </a:r>
          </a:p>
          <a:p>
            <a:pPr lvl="1" algn="just">
              <a:buFont typeface="Times New Roman" panose="02020603050405020304" pitchFamily="18"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pPr algn="just"/>
            <a:r>
              <a:rPr lang="en-US" altLang="en-US" sz="1800" smtClean="0"/>
              <a:t>By participating in standards activities using the “</a:t>
            </a:r>
            <a:r>
              <a:rPr lang="en-US" altLang="en-US" sz="1800" i="1" smtClean="0"/>
              <a:t>individual process</a:t>
            </a:r>
            <a:r>
              <a:rPr lang="en-US" altLang="en-US" sz="1800" smtClean="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29DFF84-D4AD-4376-8FE2-83D981F752E7}" type="slidenum">
              <a:rPr lang="en-GB" altLang="en-US" sz="1200" b="0" smtClean="0"/>
              <a:pPr>
                <a:spcBef>
                  <a:spcPct val="0"/>
                </a:spcBef>
                <a:buFontTx/>
                <a:buNone/>
              </a:pPr>
              <a:t>14</a:t>
            </a:fld>
            <a:endParaRPr lang="en-GB" altLang="en-US" sz="1200" b="0" smtClean="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(clause 5.2.1.3) specifies that “</a:t>
            </a:r>
            <a:r>
              <a:rPr lang="en-US" altLang="en-US" sz="1800" i="1" smtClean="0"/>
              <a:t>the standards development process shall not be dominated by any single interest category, individual, or organization</a:t>
            </a:r>
            <a:r>
              <a:rPr lang="en-US" altLang="en-US" sz="1800" smtClean="0"/>
              <a:t>”</a:t>
            </a:r>
          </a:p>
          <a:p>
            <a:pPr lvl="1" algn="just">
              <a:buFont typeface="Times New Roman" panose="02020603050405020304" pitchFamily="18" charset="0"/>
              <a:buChar char="−"/>
            </a:pPr>
            <a:r>
              <a:rPr lang="en-US" altLang="en-US" sz="1800" smtClean="0"/>
              <a:t>This means no participant may exercise “</a:t>
            </a:r>
            <a:r>
              <a:rPr lang="en-US" altLang="en-US" sz="1800" i="1" smtClean="0"/>
              <a:t>authority, leadership, or influence by reason of superior leverage, strength, or representation to the exclusion of fair and equitable consideration of other viewpoints</a:t>
            </a:r>
            <a:r>
              <a:rPr lang="en-US" altLang="en-US" sz="1800" smtClean="0"/>
              <a:t>” or “</a:t>
            </a:r>
            <a:r>
              <a:rPr lang="en-US" altLang="en-US" sz="1800" i="1" smtClean="0"/>
              <a:t>to hinder the progress of the standards development activity</a:t>
            </a:r>
            <a:r>
              <a:rPr lang="en-US" altLang="en-US" sz="1800" smtClean="0"/>
              <a:t>”</a:t>
            </a:r>
          </a:p>
          <a:p>
            <a:pPr algn="just">
              <a:spcBef>
                <a:spcPts val="1200"/>
              </a:spcBef>
            </a:pPr>
            <a:r>
              <a:rPr lang="en-US" altLang="en-US" sz="1800" smtClean="0"/>
              <a:t>This rule applies equally to those participating in a standards development project and to that project’s leadership group</a:t>
            </a:r>
          </a:p>
          <a:p>
            <a:pPr algn="just">
              <a:spcBef>
                <a:spcPts val="1200"/>
              </a:spcBef>
            </a:pPr>
            <a:r>
              <a:rPr lang="en-US" altLang="en-US" sz="1800" smtClean="0"/>
              <a:t>Any person who reasonably suspects that dominance is occurring in a standards development project is encouraged to bring the issue to the attention of the Standards Committee or the project’s IEEE-SA Program Manager</a:t>
            </a:r>
            <a:endParaRPr lang="en-US" altLang="en-US" smtClean="0"/>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D29FD15-C8C6-4C3A-8122-F78641BD8AE7}" type="slidenum">
              <a:rPr lang="en-US" altLang="en-US" sz="1200" b="0" smtClean="0"/>
              <a:pPr>
                <a:spcBef>
                  <a:spcPct val="0"/>
                </a:spcBef>
                <a:buFontTx/>
                <a:buNone/>
              </a:pPr>
              <a:t>15</a:t>
            </a:fld>
            <a:endParaRPr lang="en-US" altLang="en-US" sz="1200" b="0" smtClean="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16</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March 23</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0"/>
              </a:spcBef>
            </a:pPr>
            <a:r>
              <a:rPr lang="en-US" altLang="en-US" sz="1400" dirty="0"/>
              <a:t>Call the meeting to order</a:t>
            </a:r>
          </a:p>
          <a:p>
            <a:pPr algn="just">
              <a:spcBef>
                <a:spcPts val="0"/>
              </a:spcBef>
            </a:pPr>
            <a:r>
              <a:rPr lang="en-US" altLang="en-US" sz="1400" dirty="0"/>
              <a:t>Patent policy and logistics</a:t>
            </a:r>
          </a:p>
          <a:p>
            <a:pPr>
              <a:spcBef>
                <a:spcPts val="0"/>
              </a:spcBef>
            </a:pPr>
            <a:r>
              <a:rPr lang="en-US" altLang="zh-CN" sz="1400" dirty="0" err="1" smtClean="0"/>
              <a:t>TGbf</a:t>
            </a:r>
            <a:r>
              <a:rPr lang="en-US" altLang="zh-CN" sz="1400" dirty="0" smtClean="0"/>
              <a:t> Timeline</a:t>
            </a:r>
            <a:endParaRPr lang="en-US" altLang="zh-CN" sz="1400" dirty="0"/>
          </a:p>
          <a:p>
            <a:pPr algn="just">
              <a:spcBef>
                <a:spcPts val="0"/>
              </a:spcBef>
            </a:pPr>
            <a:r>
              <a:rPr lang="en-US" altLang="en-US" sz="1400" dirty="0" smtClean="0"/>
              <a:t>Call </a:t>
            </a:r>
            <a:r>
              <a:rPr lang="en-US" altLang="en-US" sz="1400" dirty="0"/>
              <a:t>for contribution</a:t>
            </a:r>
          </a:p>
          <a:p>
            <a:pPr algn="just">
              <a:spcBef>
                <a:spcPts val="0"/>
              </a:spcBef>
            </a:pPr>
            <a:r>
              <a:rPr lang="en-US" altLang="en-US" sz="1400" dirty="0"/>
              <a:t>Teleconference </a:t>
            </a:r>
            <a:r>
              <a:rPr lang="en-US" altLang="en-US" sz="1400" dirty="0" smtClean="0"/>
              <a:t>Times</a:t>
            </a:r>
          </a:p>
          <a:p>
            <a:pPr algn="just">
              <a:spcBef>
                <a:spcPts val="0"/>
              </a:spcBef>
            </a:pPr>
            <a:r>
              <a:rPr lang="en-US" altLang="en-US" sz="1400" dirty="0" smtClean="0"/>
              <a:t>Presentation </a:t>
            </a:r>
            <a:r>
              <a:rPr lang="en-US" altLang="en-US" sz="1400" dirty="0"/>
              <a:t>of </a:t>
            </a:r>
            <a:r>
              <a:rPr lang="en-US" altLang="en-US" sz="1400" dirty="0" smtClean="0"/>
              <a:t>submissions</a:t>
            </a:r>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a:p>
          <a:p>
            <a:pPr algn="just">
              <a:spcBef>
                <a:spcPts val="0"/>
              </a:spcBef>
            </a:pPr>
            <a:endParaRPr lang="en-US" altLang="en-US" sz="1400" dirty="0"/>
          </a:p>
          <a:p>
            <a:pPr algn="just">
              <a:spcBef>
                <a:spcPts val="0"/>
              </a:spcBef>
            </a:pPr>
            <a:endParaRPr lang="en-US" altLang="en-US" sz="1400" dirty="0"/>
          </a:p>
          <a:p>
            <a:pPr algn="just">
              <a:spcBef>
                <a:spcPts val="0"/>
              </a:spcBef>
            </a:pPr>
            <a:endParaRPr lang="en-US" altLang="en-US" sz="1400" dirty="0"/>
          </a:p>
          <a:p>
            <a:pPr algn="just">
              <a:spcBef>
                <a:spcPts val="0"/>
              </a:spcBef>
            </a:pPr>
            <a:endParaRPr lang="en-US" altLang="en-US" sz="100" dirty="0"/>
          </a:p>
          <a:p>
            <a:pPr algn="just">
              <a:spcBef>
                <a:spcPts val="0"/>
              </a:spcBef>
            </a:pPr>
            <a:r>
              <a:rPr lang="en-US" altLang="zh-CN" sz="1400" dirty="0"/>
              <a:t>Technical motion (Motion 15, 16)</a:t>
            </a:r>
            <a:endParaRPr lang="en-US" altLang="en-US" sz="1400" dirty="0"/>
          </a:p>
          <a:p>
            <a:pPr algn="just">
              <a:spcBef>
                <a:spcPts val="0"/>
              </a:spcBef>
            </a:pPr>
            <a:endParaRPr lang="en-US" altLang="en-US" sz="1400" dirty="0" smtClean="0"/>
          </a:p>
          <a:p>
            <a:pPr algn="just">
              <a:spcBef>
                <a:spcPts val="0"/>
              </a:spcBef>
            </a:pPr>
            <a:r>
              <a:rPr lang="en-US" altLang="en-US" sz="1400" dirty="0" smtClean="0"/>
              <a:t>Any </a:t>
            </a:r>
            <a:r>
              <a:rPr lang="en-US" altLang="en-US" sz="1400" dirty="0"/>
              <a:t>other business</a:t>
            </a:r>
            <a:endParaRPr lang="en-US" altLang="en-US" sz="1050" dirty="0"/>
          </a:p>
          <a:p>
            <a:pPr lvl="1" algn="just">
              <a:spcBef>
                <a:spcPts val="0"/>
              </a:spcBef>
            </a:pPr>
            <a:r>
              <a:rPr lang="en-US" altLang="en-US" sz="1100" dirty="0" smtClean="0"/>
              <a:t>?</a:t>
            </a:r>
          </a:p>
          <a:p>
            <a:pPr marL="342900" lvl="1" indent="-342900" algn="just">
              <a:spcBef>
                <a:spcPts val="0"/>
              </a:spcBef>
              <a:buChar char="•"/>
            </a:pPr>
            <a:r>
              <a:rPr lang="en-US" altLang="en-US" sz="1400" b="1" dirty="0" smtClean="0"/>
              <a:t>Adjourn</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54158675"/>
              </p:ext>
            </p:extLst>
          </p:nvPr>
        </p:nvGraphicFramePr>
        <p:xfrm>
          <a:off x="762000" y="2743200"/>
          <a:ext cx="8229601" cy="1469862"/>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r>
                        <a:rPr lang="en-US" altLang="zh-CN" sz="1100" dirty="0" smtClean="0">
                          <a:solidFill>
                            <a:schemeClr val="tx1"/>
                          </a:solidFill>
                        </a:rPr>
                        <a:t>21/0352</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Rui Du(Huawei)</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SP: WLAN sensing link level simulation - follow ups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10 mins</a:t>
                      </a:r>
                      <a:endParaRPr lang="zh-CN" altLang="en-US" sz="1100" dirty="0" smtClean="0">
                        <a:solidFill>
                          <a:schemeClr val="tx1"/>
                        </a:solidFill>
                      </a:endParaRPr>
                    </a:p>
                  </a:txBody>
                  <a:tcPr marL="36000" marR="36000" marT="17901" marB="17901" anchor="ctr"/>
                </a:tc>
              </a:tr>
              <a:tr h="89561">
                <a:tc>
                  <a:txBody>
                    <a:bodyPr/>
                    <a:lstStyle/>
                    <a:p>
                      <a:r>
                        <a:rPr lang="en-US" altLang="zh-CN" sz="1100" dirty="0" smtClean="0">
                          <a:solidFill>
                            <a:schemeClr val="tx1"/>
                          </a:solidFill>
                        </a:rPr>
                        <a:t>21/0407</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Pu (Perry) Wang (Mitsubishi)</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Multi-Band </a:t>
                      </a:r>
                      <a:r>
                        <a:rPr lang="en-US" altLang="zh-CN" sz="1100" dirty="0" err="1" smtClean="0">
                          <a:solidFill>
                            <a:schemeClr val="tx1"/>
                          </a:solidFill>
                        </a:rPr>
                        <a:t>WiFi</a:t>
                      </a:r>
                      <a:r>
                        <a:rPr lang="en-US" altLang="zh-CN" sz="1100" dirty="0" smtClean="0">
                          <a:solidFill>
                            <a:schemeClr val="tx1"/>
                          </a:solidFill>
                        </a:rPr>
                        <a:t> Fusion for WLAN Sensing</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89561">
                <a:tc>
                  <a:txBody>
                    <a:bodyPr/>
                    <a:lstStyle/>
                    <a:p>
                      <a:r>
                        <a:rPr lang="en-US" altLang="zh-CN" sz="1100" dirty="0" smtClean="0">
                          <a:solidFill>
                            <a:schemeClr val="tx1"/>
                          </a:solidFill>
                        </a:rPr>
                        <a:t>21/0391</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Chris Beg (Cognitive)</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Minimizing Impact as Design Goal</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15 mins</a:t>
                      </a:r>
                      <a:endParaRPr lang="zh-CN" altLang="en-US" sz="1100" dirty="0" smtClean="0">
                        <a:solidFill>
                          <a:schemeClr val="tx1"/>
                        </a:solidFill>
                      </a:endParaRPr>
                    </a:p>
                  </a:txBody>
                  <a:tcPr marL="36000" marR="36000" marT="17901" marB="17901" anchor="ctr"/>
                </a:tc>
              </a:tr>
              <a:tr h="89561">
                <a:tc>
                  <a:txBody>
                    <a:bodyPr/>
                    <a:lstStyle/>
                    <a:p>
                      <a:r>
                        <a:rPr lang="en-US" altLang="zh-CN" sz="1100" dirty="0" smtClean="0">
                          <a:solidFill>
                            <a:schemeClr val="tx1"/>
                          </a:solidFill>
                        </a:rPr>
                        <a:t>20/1804</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chemeClr val="tx1"/>
                          </a:solidFill>
                        </a:rPr>
                        <a:t>Insun</a:t>
                      </a:r>
                      <a:r>
                        <a:rPr lang="en-US" altLang="zh-CN" sz="1100" dirty="0" smtClean="0">
                          <a:solidFill>
                            <a:schemeClr val="tx1"/>
                          </a:solidFill>
                        </a:rPr>
                        <a:t> Jang (LG Electronics)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SP: Discussion on WLAN Sensing Procedure</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15 mins</a:t>
                      </a: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40184749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17</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3270219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18</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25203304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19</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Font typeface="Arial" panose="020B0604020202020204" pitchFamily="34" charset="0"/>
              <a:buChar char="•"/>
              <a:defRPr/>
            </a:pPr>
            <a:r>
              <a:rPr lang="en-US" altLang="zh-CN" sz="2800" b="1" dirty="0" smtClean="0">
                <a:cs typeface="Times New Roman" panose="02020603050405020304" pitchFamily="18" charset="0"/>
              </a:rPr>
              <a:t>Confirmed </a:t>
            </a:r>
            <a:endParaRPr lang="en-US" altLang="zh-CN" sz="2800" b="1" dirty="0">
              <a:cs typeface="Times New Roman" panose="02020603050405020304" pitchFamily="18" charset="0"/>
            </a:endParaRP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March 23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April   6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April   20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April   27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a:p>
            <a:pPr lvl="1"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p:txBody>
      </p:sp>
    </p:spTree>
    <p:extLst>
      <p:ext uri="{BB962C8B-B14F-4D97-AF65-F5344CB8AC3E}">
        <p14:creationId xmlns:p14="http://schemas.microsoft.com/office/powerpoint/2010/main" val="35563894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smtClean="0">
                <a:solidFill>
                  <a:srgbClr val="0000FF"/>
                </a:solidFill>
                <a:cs typeface="Times New Roman" panose="02020603050405020304" pitchFamily="18" charset="0"/>
              </a:rPr>
              <a:t>IEEE 802.11 Task Group bf</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WLAN Sensing</a:t>
            </a:r>
            <a:br>
              <a:rPr lang="en-US" altLang="en-US" sz="3600" smtClean="0">
                <a:solidFill>
                  <a:srgbClr val="0000FF"/>
                </a:solidFill>
                <a:cs typeface="Times New Roman" panose="02020603050405020304" pitchFamily="18" charset="0"/>
              </a:rPr>
            </a:br>
            <a:endParaRPr lang="en-CA" altLang="en-US" sz="2000" smtClean="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smtClean="0"/>
              <a:t>March 23, April 6, 20, 27</a:t>
            </a:r>
            <a:endParaRPr lang="en-US" altLang="en-US" dirty="0" smtClean="0">
              <a:solidFill>
                <a:srgbClr val="FF0000"/>
              </a:solidFill>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10:00am ET – 12:00pm ET</a:t>
            </a:r>
          </a:p>
          <a:p>
            <a:pPr algn="ctr">
              <a:lnSpc>
                <a:spcPct val="90000"/>
              </a:lnSpc>
              <a:buFontTx/>
              <a:buNone/>
            </a:pPr>
            <a:endParaRPr lang="en-US" altLang="en-US" sz="2000" dirty="0" smtClean="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smtClean="0">
                <a:latin typeface="Arial" panose="020B0604020202020204" pitchFamily="34" charset="0"/>
                <a:cs typeface="MS PGothic" panose="020B0600070205080204" pitchFamily="34" charset="-128"/>
              </a:rPr>
              <a:t> </a:t>
            </a: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en-US" sz="2000" dirty="0" smtClean="0">
                <a:latin typeface="Arial" panose="020B0604020202020204" pitchFamily="34" charset="0"/>
                <a:cs typeface="MS PGothic" panose="020B0600070205080204" pitchFamily="34" charset="-128"/>
              </a:rPr>
              <a:t>  Tech</a:t>
            </a:r>
            <a:r>
              <a:rPr lang="en-US" altLang="zh-CN" sz="2000" dirty="0" smtClean="0">
                <a:latin typeface="Arial" panose="020B0604020202020204" pitchFamily="34" charset="0"/>
                <a:cs typeface="MS PGothic" panose="020B0600070205080204" pitchFamily="34" charset="-128"/>
              </a:rPr>
              <a:t>nical </a:t>
            </a:r>
            <a:r>
              <a:rPr lang="en-US" altLang="en-US" sz="2000" dirty="0" smtClean="0">
                <a:latin typeface="Arial" panose="020B0604020202020204" pitchFamily="34" charset="0"/>
                <a:cs typeface="MS PGothic" panose="020B0600070205080204" pitchFamily="34" charset="-128"/>
              </a:rPr>
              <a:t>Editor:</a:t>
            </a:r>
            <a:r>
              <a:rPr lang="en-US" altLang="en-US" sz="2000" dirty="0">
                <a:latin typeface="Arial" panose="020B0604020202020204" pitchFamily="34" charset="0"/>
                <a:cs typeface="MS PGothic" panose="020B0600070205080204" pitchFamily="34" charset="-128"/>
              </a:rPr>
              <a:t>	</a:t>
            </a:r>
            <a:r>
              <a:rPr lang="en-US" altLang="zh-CN" sz="2000" dirty="0"/>
              <a:t>Claudio Da Silva </a:t>
            </a:r>
            <a:r>
              <a:rPr lang="en-US" altLang="en-US" sz="2000" dirty="0">
                <a:cs typeface="Times New Roman" panose="02020603050405020304" pitchFamily="18" charset="0"/>
              </a:rPr>
              <a:t>(Intel</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5B70FC0-6934-411C-80A2-3E6276AAFEC3}" type="slidenum">
              <a:rPr lang="en-US" altLang="en-US" sz="1200" b="0" smtClean="0"/>
              <a:pPr>
                <a:spcBef>
                  <a:spcPct val="0"/>
                </a:spcBef>
                <a:buFontTx/>
                <a:buNone/>
              </a:pPr>
              <a:t>2</a:t>
            </a:fld>
            <a:endParaRPr lang="en-US" altLang="en-US" sz="1200" b="0" smtClean="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20</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15</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r>
              <a:rPr lang="en-US" altLang="zh-CN" kern="0" dirty="0" smtClean="0"/>
              <a:t>:</a:t>
            </a:r>
          </a:p>
          <a:p>
            <a:pPr lvl="1">
              <a:defRPr/>
            </a:pPr>
            <a:r>
              <a:rPr lang="en-US" altLang="zh-CN" kern="0" dirty="0" smtClean="0"/>
              <a:t>A </a:t>
            </a:r>
            <a:r>
              <a:rPr lang="en-US" altLang="zh-CN" kern="0" dirty="0"/>
              <a:t>sensing session is composed of one or more of the following phases: setup phase, measurement phase, reporting phase, and termination phase.</a:t>
            </a:r>
          </a:p>
          <a:p>
            <a:pPr lvl="2">
              <a:defRPr/>
            </a:pPr>
            <a:r>
              <a:rPr lang="en-US" altLang="zh-CN" sz="1600" kern="0" dirty="0" smtClean="0"/>
              <a:t>In the setup phase, a sensing session is established, and operational parameters associated with the sensing session are determined and may be exchanged between STAs.</a:t>
            </a:r>
          </a:p>
          <a:p>
            <a:pPr lvl="2">
              <a:defRPr/>
            </a:pPr>
            <a:r>
              <a:rPr lang="en-US" altLang="zh-CN" sz="1600" kern="0" dirty="0" smtClean="0"/>
              <a:t>In the measurement phase, sensing measurements are performed.</a:t>
            </a:r>
          </a:p>
          <a:p>
            <a:pPr lvl="2">
              <a:defRPr/>
            </a:pPr>
            <a:r>
              <a:rPr lang="en-US" altLang="zh-CN" sz="1600" kern="0" dirty="0" smtClean="0"/>
              <a:t>In the reporting phase, sensing measurement results are reported.</a:t>
            </a:r>
          </a:p>
          <a:p>
            <a:pPr lvl="2">
              <a:defRPr/>
            </a:pPr>
            <a:r>
              <a:rPr lang="en-US" altLang="zh-CN" sz="1600" kern="0" dirty="0" smtClean="0"/>
              <a:t>In </a:t>
            </a:r>
            <a:r>
              <a:rPr lang="en-US" altLang="zh-CN" sz="1600" kern="0" dirty="0"/>
              <a:t>the termination phase, STAs stop performing measurements and terminate the sensing session</a:t>
            </a:r>
            <a:r>
              <a:rPr lang="en-US" altLang="zh-CN" sz="1600" kern="0" dirty="0" smtClean="0"/>
              <a:t>.</a:t>
            </a:r>
            <a:endParaRPr lang="en-US" altLang="zh-CN" kern="0" dirty="0" smtClean="0"/>
          </a:p>
          <a:p>
            <a:pPr lvl="1">
              <a:defRPr/>
            </a:pPr>
            <a:endParaRPr lang="en-US" altLang="zh-CN" kern="0" dirty="0" smtClean="0"/>
          </a:p>
          <a:p>
            <a:pPr marL="342900" lvl="1" indent="-342900">
              <a:buFont typeface="Arial" panose="020B0604020202020204" pitchFamily="34" charset="0"/>
              <a:buChar char="•"/>
              <a:defRPr/>
            </a:pPr>
            <a:r>
              <a:rPr lang="en-US" altLang="zh-CN" b="1" kern="0" dirty="0" smtClean="0"/>
              <a:t>Move: </a:t>
            </a:r>
            <a:r>
              <a:rPr lang="en-US" altLang="zh-CN" b="1" kern="0" dirty="0"/>
              <a:t>Cheng Chen </a:t>
            </a:r>
            <a:r>
              <a:rPr lang="en-US" altLang="zh-CN" b="1" kern="0" dirty="0" smtClean="0"/>
              <a:t>	</a:t>
            </a:r>
            <a:r>
              <a:rPr lang="en-US" altLang="zh-CN" b="1" dirty="0" smtClean="0"/>
              <a:t>	</a:t>
            </a:r>
            <a:r>
              <a:rPr lang="en-US" altLang="zh-CN" b="1" kern="0" dirty="0" smtClean="0"/>
              <a:t>Second: 	</a:t>
            </a:r>
          </a:p>
          <a:p>
            <a:pPr marL="342900" lvl="1" indent="-342900">
              <a:buFont typeface="Arial" panose="020B0604020202020204" pitchFamily="34" charset="0"/>
              <a:buChar char="•"/>
              <a:defRPr/>
            </a:pPr>
            <a:r>
              <a:rPr lang="en-US" altLang="zh-CN" b="1" kern="0" dirty="0" smtClean="0"/>
              <a:t>Result:</a:t>
            </a:r>
          </a:p>
          <a:p>
            <a:pPr marL="0" lvl="1" indent="0">
              <a:buNone/>
              <a:defRPr/>
            </a:pPr>
            <a:endParaRPr lang="en-US" altLang="zh-CN" b="1" kern="0" dirty="0"/>
          </a:p>
          <a:p>
            <a:pPr marL="0" lvl="1" indent="0">
              <a:buNone/>
              <a:defRPr/>
            </a:pPr>
            <a:r>
              <a:rPr lang="en-US" altLang="zh-CN" kern="0" dirty="0"/>
              <a:t>Note</a:t>
            </a:r>
            <a:r>
              <a:rPr lang="zh-CN" altLang="en-US" kern="0" dirty="0"/>
              <a:t>：  </a:t>
            </a:r>
            <a:r>
              <a:rPr lang="en-US" altLang="zh-CN" kern="0" dirty="0"/>
              <a:t>Related document 20/1851r4</a:t>
            </a:r>
            <a:endParaRPr lang="en-US" altLang="zh-CN" b="1" kern="0" dirty="0"/>
          </a:p>
        </p:txBody>
      </p:sp>
    </p:spTree>
    <p:extLst>
      <p:ext uri="{BB962C8B-B14F-4D97-AF65-F5344CB8AC3E}">
        <p14:creationId xmlns:p14="http://schemas.microsoft.com/office/powerpoint/2010/main" val="96809289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21</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16</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r>
              <a:rPr lang="en-US" altLang="zh-CN" kern="0" dirty="0" smtClean="0"/>
              <a:t>:</a:t>
            </a:r>
          </a:p>
          <a:p>
            <a:pPr lvl="1" algn="just">
              <a:defRPr/>
            </a:pPr>
            <a:r>
              <a:rPr lang="en-US" altLang="zh-CN" kern="0" dirty="0"/>
              <a:t>More than one sensing responder may participate in the measurement phase and reporting phase of a sensing </a:t>
            </a:r>
            <a:r>
              <a:rPr lang="en-US" altLang="zh-CN" kern="0" dirty="0" smtClean="0"/>
              <a:t>session.</a:t>
            </a:r>
            <a:endParaRPr lang="en-US" altLang="zh-CN" kern="0" dirty="0"/>
          </a:p>
          <a:p>
            <a:pPr lvl="1" algn="just">
              <a:defRPr/>
            </a:pPr>
            <a:endParaRPr lang="en-US" altLang="zh-CN" kern="0" dirty="0" smtClean="0"/>
          </a:p>
          <a:p>
            <a:pPr marL="342900" lvl="1" indent="-342900" algn="just">
              <a:buFont typeface="Arial" panose="020B0604020202020204" pitchFamily="34" charset="0"/>
              <a:buChar char="•"/>
              <a:defRPr/>
            </a:pPr>
            <a:r>
              <a:rPr lang="en-US" altLang="zh-CN" b="1" kern="0" dirty="0" smtClean="0"/>
              <a:t>Move: </a:t>
            </a:r>
            <a:r>
              <a:rPr lang="en-US" altLang="zh-CN" b="1" kern="0" dirty="0"/>
              <a:t>Sang Kim </a:t>
            </a:r>
            <a:r>
              <a:rPr lang="en-US" altLang="zh-CN" b="1" kern="0" dirty="0" smtClean="0"/>
              <a:t>	</a:t>
            </a:r>
            <a:r>
              <a:rPr lang="en-US" altLang="zh-CN" b="1" dirty="0" smtClean="0"/>
              <a:t>	</a:t>
            </a:r>
            <a:r>
              <a:rPr lang="en-US" altLang="zh-CN" b="1" kern="0" dirty="0" smtClean="0"/>
              <a:t>	Second: 	</a:t>
            </a:r>
          </a:p>
          <a:p>
            <a:pPr marL="342900" lvl="1" indent="-342900" algn="just">
              <a:buFont typeface="Arial" panose="020B0604020202020204" pitchFamily="34" charset="0"/>
              <a:buChar char="•"/>
              <a:defRPr/>
            </a:pPr>
            <a:endParaRPr lang="en-US" altLang="zh-CN" b="1" kern="0" dirty="0" smtClean="0"/>
          </a:p>
          <a:p>
            <a:pPr marL="342900" lvl="1" indent="-342900" algn="just">
              <a:buFont typeface="Arial" panose="020B0604020202020204" pitchFamily="34" charset="0"/>
              <a:buChar char="•"/>
              <a:defRPr/>
            </a:pPr>
            <a:r>
              <a:rPr lang="en-US" altLang="zh-CN" b="1" kern="0" dirty="0" smtClean="0"/>
              <a:t>Result:</a:t>
            </a:r>
          </a:p>
          <a:p>
            <a:pPr marL="0" lvl="1" indent="0" algn="just">
              <a:buNone/>
              <a:defRPr/>
            </a:pPr>
            <a:endParaRPr lang="en-US" altLang="zh-CN" kern="0" dirty="0" smtClean="0"/>
          </a:p>
          <a:p>
            <a:pPr marL="0" lvl="1" indent="0" algn="just">
              <a:buNone/>
              <a:defRPr/>
            </a:pPr>
            <a:r>
              <a:rPr lang="en-US" altLang="zh-CN" kern="0" dirty="0" smtClean="0"/>
              <a:t>Note</a:t>
            </a:r>
            <a:r>
              <a:rPr lang="zh-CN" altLang="en-US" kern="0" dirty="0"/>
              <a:t>：  </a:t>
            </a:r>
            <a:r>
              <a:rPr lang="en-US" altLang="zh-CN" kern="0" dirty="0" smtClean="0"/>
              <a:t>Related </a:t>
            </a:r>
            <a:r>
              <a:rPr lang="en-US" altLang="zh-CN" kern="0" dirty="0"/>
              <a:t>document 21/0145r5</a:t>
            </a:r>
          </a:p>
          <a:p>
            <a:pPr marL="342900" lvl="1" indent="-342900" algn="just">
              <a:buFont typeface="Arial" panose="020B0604020202020204" pitchFamily="34" charset="0"/>
              <a:buChar char="•"/>
              <a:defRPr/>
            </a:pPr>
            <a:endParaRPr lang="en-US" altLang="zh-CN" b="1" kern="0" dirty="0"/>
          </a:p>
        </p:txBody>
      </p:sp>
    </p:spTree>
    <p:extLst>
      <p:ext uri="{BB962C8B-B14F-4D97-AF65-F5344CB8AC3E}">
        <p14:creationId xmlns:p14="http://schemas.microsoft.com/office/powerpoint/2010/main" val="370139338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22</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April 6</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0"/>
              </a:spcBef>
            </a:pPr>
            <a:r>
              <a:rPr lang="en-US" altLang="en-US" sz="1400" dirty="0"/>
              <a:t>Call the meeting to order</a:t>
            </a:r>
          </a:p>
          <a:p>
            <a:pPr algn="just">
              <a:spcBef>
                <a:spcPts val="0"/>
              </a:spcBef>
            </a:pPr>
            <a:r>
              <a:rPr lang="en-US" altLang="en-US" sz="1400" dirty="0"/>
              <a:t>Patent policy and logistics</a:t>
            </a:r>
          </a:p>
          <a:p>
            <a:pPr>
              <a:spcBef>
                <a:spcPts val="0"/>
              </a:spcBef>
            </a:pPr>
            <a:r>
              <a:rPr lang="en-US" altLang="zh-CN" sz="1400" dirty="0" err="1" smtClean="0"/>
              <a:t>TGbf</a:t>
            </a:r>
            <a:r>
              <a:rPr lang="en-US" altLang="zh-CN" sz="1400" dirty="0" smtClean="0"/>
              <a:t> Timeline</a:t>
            </a:r>
            <a:endParaRPr lang="en-US" altLang="zh-CN" sz="1400" dirty="0"/>
          </a:p>
          <a:p>
            <a:pPr algn="just">
              <a:spcBef>
                <a:spcPts val="0"/>
              </a:spcBef>
            </a:pPr>
            <a:r>
              <a:rPr lang="en-US" altLang="en-US" sz="1400" dirty="0" smtClean="0"/>
              <a:t>Call </a:t>
            </a:r>
            <a:r>
              <a:rPr lang="en-US" altLang="en-US" sz="1400" dirty="0"/>
              <a:t>for contribution</a:t>
            </a:r>
          </a:p>
          <a:p>
            <a:pPr algn="just">
              <a:spcBef>
                <a:spcPts val="0"/>
              </a:spcBef>
            </a:pPr>
            <a:r>
              <a:rPr lang="en-US" altLang="en-US" sz="1400" dirty="0"/>
              <a:t>Teleconference </a:t>
            </a:r>
            <a:r>
              <a:rPr lang="en-US" altLang="en-US" sz="1400" dirty="0" smtClean="0"/>
              <a:t>Times</a:t>
            </a:r>
          </a:p>
          <a:p>
            <a:pPr algn="just">
              <a:spcBef>
                <a:spcPts val="0"/>
              </a:spcBef>
            </a:pPr>
            <a:r>
              <a:rPr lang="en-US" altLang="zh-CN" sz="1400" dirty="0">
                <a:solidFill>
                  <a:schemeClr val="accent2"/>
                </a:solidFill>
              </a:rPr>
              <a:t>Technical motion (Motion 15, 16)</a:t>
            </a:r>
            <a:endParaRPr lang="en-US" altLang="en-US" sz="1400" dirty="0">
              <a:solidFill>
                <a:schemeClr val="accent2"/>
              </a:solidFill>
            </a:endParaRPr>
          </a:p>
          <a:p>
            <a:pPr algn="just">
              <a:spcBef>
                <a:spcPts val="0"/>
              </a:spcBef>
            </a:pPr>
            <a:r>
              <a:rPr lang="en-US" altLang="en-US" sz="1400" dirty="0" smtClean="0"/>
              <a:t>Presentation </a:t>
            </a:r>
            <a:r>
              <a:rPr lang="en-US" altLang="en-US" sz="1400" dirty="0"/>
              <a:t>of </a:t>
            </a:r>
            <a:r>
              <a:rPr lang="en-US" altLang="en-US" sz="1400" dirty="0" smtClean="0"/>
              <a:t>submissions</a:t>
            </a:r>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a:p>
          <a:p>
            <a:pPr algn="just">
              <a:spcBef>
                <a:spcPts val="0"/>
              </a:spcBef>
            </a:pPr>
            <a:endParaRPr lang="en-US" altLang="en-US" sz="1400" dirty="0"/>
          </a:p>
          <a:p>
            <a:pPr algn="just">
              <a:spcBef>
                <a:spcPts val="0"/>
              </a:spcBef>
            </a:pPr>
            <a:endParaRPr lang="en-US" altLang="en-US" sz="1400" dirty="0"/>
          </a:p>
          <a:p>
            <a:pPr algn="just">
              <a:spcBef>
                <a:spcPts val="0"/>
              </a:spcBef>
            </a:pPr>
            <a:endParaRPr lang="en-US" altLang="en-US" sz="1400" dirty="0"/>
          </a:p>
          <a:p>
            <a:pPr algn="just">
              <a:spcBef>
                <a:spcPts val="0"/>
              </a:spcBef>
            </a:pPr>
            <a:endParaRPr lang="en-US" altLang="en-US" sz="100" dirty="0"/>
          </a:p>
          <a:p>
            <a:pPr algn="just">
              <a:spcBef>
                <a:spcPts val="0"/>
              </a:spcBef>
            </a:pPr>
            <a:endParaRPr lang="en-US" altLang="en-US" sz="1400" dirty="0" smtClean="0"/>
          </a:p>
          <a:p>
            <a:pPr algn="just">
              <a:spcBef>
                <a:spcPts val="0"/>
              </a:spcBef>
            </a:pPr>
            <a:r>
              <a:rPr lang="en-US" altLang="en-US" sz="1400" dirty="0" smtClean="0"/>
              <a:t>Any </a:t>
            </a:r>
            <a:r>
              <a:rPr lang="en-US" altLang="en-US" sz="1400" dirty="0"/>
              <a:t>other business</a:t>
            </a:r>
            <a:endParaRPr lang="en-US" altLang="en-US" sz="1050" dirty="0"/>
          </a:p>
          <a:p>
            <a:pPr lvl="1" algn="just">
              <a:spcBef>
                <a:spcPts val="0"/>
              </a:spcBef>
            </a:pPr>
            <a:r>
              <a:rPr lang="en-US" altLang="en-US" sz="1100" dirty="0" smtClean="0"/>
              <a:t>?</a:t>
            </a:r>
          </a:p>
          <a:p>
            <a:pPr marL="342900" lvl="1" indent="-342900" algn="just">
              <a:spcBef>
                <a:spcPts val="0"/>
              </a:spcBef>
              <a:buChar char="•"/>
            </a:pPr>
            <a:r>
              <a:rPr lang="en-US" altLang="en-US" sz="1400" b="1" dirty="0" smtClean="0"/>
              <a:t>Adjourn</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817454669"/>
              </p:ext>
            </p:extLst>
          </p:nvPr>
        </p:nvGraphicFramePr>
        <p:xfrm>
          <a:off x="762000" y="3025938"/>
          <a:ext cx="8229601" cy="1469862"/>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198319544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23</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17</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447800"/>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r>
              <a:rPr lang="en-US" altLang="zh-CN" kern="0" dirty="0" smtClean="0"/>
              <a:t>:</a:t>
            </a:r>
          </a:p>
          <a:p>
            <a:pPr lvl="1" algn="just">
              <a:defRPr/>
            </a:pPr>
            <a:r>
              <a:rPr lang="en-US" altLang="zh-CN" kern="0" dirty="0" smtClean="0"/>
              <a:t>11bf </a:t>
            </a:r>
            <a:r>
              <a:rPr lang="en-US" altLang="zh-CN" kern="0" dirty="0"/>
              <a:t>shall define an optional negotiation process in the sensing setup phase for a sensing initiator and sensing responder(s) to exchange and agree on operational parameters associated with a sensing session. </a:t>
            </a:r>
            <a:endParaRPr lang="en-US" altLang="zh-CN" kern="0" dirty="0" smtClean="0"/>
          </a:p>
          <a:p>
            <a:pPr lvl="1" algn="just">
              <a:defRPr/>
            </a:pPr>
            <a:endParaRPr lang="en-US" altLang="zh-CN" kern="0" dirty="0" smtClean="0"/>
          </a:p>
          <a:p>
            <a:pPr marL="342900" lvl="1" indent="-342900" algn="just">
              <a:buFont typeface="Arial" panose="020B0604020202020204" pitchFamily="34" charset="0"/>
              <a:buChar char="•"/>
              <a:defRPr/>
            </a:pPr>
            <a:r>
              <a:rPr lang="en-US" altLang="zh-CN" b="1" kern="0" dirty="0" smtClean="0"/>
              <a:t>Move: </a:t>
            </a:r>
            <a:r>
              <a:rPr lang="en-US" altLang="zh-CN" b="1" kern="0" dirty="0"/>
              <a:t>Cheng Chen </a:t>
            </a:r>
            <a:r>
              <a:rPr lang="en-US" altLang="zh-CN" b="1" kern="0" dirty="0" smtClean="0"/>
              <a:t>	</a:t>
            </a:r>
            <a:r>
              <a:rPr lang="en-US" altLang="zh-CN" b="1" dirty="0" smtClean="0"/>
              <a:t>	</a:t>
            </a:r>
            <a:r>
              <a:rPr lang="en-US" altLang="zh-CN" b="1" kern="0" dirty="0" smtClean="0"/>
              <a:t>Second: 	</a:t>
            </a:r>
          </a:p>
          <a:p>
            <a:pPr marL="342900" lvl="1" indent="-342900" algn="just">
              <a:buFont typeface="Arial" panose="020B0604020202020204" pitchFamily="34" charset="0"/>
              <a:buChar char="•"/>
              <a:defRPr/>
            </a:pPr>
            <a:r>
              <a:rPr lang="en-US" altLang="zh-CN" b="1" kern="0" dirty="0" smtClean="0"/>
              <a:t>Result:</a:t>
            </a:r>
          </a:p>
          <a:p>
            <a:pPr marL="0" lvl="1" indent="0" algn="just">
              <a:buNone/>
              <a:defRPr/>
            </a:pPr>
            <a:endParaRPr lang="en-US" altLang="zh-CN" b="1" kern="0" dirty="0"/>
          </a:p>
          <a:p>
            <a:pPr marL="0" lvl="1" indent="0" algn="just">
              <a:buNone/>
              <a:defRPr/>
            </a:pPr>
            <a:r>
              <a:rPr lang="en-US" altLang="zh-CN" kern="0" dirty="0"/>
              <a:t>Note</a:t>
            </a:r>
            <a:r>
              <a:rPr lang="zh-CN" altLang="en-US" kern="0" dirty="0"/>
              <a:t>：  </a:t>
            </a:r>
            <a:r>
              <a:rPr lang="en-US" altLang="zh-CN" kern="0" dirty="0"/>
              <a:t>Related document </a:t>
            </a:r>
            <a:r>
              <a:rPr lang="en-US" altLang="zh-CN" kern="0" dirty="0" smtClean="0"/>
              <a:t>21/0370r1</a:t>
            </a:r>
            <a:endParaRPr lang="en-US" altLang="zh-CN" b="1" kern="0" dirty="0"/>
          </a:p>
        </p:txBody>
      </p:sp>
    </p:spTree>
    <p:extLst>
      <p:ext uri="{BB962C8B-B14F-4D97-AF65-F5344CB8AC3E}">
        <p14:creationId xmlns:p14="http://schemas.microsoft.com/office/powerpoint/2010/main" val="6283688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3388ED4-44FC-4D14-9DF0-EF4B3505936F}" type="slidenum">
              <a:rPr lang="en-US" altLang="en-US" sz="1200" b="0" smtClean="0"/>
              <a:pPr>
                <a:spcBef>
                  <a:spcPct val="0"/>
                </a:spcBef>
                <a:buFontTx/>
                <a:buNone/>
              </a:pPr>
              <a:t>3</a:t>
            </a:fld>
            <a:endParaRPr lang="en-US" altLang="en-US" sz="1200" b="0" smtClean="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This presentation contains the IEEE 802.11 Task Group bf agenda items for the teleconference calls on </a:t>
            </a:r>
            <a:r>
              <a:rPr lang="en-US" altLang="en-US" dirty="0">
                <a:solidFill>
                  <a:srgbClr val="0000FF"/>
                </a:solidFill>
              </a:rPr>
              <a:t>March 23, April 6, 20, </a:t>
            </a:r>
            <a:r>
              <a:rPr lang="en-US" altLang="en-US" dirty="0" smtClean="0">
                <a:solidFill>
                  <a:srgbClr val="0000FF"/>
                </a:solidFill>
              </a:rPr>
              <a:t>27</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201003-0ED1-41BE-B15E-A3F7676968BE}" type="slidenum">
              <a:rPr lang="en-US" altLang="en-US" sz="1200" b="0" smtClean="0"/>
              <a:pPr>
                <a:spcBef>
                  <a:spcPct val="0"/>
                </a:spcBef>
                <a:buFontTx/>
                <a:buNone/>
              </a:pPr>
              <a:t>4</a:t>
            </a:fld>
            <a:endParaRPr lang="en-US" altLang="en-US" sz="1200" b="0" smtClean="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smtClean="0"/>
              <a:t>Please announce your affiliation when you first address the group during a meeting slot</a:t>
            </a:r>
          </a:p>
          <a:p>
            <a:r>
              <a:rPr lang="en-US" altLang="en-US" sz="1800" dirty="0" smtClean="0"/>
              <a:t>Cell Phones to be silent or Off</a:t>
            </a:r>
          </a:p>
          <a:p>
            <a:r>
              <a:rPr lang="en-US" altLang="en-US" sz="1800" dirty="0" smtClean="0"/>
              <a:t>Attendance recording procedures</a:t>
            </a:r>
          </a:p>
          <a:p>
            <a:pPr lvl="1"/>
            <a:r>
              <a:rPr lang="en-US" altLang="zh-CN" sz="1600" u="sng" dirty="0" smtClean="0">
                <a:hlinkClick r:id="rId3"/>
              </a:rPr>
              <a:t>https://imat.ieee.org/attendance</a:t>
            </a:r>
            <a:r>
              <a:rPr lang="en-US" altLang="zh-CN" sz="1600" dirty="0" smtClean="0"/>
              <a:t> </a:t>
            </a:r>
            <a:endParaRPr lang="en-US" altLang="en-US" sz="1600" dirty="0" smtClean="0"/>
          </a:p>
          <a:p>
            <a:r>
              <a:rPr lang="en-US" altLang="en-US" sz="1800" dirty="0" smtClean="0"/>
              <a:t>Documentation</a:t>
            </a:r>
          </a:p>
          <a:p>
            <a:pPr lvl="1" algn="just"/>
            <a:r>
              <a:rPr lang="en-US" altLang="en-US" sz="1600" dirty="0" smtClean="0">
                <a:hlinkClick r:id="rId4"/>
              </a:rPr>
              <a:t>http://mentor.ieee.org</a:t>
            </a:r>
            <a:endParaRPr lang="en-US" altLang="en-US" sz="1600" dirty="0" smtClean="0"/>
          </a:p>
          <a:p>
            <a:pPr lvl="1" algn="just"/>
            <a:r>
              <a:rPr lang="en-US" altLang="en-US" sz="1600" dirty="0" smtClean="0"/>
              <a:t>Use “</a:t>
            </a:r>
            <a:r>
              <a:rPr lang="en-US" altLang="ja-JP" sz="1600" dirty="0" err="1" smtClean="0">
                <a:solidFill>
                  <a:srgbClr val="0000FF"/>
                </a:solidFill>
              </a:rPr>
              <a:t>TGbf</a:t>
            </a:r>
            <a:r>
              <a:rPr lang="en-US" altLang="en-US" sz="1600" dirty="0" smtClean="0"/>
              <a:t>”</a:t>
            </a:r>
            <a:r>
              <a:rPr lang="en-US" altLang="ja-JP" sz="1600" dirty="0" smtClean="0"/>
              <a:t> for submission</a:t>
            </a:r>
          </a:p>
          <a:p>
            <a:pPr lvl="1" algn="just"/>
            <a:r>
              <a:rPr lang="en-US" altLang="en-US" sz="1600" dirty="0" smtClean="0"/>
              <a:t>If you plan to make a submission, be sure it does not contain company logos or advertising</a:t>
            </a:r>
          </a:p>
          <a:p>
            <a:pPr lvl="1" algn="just"/>
            <a:r>
              <a:rPr lang="en-US" altLang="en-US" sz="1600" b="1" dirty="0" smtClean="0">
                <a:solidFill>
                  <a:srgbClr val="FF0000"/>
                </a:solidFill>
              </a:rPr>
              <a:t>Documents are prepared by individuals, not companies</a:t>
            </a:r>
          </a:p>
          <a:p>
            <a:r>
              <a:rPr lang="en-US" altLang="en-US" sz="1800" dirty="0" smtClean="0"/>
              <a:t>Questions on Voting status, Ballot pool, Access to Reflector, Documentation,  Member</a:t>
            </a:r>
            <a:r>
              <a:rPr lang="en-US" altLang="ja-JP" sz="1800" dirty="0" smtClean="0"/>
              <a:t>’s Area</a:t>
            </a:r>
          </a:p>
          <a:p>
            <a:pPr lvl="1"/>
            <a:r>
              <a:rPr lang="en-US" altLang="en-US" sz="1600" dirty="0" smtClean="0"/>
              <a:t>Contact Jon Rosdahl –  </a:t>
            </a:r>
            <a:r>
              <a:rPr lang="en-US" altLang="en-US" sz="1600" dirty="0" smtClean="0">
                <a:hlinkClick r:id="rId5"/>
              </a:rPr>
              <a:t>jrosdahl@ieee.org</a:t>
            </a:r>
            <a:endParaRPr lang="zh-CN" altLang="en-US" sz="1800" dirty="0" smtClean="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51BF392-DC75-4EA3-8AFD-A42AEF28B41B}" type="slidenum">
              <a:rPr lang="en-US" altLang="en-US" sz="1200" b="0" smtClean="0"/>
              <a:pPr>
                <a:spcBef>
                  <a:spcPct val="0"/>
                </a:spcBef>
                <a:buFontTx/>
                <a:buNone/>
              </a:pPr>
              <a:t>5</a:t>
            </a:fld>
            <a:endParaRPr lang="en-US" altLang="en-US" sz="1200" b="0" smtClean="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a:t>
            </a:r>
            <a:r>
              <a:rPr lang="en-US" altLang="en-US" dirty="0" smtClean="0">
                <a:solidFill>
                  <a:srgbClr val="000000"/>
                </a:solidFill>
                <a:ea typeface="MS Gothic" panose="020B0609070205080204" pitchFamily="49" charset="-128"/>
              </a:rPr>
              <a:t>9 </a:t>
            </a:r>
            <a:r>
              <a:rPr lang="en-US" altLang="en-US" dirty="0">
                <a:solidFill>
                  <a:srgbClr val="000000"/>
                </a:solidFill>
                <a:ea typeface="MS Gothic" panose="020B0609070205080204" pitchFamily="49" charset="-128"/>
              </a:rPr>
              <a:t>slides</a:t>
            </a:r>
          </a:p>
          <a:p>
            <a:pPr algn="just" eaLnBrk="1" hangingPunct="1">
              <a:spcBef>
                <a:spcPts val="600"/>
              </a:spcBef>
              <a:buClr>
                <a:srgbClr val="000000"/>
              </a:buClr>
              <a:buFontTx/>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B74CED-02C4-451C-81A1-54AA048A0B81}" type="slidenum">
              <a:rPr lang="en-GB" altLang="en-US" sz="1200" b="0" smtClean="0"/>
              <a:pPr>
                <a:spcBef>
                  <a:spcPct val="0"/>
                </a:spcBef>
                <a:buFontTx/>
                <a:buNone/>
              </a:pPr>
              <a:t>6</a:t>
            </a:fld>
            <a:endParaRPr lang="en-GB" altLang="en-US" sz="1200" b="0" smtClean="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smtClean="0">
              <a:solidFill>
                <a:srgbClr val="FF0000"/>
              </a:solidFill>
            </a:endParaRPr>
          </a:p>
          <a:p>
            <a:pPr algn="just">
              <a:defRPr/>
            </a:pPr>
            <a:r>
              <a:rPr lang="en-US" altLang="en-US" sz="1800" dirty="0" smtClean="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smtClean="0"/>
          </a:p>
          <a:p>
            <a:pPr algn="just">
              <a:defRPr/>
            </a:pPr>
            <a:r>
              <a:rPr lang="en-US" altLang="en-US" sz="1800" dirty="0" smtClean="0"/>
              <a:t>Participants should inform the IEEE (or cause the IEEE to be informed) of the identity of any other holders of potential Essential Patent Claims</a:t>
            </a:r>
          </a:p>
          <a:p>
            <a:pPr marL="0" indent="0" algn="just">
              <a:buFontTx/>
              <a:buNone/>
              <a:defRPr/>
            </a:pPr>
            <a:endParaRPr lang="en-US" altLang="en-US" sz="1600" dirty="0" smtClean="0"/>
          </a:p>
          <a:p>
            <a:pPr marL="0" indent="0" algn="ctr">
              <a:buFontTx/>
              <a:buNone/>
              <a:defRPr/>
            </a:pPr>
            <a:r>
              <a:rPr lang="en-US" altLang="en-US" sz="3200" dirty="0" smtClean="0">
                <a:latin typeface="+mj-lt"/>
                <a:cs typeface="Calibri" panose="020F0502020204030204" pitchFamily="34" charset="0"/>
              </a:rPr>
              <a:t>Early identification of holders of potential Essential Patent Claims is encouraged</a:t>
            </a:r>
          </a:p>
          <a:p>
            <a:pPr algn="just">
              <a:defRPr/>
            </a:pPr>
            <a:endParaRPr lang="en-US" altLang="en-US" sz="1600" dirty="0" smtClean="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C2C82FC-35C6-4DD5-81BB-F21CC8C32E82}" type="slidenum">
              <a:rPr lang="en-GB" altLang="en-US" sz="1200" b="0" smtClean="0"/>
              <a:pPr>
                <a:spcBef>
                  <a:spcPct val="0"/>
                </a:spcBef>
                <a:buFontTx/>
                <a:buNone/>
              </a:pPr>
              <a:t>7</a:t>
            </a:fld>
            <a:endParaRPr lang="en-GB" altLang="en-US" sz="1200" b="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smtClean="0">
              <a:solidFill>
                <a:srgbClr val="FF0000"/>
              </a:solidFill>
            </a:endParaRPr>
          </a:p>
          <a:p>
            <a:pPr algn="just">
              <a:defRPr/>
            </a:pPr>
            <a:r>
              <a:rPr lang="en-US" altLang="en-US" sz="1800" dirty="0" smtClean="0"/>
              <a:t>Cause an LOA to be submitted to the IEEE-SA (</a:t>
            </a:r>
            <a:r>
              <a:rPr lang="en-US" altLang="en-US" sz="1800" dirty="0" smtClean="0">
                <a:hlinkClick r:id="rId3"/>
              </a:rPr>
              <a:t>patcom@ieee.org</a:t>
            </a:r>
            <a:r>
              <a:rPr lang="en-US" altLang="en-US" sz="1800" dirty="0" smtClean="0"/>
              <a:t>); or</a:t>
            </a:r>
          </a:p>
          <a:p>
            <a:pPr algn="just">
              <a:defRPr/>
            </a:pPr>
            <a:endParaRPr lang="en-US" altLang="en-US" sz="1800" dirty="0" smtClean="0"/>
          </a:p>
          <a:p>
            <a:pPr algn="just">
              <a:defRPr/>
            </a:pPr>
            <a:r>
              <a:rPr lang="en-US" altLang="en-US" sz="1800" dirty="0" smtClean="0"/>
              <a:t>Provide the chair of this group with the identity of the holder(s) of any and all such claims as soon as possible; or</a:t>
            </a:r>
          </a:p>
          <a:p>
            <a:pPr algn="just">
              <a:defRPr/>
            </a:pPr>
            <a:endParaRPr lang="en-US" altLang="en-US" sz="1800" dirty="0" smtClean="0"/>
          </a:p>
          <a:p>
            <a:pPr algn="just">
              <a:defRPr/>
            </a:pPr>
            <a:r>
              <a:rPr lang="en-US" altLang="en-US" sz="1800" dirty="0" smtClean="0"/>
              <a:t>Speak up now and respond to this Call for Potentially Essential Patents</a:t>
            </a:r>
          </a:p>
          <a:p>
            <a:pPr algn="just">
              <a:defRPr/>
            </a:pPr>
            <a:endParaRPr lang="en-US" altLang="en-US" sz="1800" dirty="0" smtClean="0"/>
          </a:p>
          <a:p>
            <a:pPr algn="just">
              <a:defRPr/>
            </a:pPr>
            <a:r>
              <a:rPr lang="en-US" altLang="en-US" sz="1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smtClean="0"/>
              <a:t/>
            </a:r>
            <a:br>
              <a:rPr lang="en-US" altLang="en-US" sz="1800" dirty="0" smtClean="0"/>
            </a:br>
            <a:endParaRPr lang="en-US" altLang="en-US" sz="1800" dirty="0" smtClean="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B133AFC-0E33-4D9E-982B-9D1A062E4145}" type="slidenum">
              <a:rPr lang="en-US" altLang="en-US" sz="1200" b="0" smtClean="0"/>
              <a:pPr>
                <a:spcBef>
                  <a:spcPct val="0"/>
                </a:spcBef>
                <a:buFontTx/>
                <a:buNone/>
              </a:pPr>
              <a:t>8</a:t>
            </a:fld>
            <a:endParaRPr lang="en-US" altLang="en-US" sz="1200" b="0" smtClean="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3A51F8-B52A-4D59-8BAA-7FAA032BE274}" type="slidenum">
              <a:rPr lang="en-US" altLang="en-US" sz="1200" b="0" smtClean="0"/>
              <a:pPr>
                <a:spcBef>
                  <a:spcPct val="0"/>
                </a:spcBef>
                <a:buFontTx/>
                <a:buNone/>
              </a:pPr>
              <a:t>9</a:t>
            </a:fld>
            <a:endParaRPr lang="en-US" altLang="en-US" sz="1200" b="0" smtClean="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111109</TotalTime>
  <Words>1941</Words>
  <Application>Microsoft Office PowerPoint</Application>
  <PresentationFormat>全屏显示(4:3)</PresentationFormat>
  <Paragraphs>330</Paragraphs>
  <Slides>23</Slides>
  <Notes>23</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23</vt:i4>
      </vt:variant>
    </vt:vector>
  </HeadingPairs>
  <TitlesOfParts>
    <vt:vector size="31" baseType="lpstr">
      <vt:lpstr>Monotype Sorts</vt:lpstr>
      <vt:lpstr>MS Gothic</vt:lpstr>
      <vt:lpstr>MS PGothic</vt:lpstr>
      <vt:lpstr>Arial</vt:lpstr>
      <vt:lpstr>Calibri</vt:lpstr>
      <vt:lpstr>Helvetica</vt:lpstr>
      <vt:lpstr>Times New Roman</vt:lpstr>
      <vt:lpstr>802-11-Submission</vt:lpstr>
      <vt:lpstr>Task Group bf Meeting agenda, March - April 2021</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4623</cp:revision>
  <cp:lastPrinted>2014-11-04T15:04:57Z</cp:lastPrinted>
  <dcterms:created xsi:type="dcterms:W3CDTF">2007-04-17T18:10:23Z</dcterms:created>
  <dcterms:modified xsi:type="dcterms:W3CDTF">2021-03-19T08:44:52Z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(3)qurq5VcchfrMeLCJcwLzxdl26HeJt6Ae3JzRZtdpb9kxcRGl0rjlshzGz10vk8p0bkj5IIgo
WbezAOA/gKybMo9cvr2RfvqUsNTpUX2Ef8mmbFFMFP4t6lhL1lsJN0CgIF31hEaBg4gtu0WY
JXQarSilyyUcW0epJVKDju37GFSOhmPNNFFpzBFVYl7Mi+dfDe9mCSwlt45k2c/OeFUNPEdC
m/0g65pmdbjv04+R2s</vt:lpwstr>
  </property>
  <property fmtid="{D5CDD505-2E9C-101B-9397-08002B2CF9AE}" pid="27" name="_2015_ms_pID_7253431">
    <vt:lpwstr>kjSSF793IB+ytOTSKBIAoOgplc9CN1z2cgHMCeRt8nFYv9gIXR7zsm
YPwoE9/cghFoETkeAZX0hzxaTcPX+LY8kyb94096ihzP4sOIE+pbkYVF5jTh4NNJFAAHwKIy
vPBWThfVHLhd5bj9Sk0u9lw7bDD8I70nQAOo/Ye7ECe30hymUTiKBdZDmRJyAfelOttbqPBq
072fqlrNiuofbsCUxHg3DjEet+theSZq7n4G</vt:lpwstr>
  </property>
  <property fmtid="{D5CDD505-2E9C-101B-9397-08002B2CF9AE}" pid="28" name="_2015_ms_pID_7253432">
    <vt:lpwstr>PA==</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1615556137</vt:lpwstr>
  </property>
</Properties>
</file>