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868" r:id="rId4"/>
    <p:sldId id="723" r:id="rId5"/>
    <p:sldId id="886" r:id="rId6"/>
    <p:sldId id="884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1D38888-79E6-4B8F-A7E5-96BDED502F2F}">
          <p14:sldIdLst>
            <p14:sldId id="256"/>
            <p14:sldId id="257"/>
            <p14:sldId id="868"/>
            <p14:sldId id="723"/>
            <p14:sldId id="886"/>
            <p14:sldId id="884"/>
          </p14:sldIdLst>
        </p14:section>
        <p14:section name="Template slides and motion formats" id="{8A990A65-CB67-469F-A02E-6E443C58FA96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CD6144-3D2B-4F76-88E7-181D36184668}" v="5" dt="2021-05-17T23:54:02.888"/>
  </p1510:revLst>
</p1510:revInfo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369" autoAdjust="0"/>
    <p:restoredTop sz="94660"/>
  </p:normalViewPr>
  <p:slideViewPr>
    <p:cSldViewPr>
      <p:cViewPr varScale="1">
        <p:scale>
          <a:sx n="112" d="100"/>
          <a:sy n="112" d="100"/>
        </p:scale>
        <p:origin x="102" y="26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5/10/relationships/revisionInfo" Target="revisionInfo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0934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802.11-21/487r0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TGaz</a:t>
            </a:r>
            <a:r>
              <a:rPr lang="en-US" altLang="en-US" dirty="0"/>
              <a:t> Next Generation Positioning </a:t>
            </a:r>
            <a:br>
              <a:rPr lang="en-US" altLang="en-US" dirty="0"/>
            </a:br>
            <a:r>
              <a:rPr lang="en-US" altLang="en-US" dirty="0"/>
              <a:t>May Electronic Meeting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731664"/>
            <a:ext cx="8534400" cy="476250"/>
          </a:xfrm>
          <a:ln/>
        </p:spPr>
        <p:txBody>
          <a:bodyPr/>
          <a:lstStyle/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2021-05-17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7596240"/>
              </p:ext>
            </p:extLst>
          </p:nvPr>
        </p:nvGraphicFramePr>
        <p:xfrm>
          <a:off x="990600" y="2416175"/>
          <a:ext cx="10628313" cy="245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10797356" imgH="2534496" progId="Word.Document.8">
                  <p:embed/>
                </p:oleObj>
              </mc:Choice>
              <mc:Fallback>
                <p:oleObj name="Document" r:id="rId4" imgW="10797356" imgH="253449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6175"/>
                        <a:ext cx="10628313" cy="24574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indent="12700" algn="just">
              <a:spcBef>
                <a:spcPct val="20000"/>
              </a:spcBef>
            </a:pPr>
            <a:r>
              <a:rPr lang="en-US" dirty="0"/>
              <a:t>This document is the </a:t>
            </a:r>
            <a:r>
              <a:rPr lang="en-US" dirty="0" err="1"/>
              <a:t>TGaz</a:t>
            </a:r>
            <a:r>
              <a:rPr lang="en-US" dirty="0"/>
              <a:t> Next Generation Positioning closing report for the IEEE 802.11 interim electronic meeting, May 2021.</a:t>
            </a:r>
          </a:p>
          <a:p>
            <a:pPr indent="12700" algn="just">
              <a:spcBef>
                <a:spcPct val="20000"/>
              </a:spcBef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E8C48-D0FE-45AE-A892-200CA7D54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Progress and Targets Towards the July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89200-2622-46AD-AE0D-4E2448C69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Work completed: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Reviewed/approved resolution to 36 CIDs.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Targets toward July: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Complete LB253 comment resolution.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Generate P802.11az D3.1 adopting resolutions from March and May meetings.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Respond to MDR findings </a:t>
            </a:r>
            <a:r>
              <a:rPr lang="en-US" sz="1400" dirty="0"/>
              <a:t>(Editors)</a:t>
            </a:r>
            <a:r>
              <a:rPr lang="en-US" sz="1600" dirty="0"/>
              <a:t>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C3B09D-52C0-431F-909E-C2FB98F790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BEB2BE-425D-4856-ADA5-227FF447C61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D521EF-729A-4073-B852-79E9BA55974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9910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Rectangle 113">
            <a:extLst>
              <a:ext uri="{FF2B5EF4-FFF2-40B4-BE49-F238E27FC236}">
                <a16:creationId xmlns:a16="http://schemas.microsoft.com/office/drawing/2014/main" id="{5F80D85B-CA5D-46A1-BBCA-B1DD484CF0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8991" y="1999702"/>
            <a:ext cx="1705281" cy="373352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 panose="02020603050405020304" pitchFamily="18" charset="0"/>
              <a:buNone/>
            </a:pPr>
            <a:r>
              <a:rPr lang="en-US" alt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E7E80E61-8672-45B3-8ADF-8C71BCDAC5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8839" y="1999702"/>
            <a:ext cx="1705281" cy="373352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 panose="02020603050405020304" pitchFamily="18" charset="0"/>
              <a:buNone/>
            </a:pPr>
            <a:r>
              <a:rPr lang="en-US" alt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806D1120-6CEB-4444-8E21-833EDD971B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4741" y="1993287"/>
            <a:ext cx="1654098" cy="379767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 panose="02020603050405020304" pitchFamily="18" charset="0"/>
              <a:buNone/>
            </a:pPr>
            <a:r>
              <a:rPr lang="en-US" alt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</a:t>
            </a: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B96217F6-0548-4D3B-A788-9F4D6253F8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240" y="1994059"/>
            <a:ext cx="1663403" cy="378995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 panose="02020603050405020304" pitchFamily="18" charset="0"/>
              <a:buNone/>
            </a:pPr>
            <a:r>
              <a:rPr lang="en-US" alt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2017</a:t>
            </a: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76BC72B2-7D24-4C6D-BE05-DD73FFD7DB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9011" y="1993034"/>
            <a:ext cx="1684342" cy="380020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 panose="02020603050405020304" pitchFamily="18" charset="0"/>
              <a:buNone/>
            </a:pPr>
            <a:r>
              <a:rPr lang="en-US" alt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2018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485992"/>
          </a:xfrm>
        </p:spPr>
        <p:txBody>
          <a:bodyPr/>
          <a:lstStyle/>
          <a:p>
            <a:r>
              <a:rPr lang="en-US" dirty="0"/>
              <a:t>Timeline – updated past May meeting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78973" y="1988840"/>
            <a:ext cx="11749675" cy="4176464"/>
          </a:xfrm>
          <a:prstGeom prst="rect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8533215" y="1999702"/>
            <a:ext cx="1705281" cy="373352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 panose="02020603050405020304" pitchFamily="18" charset="0"/>
              <a:buNone/>
            </a:pPr>
            <a:r>
              <a:rPr lang="en-US" alt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</a:t>
            </a: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10223367" y="1999702"/>
            <a:ext cx="1705281" cy="373352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 panose="02020603050405020304" pitchFamily="18" charset="0"/>
              <a:buNone/>
            </a:pPr>
            <a:r>
              <a:rPr lang="en-US" alt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1772692" y="1988840"/>
            <a:ext cx="8500127" cy="4176464"/>
            <a:chOff x="1339290" y="1268760"/>
            <a:chExt cx="6503157" cy="3782041"/>
          </a:xfrm>
        </p:grpSpPr>
        <p:sp>
          <p:nvSpPr>
            <p:cNvPr id="27" name="Line 15"/>
            <p:cNvSpPr>
              <a:spLocks noChangeShapeType="1"/>
            </p:cNvSpPr>
            <p:nvPr/>
          </p:nvSpPr>
          <p:spPr bwMode="auto">
            <a:xfrm flipH="1">
              <a:off x="6603112" y="1299562"/>
              <a:ext cx="3175" cy="3751239"/>
            </a:xfrm>
            <a:prstGeom prst="line">
              <a:avLst/>
            </a:prstGeom>
            <a:noFill/>
            <a:ln w="1270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1434" tIns="45716" rIns="91434" bIns="45716"/>
            <a:lstStyle/>
            <a:p>
              <a:endParaRPr lang="en-US"/>
            </a:p>
          </p:txBody>
        </p:sp>
        <p:sp>
          <p:nvSpPr>
            <p:cNvPr id="28" name="Line 14"/>
            <p:cNvSpPr>
              <a:spLocks noChangeShapeType="1"/>
            </p:cNvSpPr>
            <p:nvPr/>
          </p:nvSpPr>
          <p:spPr bwMode="auto">
            <a:xfrm flipH="1">
              <a:off x="4012657" y="1299562"/>
              <a:ext cx="7937" cy="3751239"/>
            </a:xfrm>
            <a:prstGeom prst="line">
              <a:avLst/>
            </a:prstGeom>
            <a:noFill/>
            <a:ln w="1270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1434" tIns="45716" rIns="91434" bIns="45716"/>
            <a:lstStyle/>
            <a:p>
              <a:endParaRPr lang="en-US"/>
            </a:p>
          </p:txBody>
        </p:sp>
        <p:sp>
          <p:nvSpPr>
            <p:cNvPr id="29" name="Line 10"/>
            <p:cNvSpPr>
              <a:spLocks noChangeShapeType="1"/>
            </p:cNvSpPr>
            <p:nvPr/>
          </p:nvSpPr>
          <p:spPr bwMode="auto">
            <a:xfrm>
              <a:off x="1339290" y="1299562"/>
              <a:ext cx="0" cy="3751239"/>
            </a:xfrm>
            <a:prstGeom prst="line">
              <a:avLst/>
            </a:prstGeom>
            <a:noFill/>
            <a:ln w="1270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1434" tIns="45716" rIns="91434" bIns="45716"/>
            <a:lstStyle/>
            <a:p>
              <a:endParaRPr lang="en-US"/>
            </a:p>
          </p:txBody>
        </p:sp>
        <p:sp>
          <p:nvSpPr>
            <p:cNvPr id="30" name="Line 11"/>
            <p:cNvSpPr>
              <a:spLocks noChangeShapeType="1"/>
            </p:cNvSpPr>
            <p:nvPr/>
          </p:nvSpPr>
          <p:spPr bwMode="auto">
            <a:xfrm>
              <a:off x="2707604" y="1299562"/>
              <a:ext cx="0" cy="3751239"/>
            </a:xfrm>
            <a:prstGeom prst="line">
              <a:avLst/>
            </a:prstGeom>
            <a:noFill/>
            <a:ln w="1270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1434" tIns="45716" rIns="91434" bIns="45716"/>
            <a:lstStyle/>
            <a:p>
              <a:endParaRPr lang="en-US"/>
            </a:p>
          </p:txBody>
        </p:sp>
        <p:sp>
          <p:nvSpPr>
            <p:cNvPr id="31" name="Line 15"/>
            <p:cNvSpPr>
              <a:spLocks noChangeShapeType="1"/>
            </p:cNvSpPr>
            <p:nvPr/>
          </p:nvSpPr>
          <p:spPr bwMode="auto">
            <a:xfrm>
              <a:off x="5271395" y="1299562"/>
              <a:ext cx="0" cy="3751239"/>
            </a:xfrm>
            <a:prstGeom prst="line">
              <a:avLst/>
            </a:prstGeom>
            <a:noFill/>
            <a:ln w="1270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1434" tIns="45716" rIns="91434" bIns="45716"/>
            <a:lstStyle/>
            <a:p>
              <a:endParaRPr lang="en-US"/>
            </a:p>
          </p:txBody>
        </p:sp>
        <p:sp>
          <p:nvSpPr>
            <p:cNvPr id="32" name="Line 15"/>
            <p:cNvSpPr>
              <a:spLocks noChangeShapeType="1"/>
            </p:cNvSpPr>
            <p:nvPr/>
          </p:nvSpPr>
          <p:spPr bwMode="auto">
            <a:xfrm flipH="1">
              <a:off x="7839272" y="1268760"/>
              <a:ext cx="3175" cy="3751239"/>
            </a:xfrm>
            <a:prstGeom prst="line">
              <a:avLst/>
            </a:prstGeom>
            <a:noFill/>
            <a:ln w="1270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1434" tIns="45716" rIns="91434" bIns="45716"/>
            <a:lstStyle/>
            <a:p>
              <a:endParaRPr lang="en-US"/>
            </a:p>
          </p:txBody>
        </p:sp>
      </p:grpSp>
      <p:sp>
        <p:nvSpPr>
          <p:cNvPr id="106" name="Text Box 24">
            <a:extLst>
              <a:ext uri="{FF2B5EF4-FFF2-40B4-BE49-F238E27FC236}">
                <a16:creationId xmlns:a16="http://schemas.microsoft.com/office/drawing/2014/main" id="{FDD295FC-5B3E-40FF-9DBD-769508BBC4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7912" y="2369733"/>
            <a:ext cx="955610" cy="452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.11az requirement freeze</a:t>
            </a:r>
          </a:p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5-2017</a:t>
            </a: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69DC5164-B6FD-4947-8311-D3C23314DE17}"/>
              </a:ext>
            </a:extLst>
          </p:cNvPr>
          <p:cNvSpPr/>
          <p:nvPr/>
        </p:nvSpPr>
        <p:spPr>
          <a:xfrm>
            <a:off x="263352" y="3573016"/>
            <a:ext cx="2744611" cy="230617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>
                <a:solidFill>
                  <a:schemeClr val="tx1"/>
                </a:solidFill>
              </a:rPr>
              <a:t>11az SFD</a:t>
            </a: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AF2D2B37-858F-49CD-B8B3-A42B192B9F9D}"/>
              </a:ext>
            </a:extLst>
          </p:cNvPr>
          <p:cNvSpPr/>
          <p:nvPr/>
        </p:nvSpPr>
        <p:spPr>
          <a:xfrm>
            <a:off x="803996" y="3888221"/>
            <a:ext cx="9540000" cy="248520"/>
          </a:xfrm>
          <a:prstGeom prst="rect">
            <a:avLst/>
          </a:prstGeom>
          <a:gradFill flip="none" rotWithShape="1">
            <a:gsLst>
              <a:gs pos="0">
                <a:srgbClr val="FFFF00"/>
              </a:gs>
              <a:gs pos="37000">
                <a:srgbClr val="FFFF00"/>
              </a:gs>
              <a:gs pos="68000">
                <a:srgbClr val="00B050"/>
              </a:gs>
              <a:gs pos="100000">
                <a:srgbClr val="00B050"/>
              </a:gs>
            </a:gsLst>
            <a:lin ang="10800000" scaled="1"/>
            <a:tileRect/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100" dirty="0">
                <a:solidFill>
                  <a:schemeClr val="tx1"/>
                </a:solidFill>
              </a:rPr>
              <a:t>        Amendment text</a:t>
            </a:r>
          </a:p>
        </p:txBody>
      </p:sp>
      <p:sp>
        <p:nvSpPr>
          <p:cNvPr id="115" name="Text Box 26">
            <a:extLst>
              <a:ext uri="{FF2B5EF4-FFF2-40B4-BE49-F238E27FC236}">
                <a16:creationId xmlns:a16="http://schemas.microsoft.com/office/drawing/2014/main" id="{64AE616E-C795-47DD-AF7B-6DEEA83A5362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4875153" y="2623686"/>
            <a:ext cx="634408" cy="452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.11az</a:t>
            </a:r>
            <a:b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Draft 2.0</a:t>
            </a:r>
            <a:b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11-2019</a:t>
            </a:r>
          </a:p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Recirculation</a:t>
            </a:r>
          </a:p>
        </p:txBody>
      </p:sp>
      <p:sp>
        <p:nvSpPr>
          <p:cNvPr id="116" name="Isosceles Triangle 115">
            <a:extLst>
              <a:ext uri="{FF2B5EF4-FFF2-40B4-BE49-F238E27FC236}">
                <a16:creationId xmlns:a16="http://schemas.microsoft.com/office/drawing/2014/main" id="{44442673-ECDC-419A-A9CD-051E05DB4DB8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5058203" y="2412535"/>
            <a:ext cx="248998" cy="217487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 sz="1100">
              <a:latin typeface="+mn-lt"/>
              <a:ea typeface="+mn-ea"/>
            </a:endParaRPr>
          </a:p>
        </p:txBody>
      </p:sp>
      <p:sp>
        <p:nvSpPr>
          <p:cNvPr id="117" name="Text Box 24">
            <a:extLst>
              <a:ext uri="{FF2B5EF4-FFF2-40B4-BE49-F238E27FC236}">
                <a16:creationId xmlns:a16="http://schemas.microsoft.com/office/drawing/2014/main" id="{EE061B56-3AEC-498D-B5B2-6F11449B93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2407" y="2653101"/>
            <a:ext cx="418981" cy="267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D1.0</a:t>
            </a:r>
          </a:p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Jan. 19</a:t>
            </a:r>
          </a:p>
        </p:txBody>
      </p:sp>
      <p:sp>
        <p:nvSpPr>
          <p:cNvPr id="118" name="Isosceles Triangle 117">
            <a:extLst>
              <a:ext uri="{FF2B5EF4-FFF2-40B4-BE49-F238E27FC236}">
                <a16:creationId xmlns:a16="http://schemas.microsoft.com/office/drawing/2014/main" id="{3F0AA21A-6D87-4206-8EEC-3FD5BA0CE0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5209" y="2454400"/>
            <a:ext cx="173999" cy="180386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9" name="Text Box 24">
            <a:extLst>
              <a:ext uri="{FF2B5EF4-FFF2-40B4-BE49-F238E27FC236}">
                <a16:creationId xmlns:a16="http://schemas.microsoft.com/office/drawing/2014/main" id="{3D10B997-FA32-446E-A64F-C16BE48C1D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0756" y="2611937"/>
            <a:ext cx="558118" cy="359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.11az</a:t>
            </a:r>
            <a:b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D0.1</a:t>
            </a:r>
            <a:b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Mar. 18</a:t>
            </a:r>
          </a:p>
        </p:txBody>
      </p:sp>
      <p:sp>
        <p:nvSpPr>
          <p:cNvPr id="120" name="Isosceles Triangle 119">
            <a:extLst>
              <a:ext uri="{FF2B5EF4-FFF2-40B4-BE49-F238E27FC236}">
                <a16:creationId xmlns:a16="http://schemas.microsoft.com/office/drawing/2014/main" id="{AA437355-9F8B-4A6F-AAB1-840527A829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3525" y="2408722"/>
            <a:ext cx="175700" cy="227013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/>
          <a:p>
            <a:endParaRPr lang="en-US" altLang="en-US" sz="1200">
              <a:solidFill>
                <a:schemeClr val="tx1"/>
              </a:solidFill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21" name="Text Box 24">
            <a:extLst>
              <a:ext uri="{FF2B5EF4-FFF2-40B4-BE49-F238E27FC236}">
                <a16:creationId xmlns:a16="http://schemas.microsoft.com/office/drawing/2014/main" id="{A547E5D1-D54B-4250-846D-FE970644BE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0948" y="3888380"/>
            <a:ext cx="1441267" cy="1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700" dirty="0">
                <a:latin typeface="Arial" panose="020B0604020202020204" pitchFamily="34" charset="0"/>
                <a:cs typeface="Arial" panose="020B0604020202020204" pitchFamily="34" charset="0"/>
              </a:rPr>
              <a:t>5/17-3/21</a:t>
            </a:r>
          </a:p>
        </p:txBody>
      </p:sp>
      <p:sp>
        <p:nvSpPr>
          <p:cNvPr id="125" name="Isosceles Triangle 124">
            <a:extLst>
              <a:ext uri="{FF2B5EF4-FFF2-40B4-BE49-F238E27FC236}">
                <a16:creationId xmlns:a16="http://schemas.microsoft.com/office/drawing/2014/main" id="{7D57DDC4-188E-446F-866B-8D2528A070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963" y="2432933"/>
            <a:ext cx="263522" cy="227013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/>
          <a:p>
            <a:endParaRPr lang="en-US" altLang="en-US" sz="1200">
              <a:solidFill>
                <a:schemeClr val="tx1"/>
              </a:solidFill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2D741719-48C6-4978-96AB-33C832196D61}"/>
              </a:ext>
            </a:extLst>
          </p:cNvPr>
          <p:cNvCxnSpPr/>
          <p:nvPr/>
        </p:nvCxnSpPr>
        <p:spPr bwMode="auto">
          <a:xfrm>
            <a:off x="263352" y="3840948"/>
            <a:ext cx="2726844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4" name="Text Box 24">
            <a:extLst>
              <a:ext uri="{FF2B5EF4-FFF2-40B4-BE49-F238E27FC236}">
                <a16:creationId xmlns:a16="http://schemas.microsoft.com/office/drawing/2014/main" id="{F3200BBA-60BF-4CFD-AE55-831E4690B9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0161" y="2600190"/>
            <a:ext cx="714755" cy="452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July 18</a:t>
            </a:r>
          </a:p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Inter.</a:t>
            </a:r>
          </a:p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comment</a:t>
            </a:r>
          </a:p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collection</a:t>
            </a:r>
          </a:p>
        </p:txBody>
      </p:sp>
      <p:sp>
        <p:nvSpPr>
          <p:cNvPr id="145" name="Isosceles Triangle 144">
            <a:extLst>
              <a:ext uri="{FF2B5EF4-FFF2-40B4-BE49-F238E27FC236}">
                <a16:creationId xmlns:a16="http://schemas.microsoft.com/office/drawing/2014/main" id="{3B28E869-CA25-4246-8BD5-AE35F55D5C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5762" y="2415341"/>
            <a:ext cx="170954" cy="227013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/>
          <a:p>
            <a:endParaRPr lang="en-US" altLang="en-US" sz="1200">
              <a:solidFill>
                <a:schemeClr val="tx1"/>
              </a:solidFill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46" name="Isosceles Triangle 145">
            <a:extLst>
              <a:ext uri="{FF2B5EF4-FFF2-40B4-BE49-F238E27FC236}">
                <a16:creationId xmlns:a16="http://schemas.microsoft.com/office/drawing/2014/main" id="{0B294817-DEC4-4480-B07A-9DD6DE770F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9037" y="2414094"/>
            <a:ext cx="170954" cy="227013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/>
          <a:p>
            <a:endParaRPr lang="en-US" altLang="en-US" sz="1200">
              <a:solidFill>
                <a:schemeClr val="tx1"/>
              </a:solidFill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47" name="Text Box 24">
            <a:extLst>
              <a:ext uri="{FF2B5EF4-FFF2-40B4-BE49-F238E27FC236}">
                <a16:creationId xmlns:a16="http://schemas.microsoft.com/office/drawing/2014/main" id="{41ECCC80-8D2F-411C-A046-A1EE9D0991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3807" y="2368058"/>
            <a:ext cx="436592" cy="267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SFD</a:t>
            </a:r>
          </a:p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Final</a:t>
            </a:r>
          </a:p>
        </p:txBody>
      </p:sp>
      <p:cxnSp>
        <p:nvCxnSpPr>
          <p:cNvPr id="148" name="Straight Connector 147">
            <a:extLst>
              <a:ext uri="{FF2B5EF4-FFF2-40B4-BE49-F238E27FC236}">
                <a16:creationId xmlns:a16="http://schemas.microsoft.com/office/drawing/2014/main" id="{EDD273A8-30CE-4248-B9F8-E11D790DC1DE}"/>
              </a:ext>
            </a:extLst>
          </p:cNvPr>
          <p:cNvCxnSpPr/>
          <p:nvPr/>
        </p:nvCxnSpPr>
        <p:spPr bwMode="auto">
          <a:xfrm>
            <a:off x="810588" y="4174700"/>
            <a:ext cx="4356000" cy="7334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0" name="Isosceles Triangle 149">
            <a:extLst>
              <a:ext uri="{FF2B5EF4-FFF2-40B4-BE49-F238E27FC236}">
                <a16:creationId xmlns:a16="http://schemas.microsoft.com/office/drawing/2014/main" id="{59441D21-CA4C-46FD-A061-1300276B8C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2204" y="2449991"/>
            <a:ext cx="173999" cy="180386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1" name="Text Box 24">
            <a:extLst>
              <a:ext uri="{FF2B5EF4-FFF2-40B4-BE49-F238E27FC236}">
                <a16:creationId xmlns:a16="http://schemas.microsoft.com/office/drawing/2014/main" id="{7257137D-C140-42D2-AF82-E571EE3A14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87931" y="2383595"/>
            <a:ext cx="658690" cy="267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Initial</a:t>
            </a:r>
          </a:p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WG ballot</a:t>
            </a:r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57180947-F2CF-4175-986E-88B56A3D5595}"/>
              </a:ext>
            </a:extLst>
          </p:cNvPr>
          <p:cNvSpPr/>
          <p:nvPr/>
        </p:nvSpPr>
        <p:spPr>
          <a:xfrm>
            <a:off x="2999656" y="3890918"/>
            <a:ext cx="777310" cy="24582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100" dirty="0">
                <a:solidFill>
                  <a:schemeClr val="tx1"/>
                </a:solidFill>
              </a:rPr>
              <a:t>CC28</a:t>
            </a:r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CC30AC72-C1DB-4389-9759-AAF9081BE28B}"/>
              </a:ext>
            </a:extLst>
          </p:cNvPr>
          <p:cNvSpPr/>
          <p:nvPr/>
        </p:nvSpPr>
        <p:spPr>
          <a:xfrm>
            <a:off x="3766413" y="3888380"/>
            <a:ext cx="1373074" cy="24582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sz="1100" dirty="0">
                <a:solidFill>
                  <a:schemeClr val="tx1"/>
                </a:solidFill>
              </a:rPr>
              <a:t>LB240 CR </a:t>
            </a:r>
          </a:p>
        </p:txBody>
      </p:sp>
      <p:sp>
        <p:nvSpPr>
          <p:cNvPr id="155" name="Oval Callout 93">
            <a:extLst>
              <a:ext uri="{FF2B5EF4-FFF2-40B4-BE49-F238E27FC236}">
                <a16:creationId xmlns:a16="http://schemas.microsoft.com/office/drawing/2014/main" id="{CFEDDDC9-704E-402C-80F9-97FD7D66F6C7}"/>
              </a:ext>
            </a:extLst>
          </p:cNvPr>
          <p:cNvSpPr/>
          <p:nvPr/>
        </p:nvSpPr>
        <p:spPr bwMode="auto">
          <a:xfrm>
            <a:off x="3175124" y="4523238"/>
            <a:ext cx="722362" cy="487541"/>
          </a:xfrm>
          <a:prstGeom prst="wedgeEllipseCallout">
            <a:avLst>
              <a:gd name="adj1" fmla="val 32914"/>
              <a:gd name="adj2" fmla="val -132881"/>
            </a:avLst>
          </a:prstGeom>
          <a:solidFill>
            <a:srgbClr val="00B8FF">
              <a:alpha val="37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b="1" dirty="0">
                <a:solidFill>
                  <a:schemeClr val="tx1"/>
                </a:solidFill>
              </a:rPr>
              <a:t>Initial WG ballot LB240 </a:t>
            </a:r>
            <a:r>
              <a:rPr kumimoji="0" lang="en-US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Pass</a:t>
            </a:r>
          </a:p>
        </p:txBody>
      </p:sp>
      <p:sp>
        <p:nvSpPr>
          <p:cNvPr id="156" name="Oval Callout 61">
            <a:extLst>
              <a:ext uri="{FF2B5EF4-FFF2-40B4-BE49-F238E27FC236}">
                <a16:creationId xmlns:a16="http://schemas.microsoft.com/office/drawing/2014/main" id="{C1460C53-55DE-4E69-8306-D9EEC5D6D472}"/>
              </a:ext>
            </a:extLst>
          </p:cNvPr>
          <p:cNvSpPr/>
          <p:nvPr/>
        </p:nvSpPr>
        <p:spPr bwMode="auto">
          <a:xfrm>
            <a:off x="2283685" y="4523239"/>
            <a:ext cx="519343" cy="289185"/>
          </a:xfrm>
          <a:prstGeom prst="wedgeEllipseCallout">
            <a:avLst>
              <a:gd name="adj1" fmla="val 88219"/>
              <a:gd name="adj2" fmla="val -304231"/>
            </a:avLst>
          </a:prstGeom>
          <a:solidFill>
            <a:srgbClr val="00B8FF">
              <a:alpha val="37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b="1" dirty="0">
                <a:solidFill>
                  <a:schemeClr val="tx1"/>
                </a:solidFill>
              </a:rPr>
              <a:t>SF</a:t>
            </a:r>
            <a:r>
              <a:rPr kumimoji="0" lang="en-US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 Freeze</a:t>
            </a:r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F91C410D-A0F8-489D-9873-3E5D0C80D27A}"/>
              </a:ext>
            </a:extLst>
          </p:cNvPr>
          <p:cNvSpPr/>
          <p:nvPr/>
        </p:nvSpPr>
        <p:spPr>
          <a:xfrm>
            <a:off x="5136613" y="3888529"/>
            <a:ext cx="1927894" cy="245673"/>
          </a:xfrm>
          <a:prstGeom prst="rect">
            <a:avLst/>
          </a:prstGeom>
          <a:gradFill flip="none" rotWithShape="1">
            <a:gsLst>
              <a:gs pos="0">
                <a:srgbClr val="FFFF00"/>
              </a:gs>
              <a:gs pos="0">
                <a:srgbClr val="FFFF00"/>
              </a:gs>
              <a:gs pos="0">
                <a:srgbClr val="FFFF00"/>
              </a:gs>
              <a:gs pos="0">
                <a:srgbClr val="00B050"/>
              </a:gs>
            </a:gsLst>
            <a:lin ang="10800000" scaled="1"/>
            <a:tileRect/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100" dirty="0">
                <a:solidFill>
                  <a:schemeClr val="tx1"/>
                </a:solidFill>
              </a:rPr>
              <a:t>LB249</a:t>
            </a:r>
          </a:p>
        </p:txBody>
      </p:sp>
      <p:sp>
        <p:nvSpPr>
          <p:cNvPr id="163" name="Oval Callout 93">
            <a:extLst>
              <a:ext uri="{FF2B5EF4-FFF2-40B4-BE49-F238E27FC236}">
                <a16:creationId xmlns:a16="http://schemas.microsoft.com/office/drawing/2014/main" id="{A55DFAB0-5797-465C-B664-371760473364}"/>
              </a:ext>
            </a:extLst>
          </p:cNvPr>
          <p:cNvSpPr/>
          <p:nvPr/>
        </p:nvSpPr>
        <p:spPr bwMode="auto">
          <a:xfrm>
            <a:off x="4151784" y="4523237"/>
            <a:ext cx="1006530" cy="487541"/>
          </a:xfrm>
          <a:prstGeom prst="wedgeEllipseCallout">
            <a:avLst>
              <a:gd name="adj1" fmla="val 48514"/>
              <a:gd name="adj2" fmla="val -129092"/>
            </a:avLst>
          </a:prstGeom>
          <a:solidFill>
            <a:srgbClr val="00B8FF">
              <a:alpha val="37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b="1" dirty="0">
                <a:solidFill>
                  <a:schemeClr val="tx1"/>
                </a:solidFill>
              </a:rPr>
              <a:t>LB240 completion/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b="1" dirty="0">
                <a:solidFill>
                  <a:schemeClr val="tx1"/>
                </a:solidFill>
              </a:rPr>
              <a:t>recirc. </a:t>
            </a:r>
            <a:r>
              <a:rPr lang="en-US" sz="800" b="1" dirty="0" err="1">
                <a:solidFill>
                  <a:schemeClr val="tx1"/>
                </a:solidFill>
              </a:rPr>
              <a:t>init</a:t>
            </a:r>
            <a:endParaRPr kumimoji="0" lang="en-US" sz="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64" name="Straight Connector 163">
            <a:extLst>
              <a:ext uri="{FF2B5EF4-FFF2-40B4-BE49-F238E27FC236}">
                <a16:creationId xmlns:a16="http://schemas.microsoft.com/office/drawing/2014/main" id="{52E32D23-69F6-49BA-9523-CDB5CBFEF3BF}"/>
              </a:ext>
            </a:extLst>
          </p:cNvPr>
          <p:cNvCxnSpPr/>
          <p:nvPr/>
        </p:nvCxnSpPr>
        <p:spPr bwMode="auto">
          <a:xfrm>
            <a:off x="5195919" y="4182700"/>
            <a:ext cx="180000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5" name="Oval Callout 93">
            <a:extLst>
              <a:ext uri="{FF2B5EF4-FFF2-40B4-BE49-F238E27FC236}">
                <a16:creationId xmlns:a16="http://schemas.microsoft.com/office/drawing/2014/main" id="{053659BB-C70B-464E-B908-B4640A2FBA93}"/>
              </a:ext>
            </a:extLst>
          </p:cNvPr>
          <p:cNvSpPr/>
          <p:nvPr/>
        </p:nvSpPr>
        <p:spPr bwMode="auto">
          <a:xfrm>
            <a:off x="5736652" y="4582330"/>
            <a:ext cx="1006530" cy="487541"/>
          </a:xfrm>
          <a:prstGeom prst="wedgeEllipseCallout">
            <a:avLst>
              <a:gd name="adj1" fmla="val 81391"/>
              <a:gd name="adj2" fmla="val -144409"/>
            </a:avLst>
          </a:prstGeom>
          <a:solidFill>
            <a:srgbClr val="00B8FF">
              <a:alpha val="37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b="1" dirty="0">
                <a:solidFill>
                  <a:schemeClr val="tx1"/>
                </a:solidFill>
              </a:rPr>
              <a:t>LB249 completion/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b="1" dirty="0">
                <a:solidFill>
                  <a:schemeClr val="tx1"/>
                </a:solidFill>
              </a:rPr>
              <a:t>2</a:t>
            </a:r>
            <a:r>
              <a:rPr lang="en-US" sz="800" b="1" baseline="30000" dirty="0">
                <a:solidFill>
                  <a:schemeClr val="tx1"/>
                </a:solidFill>
              </a:rPr>
              <a:t>nd</a:t>
            </a:r>
            <a:r>
              <a:rPr lang="en-US" sz="800" b="1" dirty="0">
                <a:solidFill>
                  <a:schemeClr val="tx1"/>
                </a:solidFill>
              </a:rPr>
              <a:t> recirculation</a:t>
            </a:r>
            <a:endParaRPr kumimoji="0" lang="en-US" sz="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1" name="Isosceles Triangle 110">
            <a:extLst>
              <a:ext uri="{FF2B5EF4-FFF2-40B4-BE49-F238E27FC236}">
                <a16:creationId xmlns:a16="http://schemas.microsoft.com/office/drawing/2014/main" id="{DD1F662E-8959-49A4-88BE-5AE6F718E2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96200" y="3068960"/>
            <a:ext cx="228472" cy="22225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7" name="Text Box 26">
            <a:extLst>
              <a:ext uri="{FF2B5EF4-FFF2-40B4-BE49-F238E27FC236}">
                <a16:creationId xmlns:a16="http://schemas.microsoft.com/office/drawing/2014/main" id="{1BB62CF0-E562-4410-9872-349190F1677A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6754638" y="2655706"/>
            <a:ext cx="650149" cy="452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.11az</a:t>
            </a:r>
            <a:b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Draft 3.0</a:t>
            </a:r>
            <a:b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01-2021</a:t>
            </a:r>
          </a:p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Recirculation</a:t>
            </a:r>
          </a:p>
        </p:txBody>
      </p:sp>
      <p:sp>
        <p:nvSpPr>
          <p:cNvPr id="158" name="Isosceles Triangle 157">
            <a:extLst>
              <a:ext uri="{FF2B5EF4-FFF2-40B4-BE49-F238E27FC236}">
                <a16:creationId xmlns:a16="http://schemas.microsoft.com/office/drawing/2014/main" id="{1829E6D2-C959-48D2-9FC0-FFED226D051A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953894" y="2436316"/>
            <a:ext cx="248998" cy="217487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 sz="1100">
              <a:latin typeface="+mn-lt"/>
              <a:ea typeface="+mn-ea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28CF0915-8ED0-4994-B502-33D19ECAB01A}"/>
              </a:ext>
            </a:extLst>
          </p:cNvPr>
          <p:cNvGrpSpPr/>
          <p:nvPr/>
        </p:nvGrpSpPr>
        <p:grpSpPr>
          <a:xfrm>
            <a:off x="7668534" y="2425355"/>
            <a:ext cx="650149" cy="672139"/>
            <a:chOff x="7668534" y="2425355"/>
            <a:chExt cx="650149" cy="672139"/>
          </a:xfrm>
        </p:grpSpPr>
        <p:sp>
          <p:nvSpPr>
            <p:cNvPr id="159" name="Text Box 26">
              <a:extLst>
                <a:ext uri="{FF2B5EF4-FFF2-40B4-BE49-F238E27FC236}">
                  <a16:creationId xmlns:a16="http://schemas.microsoft.com/office/drawing/2014/main" id="{E8DE5F9A-9D3C-4C73-BFC7-EED51F4D19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7668534" y="2645309"/>
              <a:ext cx="650149" cy="452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82052" tIns="41026" rIns="82052" bIns="41026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en-US" sz="600" dirty="0">
                  <a:latin typeface="Arial" panose="020B0604020202020204" pitchFamily="34" charset="0"/>
                  <a:cs typeface="Arial" panose="020B0604020202020204" pitchFamily="34" charset="0"/>
                </a:rPr>
                <a:t>.11az</a:t>
              </a:r>
              <a:br>
                <a:rPr lang="en-US" altLang="en-US" sz="600" dirty="0"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altLang="en-US" sz="600" dirty="0">
                  <a:latin typeface="Arial" panose="020B0604020202020204" pitchFamily="34" charset="0"/>
                  <a:cs typeface="Arial" panose="020B0604020202020204" pitchFamily="34" charset="0"/>
                </a:rPr>
                <a:t>Draft 4.0</a:t>
              </a:r>
              <a:br>
                <a:rPr lang="en-US" altLang="en-US" sz="600" dirty="0"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altLang="en-US" sz="600" dirty="0">
                  <a:latin typeface="Arial" panose="020B0604020202020204" pitchFamily="34" charset="0"/>
                  <a:cs typeface="Arial" panose="020B0604020202020204" pitchFamily="34" charset="0"/>
                </a:rPr>
                <a:t>07-2021</a:t>
              </a:r>
            </a:p>
            <a:p>
              <a:pPr algn="ctr"/>
              <a:r>
                <a:rPr lang="en-US" altLang="en-US" sz="600" dirty="0">
                  <a:latin typeface="Arial" panose="020B0604020202020204" pitchFamily="34" charset="0"/>
                  <a:cs typeface="Arial" panose="020B0604020202020204" pitchFamily="34" charset="0"/>
                </a:rPr>
                <a:t>Recirculation</a:t>
              </a:r>
            </a:p>
          </p:txBody>
        </p:sp>
        <p:sp>
          <p:nvSpPr>
            <p:cNvPr id="160" name="Isosceles Triangle 159">
              <a:extLst>
                <a:ext uri="{FF2B5EF4-FFF2-40B4-BE49-F238E27FC236}">
                  <a16:creationId xmlns:a16="http://schemas.microsoft.com/office/drawing/2014/main" id="{3A3D8048-3EBA-46FE-9184-5444CD32034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7863226" y="2425355"/>
              <a:ext cx="248998" cy="217487"/>
            </a:xfrm>
            <a:prstGeom prst="triangle">
              <a:avLst>
                <a:gd name="adj" fmla="val 50000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1434" tIns="45716" rIns="91434" bIns="45716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62" name="Text Box 29">
            <a:extLst>
              <a:ext uri="{FF2B5EF4-FFF2-40B4-BE49-F238E27FC236}">
                <a16:creationId xmlns:a16="http://schemas.microsoft.com/office/drawing/2014/main" id="{4D338DF7-FA29-482B-919B-2A35726598BC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7248128" y="3306149"/>
            <a:ext cx="1074295" cy="359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defPPr>
              <a:defRPr lang="en-GB"/>
            </a:defPPr>
            <a:lvl1pPr algn="ctr">
              <a:defRPr sz="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600" b="0" dirty="0"/>
              <a:t>.11az</a:t>
            </a:r>
            <a:br>
              <a:rPr lang="en-US" altLang="en-US" sz="600" b="0" dirty="0"/>
            </a:br>
            <a:r>
              <a:rPr lang="en-US" altLang="en-US" sz="600" b="0" dirty="0"/>
              <a:t> MDR and SA ballots</a:t>
            </a:r>
          </a:p>
          <a:p>
            <a:r>
              <a:rPr lang="en-US" altLang="en-US" sz="600" b="0" dirty="0"/>
              <a:t> 07-2021</a:t>
            </a:r>
          </a:p>
        </p:txBody>
      </p:sp>
      <p:sp>
        <p:nvSpPr>
          <p:cNvPr id="171" name="Isosceles Triangle 170">
            <a:extLst>
              <a:ext uri="{FF2B5EF4-FFF2-40B4-BE49-F238E27FC236}">
                <a16:creationId xmlns:a16="http://schemas.microsoft.com/office/drawing/2014/main" id="{DCC5BBF5-68C6-48CF-B621-AF59B163E7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42354" y="2431553"/>
            <a:ext cx="228472" cy="22225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2" name="Text Box 29">
            <a:extLst>
              <a:ext uri="{FF2B5EF4-FFF2-40B4-BE49-F238E27FC236}">
                <a16:creationId xmlns:a16="http://schemas.microsoft.com/office/drawing/2014/main" id="{A4BE7802-A5F3-45C9-B17C-6A16E32A1182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10356796" y="2691938"/>
            <a:ext cx="799587" cy="1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defPPr>
              <a:defRPr lang="en-GB"/>
            </a:defPPr>
            <a:lvl1pPr algn="ctr">
              <a:defRPr sz="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700" b="0" dirty="0"/>
              <a:t>Publication</a:t>
            </a:r>
          </a:p>
        </p:txBody>
      </p:sp>
      <p:sp>
        <p:nvSpPr>
          <p:cNvPr id="168" name="Rectangle 167">
            <a:extLst>
              <a:ext uri="{FF2B5EF4-FFF2-40B4-BE49-F238E27FC236}">
                <a16:creationId xmlns:a16="http://schemas.microsoft.com/office/drawing/2014/main" id="{A6609AD8-0BD0-4DE6-98A2-627D5F941659}"/>
              </a:ext>
            </a:extLst>
          </p:cNvPr>
          <p:cNvSpPr/>
          <p:nvPr/>
        </p:nvSpPr>
        <p:spPr>
          <a:xfrm>
            <a:off x="7055129" y="3890741"/>
            <a:ext cx="1037171" cy="241084"/>
          </a:xfrm>
          <a:prstGeom prst="rect">
            <a:avLst/>
          </a:prstGeom>
          <a:gradFill>
            <a:gsLst>
              <a:gs pos="0">
                <a:srgbClr val="FFFF00"/>
              </a:gs>
              <a:gs pos="17000">
                <a:srgbClr val="FFFF00"/>
              </a:gs>
              <a:gs pos="79000">
                <a:srgbClr val="00B050"/>
              </a:gs>
              <a:gs pos="100000">
                <a:srgbClr val="00B050"/>
              </a:gs>
            </a:gsLst>
            <a:lin ang="10800000" scaled="1"/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100" dirty="0">
                <a:solidFill>
                  <a:schemeClr val="tx1"/>
                </a:solidFill>
              </a:rPr>
              <a:t>LB253</a:t>
            </a:r>
          </a:p>
        </p:txBody>
      </p:sp>
      <p:sp>
        <p:nvSpPr>
          <p:cNvPr id="173" name="Rectangle 172">
            <a:extLst>
              <a:ext uri="{FF2B5EF4-FFF2-40B4-BE49-F238E27FC236}">
                <a16:creationId xmlns:a16="http://schemas.microsoft.com/office/drawing/2014/main" id="{F4CFBCF5-0562-4CD1-8BE5-1D5BE737664D}"/>
              </a:ext>
            </a:extLst>
          </p:cNvPr>
          <p:cNvSpPr/>
          <p:nvPr/>
        </p:nvSpPr>
        <p:spPr>
          <a:xfrm>
            <a:off x="9201477" y="3888407"/>
            <a:ext cx="777965" cy="24832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100" dirty="0">
                <a:solidFill>
                  <a:schemeClr val="tx1"/>
                </a:solidFill>
              </a:rPr>
              <a:t>2</a:t>
            </a:r>
            <a:r>
              <a:rPr lang="en-US" sz="1100" baseline="30000" dirty="0">
                <a:solidFill>
                  <a:schemeClr val="tx1"/>
                </a:solidFill>
              </a:rPr>
              <a:t>nd</a:t>
            </a:r>
            <a:r>
              <a:rPr lang="en-US" sz="1100" dirty="0">
                <a:solidFill>
                  <a:schemeClr val="tx1"/>
                </a:solidFill>
              </a:rPr>
              <a:t> SA</a:t>
            </a:r>
          </a:p>
        </p:txBody>
      </p:sp>
      <p:sp>
        <p:nvSpPr>
          <p:cNvPr id="169" name="Rectangle 168">
            <a:extLst>
              <a:ext uri="{FF2B5EF4-FFF2-40B4-BE49-F238E27FC236}">
                <a16:creationId xmlns:a16="http://schemas.microsoft.com/office/drawing/2014/main" id="{8200F9A2-67E5-4987-9546-12211A6042BD}"/>
              </a:ext>
            </a:extLst>
          </p:cNvPr>
          <p:cNvSpPr/>
          <p:nvPr/>
        </p:nvSpPr>
        <p:spPr>
          <a:xfrm>
            <a:off x="7323995" y="3645563"/>
            <a:ext cx="712067" cy="243918"/>
          </a:xfrm>
          <a:prstGeom prst="rect">
            <a:avLst/>
          </a:prstGeom>
          <a:gradFill>
            <a:gsLst>
              <a:gs pos="0">
                <a:srgbClr val="FFFF00"/>
              </a:gs>
              <a:gs pos="0">
                <a:srgbClr val="FFFF00"/>
              </a:gs>
              <a:gs pos="62000">
                <a:srgbClr val="FFFF00"/>
              </a:gs>
              <a:gs pos="81000">
                <a:srgbClr val="00B050"/>
              </a:gs>
            </a:gsLst>
            <a:lin ang="10800000" scaled="1"/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100" dirty="0">
                <a:solidFill>
                  <a:schemeClr val="tx1"/>
                </a:solidFill>
              </a:rPr>
              <a:t>MDR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02C6E214-6D3E-41BA-9208-3834DA86B95B}"/>
              </a:ext>
            </a:extLst>
          </p:cNvPr>
          <p:cNvSpPr/>
          <p:nvPr/>
        </p:nvSpPr>
        <p:spPr>
          <a:xfrm>
            <a:off x="8475419" y="3889351"/>
            <a:ext cx="879000" cy="24757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100" dirty="0">
                <a:solidFill>
                  <a:schemeClr val="tx1"/>
                </a:solidFill>
              </a:rPr>
              <a:t>1</a:t>
            </a:r>
            <a:r>
              <a:rPr lang="en-US" sz="1100" baseline="30000" dirty="0">
                <a:solidFill>
                  <a:schemeClr val="tx1"/>
                </a:solidFill>
              </a:rPr>
              <a:t>st</a:t>
            </a:r>
            <a:r>
              <a:rPr lang="en-US" sz="1100" dirty="0">
                <a:solidFill>
                  <a:schemeClr val="tx1"/>
                </a:solidFill>
              </a:rPr>
              <a:t> SA</a:t>
            </a:r>
          </a:p>
        </p:txBody>
      </p:sp>
      <p:sp>
        <p:nvSpPr>
          <p:cNvPr id="170" name="Rectangle 169">
            <a:extLst>
              <a:ext uri="{FF2B5EF4-FFF2-40B4-BE49-F238E27FC236}">
                <a16:creationId xmlns:a16="http://schemas.microsoft.com/office/drawing/2014/main" id="{67AF27AE-0EAD-4603-A050-028DEEF65666}"/>
              </a:ext>
            </a:extLst>
          </p:cNvPr>
          <p:cNvSpPr/>
          <p:nvPr/>
        </p:nvSpPr>
        <p:spPr>
          <a:xfrm>
            <a:off x="8040216" y="3890636"/>
            <a:ext cx="446793" cy="24108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000" dirty="0">
                <a:solidFill>
                  <a:schemeClr val="tx1"/>
                </a:solidFill>
              </a:rPr>
              <a:t>Next </a:t>
            </a:r>
          </a:p>
          <a:p>
            <a:pPr algn="ctr">
              <a:defRPr/>
            </a:pPr>
            <a:r>
              <a:rPr lang="en-US" sz="1000" dirty="0">
                <a:solidFill>
                  <a:schemeClr val="tx1"/>
                </a:solidFill>
              </a:rPr>
              <a:t>LB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86584CC9-10B2-40BB-A3F1-131186C79250}"/>
              </a:ext>
            </a:extLst>
          </p:cNvPr>
          <p:cNvSpPr/>
          <p:nvPr/>
        </p:nvSpPr>
        <p:spPr>
          <a:xfrm>
            <a:off x="8362375" y="3642824"/>
            <a:ext cx="241417" cy="24108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800" dirty="0">
                <a:solidFill>
                  <a:schemeClr val="tx1"/>
                </a:solidFill>
              </a:rPr>
              <a:t>Clean</a:t>
            </a:r>
          </a:p>
        </p:txBody>
      </p:sp>
      <p:sp>
        <p:nvSpPr>
          <p:cNvPr id="64" name="Oval Callout 93">
            <a:extLst>
              <a:ext uri="{FF2B5EF4-FFF2-40B4-BE49-F238E27FC236}">
                <a16:creationId xmlns:a16="http://schemas.microsoft.com/office/drawing/2014/main" id="{A65DD93F-BB47-4E8E-8821-C6F5E935C5A2}"/>
              </a:ext>
            </a:extLst>
          </p:cNvPr>
          <p:cNvSpPr/>
          <p:nvPr/>
        </p:nvSpPr>
        <p:spPr bwMode="auto">
          <a:xfrm>
            <a:off x="8707022" y="2832100"/>
            <a:ext cx="1158306" cy="487541"/>
          </a:xfrm>
          <a:prstGeom prst="wedgeEllipseCallout">
            <a:avLst>
              <a:gd name="adj1" fmla="val -71339"/>
              <a:gd name="adj2" fmla="val 116380"/>
            </a:avLst>
          </a:prstGeom>
          <a:solidFill>
            <a:srgbClr val="00B8FF">
              <a:alpha val="37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b="1" dirty="0">
                <a:solidFill>
                  <a:schemeClr val="tx1"/>
                </a:solidFill>
              </a:rPr>
              <a:t>No changes made, in preparation to SA ballot</a:t>
            </a:r>
            <a:endParaRPr kumimoji="0" lang="en-US" sz="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pSp>
        <p:nvGrpSpPr>
          <p:cNvPr id="66" name="Group 65">
            <a:extLst>
              <a:ext uri="{FF2B5EF4-FFF2-40B4-BE49-F238E27FC236}">
                <a16:creationId xmlns:a16="http://schemas.microsoft.com/office/drawing/2014/main" id="{3F65A8A0-3EEF-4C41-BB52-29E8E9A84FF5}"/>
              </a:ext>
            </a:extLst>
          </p:cNvPr>
          <p:cNvGrpSpPr/>
          <p:nvPr/>
        </p:nvGrpSpPr>
        <p:grpSpPr>
          <a:xfrm>
            <a:off x="8987553" y="2424078"/>
            <a:ext cx="650149" cy="395140"/>
            <a:chOff x="7668534" y="2425355"/>
            <a:chExt cx="650149" cy="395140"/>
          </a:xfrm>
        </p:grpSpPr>
        <p:sp>
          <p:nvSpPr>
            <p:cNvPr id="67" name="Text Box 26">
              <a:extLst>
                <a:ext uri="{FF2B5EF4-FFF2-40B4-BE49-F238E27FC236}">
                  <a16:creationId xmlns:a16="http://schemas.microsoft.com/office/drawing/2014/main" id="{3A6F5E8C-33B1-424C-8B0A-C9CE3A7C87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7668534" y="2645309"/>
              <a:ext cx="650149" cy="1751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82052" tIns="41026" rIns="82052" bIns="41026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en-US" sz="600" dirty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r>
                <a:rPr lang="en-US" altLang="en-US" sz="600" baseline="30000" dirty="0">
                  <a:latin typeface="Arial" panose="020B0604020202020204" pitchFamily="34" charset="0"/>
                  <a:cs typeface="Arial" panose="020B0604020202020204" pitchFamily="34" charset="0"/>
                </a:rPr>
                <a:t>st</a:t>
              </a:r>
              <a:r>
                <a:rPr lang="en-US" altLang="en-US" sz="600" dirty="0">
                  <a:latin typeface="Arial" panose="020B0604020202020204" pitchFamily="34" charset="0"/>
                  <a:cs typeface="Arial" panose="020B0604020202020204" pitchFamily="34" charset="0"/>
                </a:rPr>
                <a:t> SA comp.</a:t>
              </a:r>
            </a:p>
          </p:txBody>
        </p:sp>
        <p:sp>
          <p:nvSpPr>
            <p:cNvPr id="68" name="Isosceles Triangle 67">
              <a:extLst>
                <a:ext uri="{FF2B5EF4-FFF2-40B4-BE49-F238E27FC236}">
                  <a16:creationId xmlns:a16="http://schemas.microsoft.com/office/drawing/2014/main" id="{6042DA1B-4AB9-4785-9E8D-B31232BAC7DF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7863226" y="2425355"/>
              <a:ext cx="248998" cy="217487"/>
            </a:xfrm>
            <a:prstGeom prst="triangle">
              <a:avLst>
                <a:gd name="adj" fmla="val 50000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1434" tIns="45716" rIns="91434" bIns="45716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1B5376F2-543E-4B6C-8A7A-2DF2B9112520}"/>
              </a:ext>
            </a:extLst>
          </p:cNvPr>
          <p:cNvGrpSpPr/>
          <p:nvPr/>
        </p:nvGrpSpPr>
        <p:grpSpPr>
          <a:xfrm>
            <a:off x="9622315" y="2404168"/>
            <a:ext cx="650149" cy="395140"/>
            <a:chOff x="7668534" y="2425355"/>
            <a:chExt cx="650149" cy="395140"/>
          </a:xfrm>
        </p:grpSpPr>
        <p:sp>
          <p:nvSpPr>
            <p:cNvPr id="70" name="Text Box 26">
              <a:extLst>
                <a:ext uri="{FF2B5EF4-FFF2-40B4-BE49-F238E27FC236}">
                  <a16:creationId xmlns:a16="http://schemas.microsoft.com/office/drawing/2014/main" id="{BD436B5B-D98D-4061-A4C3-867D87BE0C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7668534" y="2645309"/>
              <a:ext cx="650149" cy="1751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82052" tIns="41026" rIns="82052" bIns="41026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en-US" sz="600" dirty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r>
                <a:rPr lang="en-US" altLang="en-US" sz="600" baseline="30000" dirty="0">
                  <a:latin typeface="Arial" panose="020B0604020202020204" pitchFamily="34" charset="0"/>
                  <a:cs typeface="Arial" panose="020B0604020202020204" pitchFamily="34" charset="0"/>
                </a:rPr>
                <a:t>nd</a:t>
              </a:r>
              <a:r>
                <a:rPr lang="en-US" altLang="en-US" sz="600" dirty="0">
                  <a:latin typeface="Arial" panose="020B0604020202020204" pitchFamily="34" charset="0"/>
                  <a:cs typeface="Arial" panose="020B0604020202020204" pitchFamily="34" charset="0"/>
                </a:rPr>
                <a:t> SA comp.</a:t>
              </a:r>
            </a:p>
          </p:txBody>
        </p:sp>
        <p:sp>
          <p:nvSpPr>
            <p:cNvPr id="71" name="Isosceles Triangle 70">
              <a:extLst>
                <a:ext uri="{FF2B5EF4-FFF2-40B4-BE49-F238E27FC236}">
                  <a16:creationId xmlns:a16="http://schemas.microsoft.com/office/drawing/2014/main" id="{4F7733D1-90D3-4856-B0BE-13784629A0C6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7863226" y="2425355"/>
              <a:ext cx="248998" cy="217487"/>
            </a:xfrm>
            <a:prstGeom prst="triangle">
              <a:avLst>
                <a:gd name="adj" fmla="val 50000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1434" tIns="45716" rIns="91434" bIns="45716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4163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950E7-DFD4-4511-B70E-D695AA22D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LB253 – Completion Status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69E567-3A75-46C9-9FAD-8EB2D3EB98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7954B3-E2F5-467E-98F9-94D2C48B2FB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F4D9D58-A9A4-4A5F-AA38-1D070521C9D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092C525-5F3F-426B-91BA-5AF28A3F26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328" y="1988840"/>
            <a:ext cx="4619379" cy="439739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CF7FB90-A1CF-4035-A7B3-DA7F80CE65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7848" y="1916832"/>
            <a:ext cx="7488832" cy="4533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0996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093B6-3243-4D59-A348-CCF04BE0A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Scheduled telecons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0A83CA-58D9-452A-AACC-13EE929DB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751015"/>
            <a:ext cx="10361084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b="0" dirty="0"/>
              <a:t>May 	26* 				Wed. 13:00 – 15:00 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b="0" dirty="0"/>
              <a:t>June 2, 9, 16, 23, 30	Wed. 13:00 – 15:00 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b="0" dirty="0"/>
              <a:t>June 24</a:t>
            </a:r>
            <a:r>
              <a:rPr lang="en-US" altLang="en-US" sz="2000" b="0" baseline="30000" dirty="0"/>
              <a:t> + </a:t>
            </a:r>
            <a:r>
              <a:rPr lang="en-US" altLang="en-US" sz="2000" b="0" dirty="0"/>
              <a:t>				Thur. 10:00 – 12:00 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b="0" dirty="0"/>
              <a:t>July	7				Wed. 13:00 – 15:00 ET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 sz="2000" b="0" dirty="0"/>
          </a:p>
          <a:p>
            <a:pPr marL="0" indent="0"/>
            <a:endParaRPr lang="en-US" altLang="en-US" sz="1600" b="0" dirty="0"/>
          </a:p>
          <a:p>
            <a:pPr marL="0" indent="0"/>
            <a:endParaRPr lang="en-US" altLang="en-US" sz="1600" b="0" dirty="0"/>
          </a:p>
          <a:p>
            <a:pPr marL="0" indent="0"/>
            <a:endParaRPr lang="en-US" altLang="en-US" sz="1600" b="0" dirty="0"/>
          </a:p>
          <a:p>
            <a:pPr marL="0" indent="0"/>
            <a:r>
              <a:rPr lang="en-US" altLang="en-US" sz="1600" b="0" dirty="0"/>
              <a:t>*</a:t>
            </a:r>
            <a:r>
              <a:rPr lang="en-US" altLang="en-US" sz="1800" b="0" dirty="0"/>
              <a:t>Previously announced. </a:t>
            </a:r>
          </a:p>
          <a:p>
            <a:pPr marL="0" indent="0"/>
            <a:r>
              <a:rPr lang="en-US" altLang="en-US" sz="2000" b="0" dirty="0"/>
              <a:t>**</a:t>
            </a:r>
            <a:r>
              <a:rPr lang="en-US" altLang="en-US" sz="1800" b="0" dirty="0"/>
              <a:t>WG May meeting is running July 11</a:t>
            </a:r>
            <a:r>
              <a:rPr lang="en-US" altLang="en-US" sz="1800" b="0" baseline="30000" dirty="0"/>
              <a:t>th</a:t>
            </a:r>
            <a:r>
              <a:rPr lang="en-US" altLang="en-US" sz="1800" b="0" dirty="0"/>
              <a:t> – 16</a:t>
            </a:r>
            <a:r>
              <a:rPr lang="en-US" altLang="en-US" sz="1800" b="0" baseline="30000" dirty="0"/>
              <a:t>th</a:t>
            </a:r>
            <a:r>
              <a:rPr lang="en-US" altLang="en-US" sz="1800" b="0" dirty="0"/>
              <a:t> , refer to WG agenda doc.</a:t>
            </a:r>
          </a:p>
          <a:p>
            <a:pPr marL="0" indent="0"/>
            <a:r>
              <a:rPr lang="en-US" altLang="en-US" sz="1800" b="0" dirty="0"/>
              <a:t>+ </a:t>
            </a:r>
            <a:r>
              <a:rPr lang="en-US" altLang="en-US" sz="1800" b="0" dirty="0" err="1"/>
              <a:t>TGaz</a:t>
            </a:r>
            <a:r>
              <a:rPr lang="en-US" altLang="en-US" sz="1800" b="0" dirty="0"/>
              <a:t> Plenary (motion) meeting.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2C2128-FBFD-4CC0-AF0E-C8D3A3A3AF7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29A0E8-DECD-44DF-BD16-767526C65A0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AF5C31B-C59D-46E5-B2DC-5EE1CD0A161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10628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16370</TotalTime>
  <Words>404</Words>
  <Application>Microsoft Office PowerPoint</Application>
  <PresentationFormat>Widescreen</PresentationFormat>
  <Paragraphs>109</Paragraphs>
  <Slides>6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Times</vt:lpstr>
      <vt:lpstr>Times New Roman</vt:lpstr>
      <vt:lpstr>Office Theme</vt:lpstr>
      <vt:lpstr>Document</vt:lpstr>
      <vt:lpstr>TGaz Next Generation Positioning  May Electronic Meeting Closing Report</vt:lpstr>
      <vt:lpstr>Abstract</vt:lpstr>
      <vt:lpstr>May Progress and Targets Towards the July Meeting</vt:lpstr>
      <vt:lpstr>Timeline – updated past May meeting</vt:lpstr>
      <vt:lpstr>LB253 – Completion Status</vt:lpstr>
      <vt:lpstr>Scheduled telecons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Segev, Jonathan</dc:creator>
  <cp:keywords>CTPClassification=CTP_NT, CTPClassification=CTP_IC</cp:keywords>
  <cp:lastModifiedBy>Segev, Jonathan</cp:lastModifiedBy>
  <cp:revision>284</cp:revision>
  <cp:lastPrinted>1601-01-01T00:00:00Z</cp:lastPrinted>
  <dcterms:created xsi:type="dcterms:W3CDTF">2018-08-06T10:28:59Z</dcterms:created>
  <dcterms:modified xsi:type="dcterms:W3CDTF">2021-05-17T23:54:16Z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e5d38792-1f67-47cd-82cd-e79a001b9d6e</vt:lpwstr>
  </property>
  <property fmtid="{D5CDD505-2E9C-101B-9397-08002B2CF9AE}" pid="3" name="CTP_TimeStamp">
    <vt:lpwstr>2020-01-17 04:35:16Z</vt:lpwstr>
  </property>
  <property fmtid="{D5CDD505-2E9C-101B-9397-08002B2CF9AE}" pid="4" name="CTP_BU">
    <vt:lpwstr>NEXT GEN &amp; STANDARDS GROUP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CTP_IC</vt:lpwstr>
  </property>
  <property fmtid="{D5CDD505-2E9C-101B-9397-08002B2CF9AE}" pid="8" name="MSIP_Label_9aa06179-68b3-4e2b-b09b-a2424735516b_Enabled">
    <vt:lpwstr>True</vt:lpwstr>
  </property>
  <property fmtid="{D5CDD505-2E9C-101B-9397-08002B2CF9AE}" pid="9" name="MSIP_Label_9aa06179-68b3-4e2b-b09b-a2424735516b_SiteId">
    <vt:lpwstr>46c98d88-e344-4ed4-8496-4ed7712e255d</vt:lpwstr>
  </property>
  <property fmtid="{D5CDD505-2E9C-101B-9397-08002B2CF9AE}" pid="10" name="MSIP_Label_9aa06179-68b3-4e2b-b09b-a2424735516b_Owner">
    <vt:lpwstr>jonathan.segev@intel.com</vt:lpwstr>
  </property>
  <property fmtid="{D5CDD505-2E9C-101B-9397-08002B2CF9AE}" pid="11" name="MSIP_Label_9aa06179-68b3-4e2b-b09b-a2424735516b_SetDate">
    <vt:lpwstr>2020-09-18T16:51:32.3545630Z</vt:lpwstr>
  </property>
  <property fmtid="{D5CDD505-2E9C-101B-9397-08002B2CF9AE}" pid="12" name="MSIP_Label_9aa06179-68b3-4e2b-b09b-a2424735516b_Name">
    <vt:lpwstr>Intel Confidential</vt:lpwstr>
  </property>
  <property fmtid="{D5CDD505-2E9C-101B-9397-08002B2CF9AE}" pid="13" name="MSIP_Label_9aa06179-68b3-4e2b-b09b-a2424735516b_Application">
    <vt:lpwstr>Microsoft Azure Information Protection</vt:lpwstr>
  </property>
  <property fmtid="{D5CDD505-2E9C-101B-9397-08002B2CF9AE}" pid="14" name="MSIP_Label_9aa06179-68b3-4e2b-b09b-a2424735516b_ActionId">
    <vt:lpwstr>8a07a77d-fabe-4a5a-a4f4-85261a93f148</vt:lpwstr>
  </property>
  <property fmtid="{D5CDD505-2E9C-101B-9397-08002B2CF9AE}" pid="15" name="MSIP_Label_9aa06179-68b3-4e2b-b09b-a2424735516b_Extended_MSFT_Method">
    <vt:lpwstr>Automatic</vt:lpwstr>
  </property>
  <property fmtid="{D5CDD505-2E9C-101B-9397-08002B2CF9AE}" pid="16" name="Sensitivity">
    <vt:lpwstr>Intel Confidential</vt:lpwstr>
  </property>
</Properties>
</file>