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2"/>
  </p:notesMasterIdLst>
  <p:handoutMasterIdLst>
    <p:handoutMasterId r:id="rId133"/>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963" r:id="rId86"/>
    <p:sldId id="965" r:id="rId87"/>
    <p:sldId id="966" r:id="rId88"/>
    <p:sldId id="967" r:id="rId89"/>
    <p:sldId id="968" r:id="rId90"/>
    <p:sldId id="969" r:id="rId91"/>
    <p:sldId id="970" r:id="rId92"/>
    <p:sldId id="977" r:id="rId93"/>
    <p:sldId id="972" r:id="rId94"/>
    <p:sldId id="973" r:id="rId95"/>
    <p:sldId id="974" r:id="rId96"/>
    <p:sldId id="975" r:id="rId97"/>
    <p:sldId id="976" r:id="rId98"/>
    <p:sldId id="978" r:id="rId99"/>
    <p:sldId id="980" r:id="rId100"/>
    <p:sldId id="981" r:id="rId101"/>
    <p:sldId id="982" r:id="rId102"/>
    <p:sldId id="983" r:id="rId103"/>
    <p:sldId id="984" r:id="rId104"/>
    <p:sldId id="987" r:id="rId105"/>
    <p:sldId id="988" r:id="rId106"/>
    <p:sldId id="985" r:id="rId107"/>
    <p:sldId id="986" r:id="rId108"/>
    <p:sldId id="989" r:id="rId109"/>
    <p:sldId id="990" r:id="rId110"/>
    <p:sldId id="997" r:id="rId111"/>
    <p:sldId id="993" r:id="rId112"/>
    <p:sldId id="994" r:id="rId113"/>
    <p:sldId id="995" r:id="rId114"/>
    <p:sldId id="996" r:id="rId115"/>
    <p:sldId id="998" r:id="rId116"/>
    <p:sldId id="999" r:id="rId117"/>
    <p:sldId id="1001" r:id="rId118"/>
    <p:sldId id="1002" r:id="rId119"/>
    <p:sldId id="1003" r:id="rId120"/>
    <p:sldId id="1004" r:id="rId121"/>
    <p:sldId id="315" r:id="rId122"/>
    <p:sldId id="312" r:id="rId123"/>
    <p:sldId id="318" r:id="rId124"/>
    <p:sldId id="472" r:id="rId125"/>
    <p:sldId id="473" r:id="rId126"/>
    <p:sldId id="474" r:id="rId127"/>
    <p:sldId id="480" r:id="rId128"/>
    <p:sldId id="259" r:id="rId129"/>
    <p:sldId id="260" r:id="rId130"/>
    <p:sldId id="261" r:id="rId1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June 23rd TGaz Telecon" id="{277AABF1-C5D7-40D8-93C0-DB925B157A77}">
          <p14:sldIdLst>
            <p14:sldId id="963"/>
            <p14:sldId id="965"/>
            <p14:sldId id="966"/>
            <p14:sldId id="967"/>
            <p14:sldId id="968"/>
            <p14:sldId id="969"/>
          </p14:sldIdLst>
        </p14:section>
        <p14:section name="June 24th  TGaz Telecon" id="{682C0983-5C22-4186-9557-41770BA82936}">
          <p14:sldIdLst>
            <p14:sldId id="970"/>
            <p14:sldId id="977"/>
            <p14:sldId id="972"/>
            <p14:sldId id="973"/>
            <p14:sldId id="974"/>
            <p14:sldId id="975"/>
            <p14:sldId id="976"/>
          </p14:sldIdLst>
        </p14:section>
        <p14:section name="June 30th Telecon" id="{FA9666C9-53B2-4746-88A4-4BC1E3788205}">
          <p14:sldIdLst>
            <p14:sldId id="978"/>
            <p14:sldId id="980"/>
            <p14:sldId id="981"/>
            <p14:sldId id="982"/>
          </p14:sldIdLst>
        </p14:section>
        <p14:section name="July 1st Telecon" id="{6D7ED364-B367-42CF-8EF6-6552189B347D}">
          <p14:sldIdLst>
            <p14:sldId id="983"/>
            <p14:sldId id="984"/>
            <p14:sldId id="987"/>
            <p14:sldId id="988"/>
            <p14:sldId id="985"/>
            <p14:sldId id="986"/>
          </p14:sldIdLst>
        </p14:section>
        <p14:section name="July 7th Telecon" id="{50DF7294-5DFF-4A3B-8E5A-C17EF20115A1}">
          <p14:sldIdLst>
            <p14:sldId id="989"/>
            <p14:sldId id="990"/>
            <p14:sldId id="997"/>
            <p14:sldId id="993"/>
            <p14:sldId id="994"/>
            <p14:sldId id="995"/>
            <p14:sldId id="996"/>
          </p14:sldIdLst>
        </p14:section>
        <p14:section name="July 8th Telecon" id="{51A05B5E-E5D3-4524-B0A7-182EC8ED48FB}">
          <p14:sldIdLst>
            <p14:sldId id="998"/>
            <p14:sldId id="999"/>
            <p14:sldId id="1001"/>
            <p14:sldId id="1002"/>
            <p14:sldId id="1003"/>
            <p14:sldId id="100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6" autoAdjust="0"/>
    <p:restoredTop sz="96807" autoAdjust="0"/>
  </p:normalViewPr>
  <p:slideViewPr>
    <p:cSldViewPr>
      <p:cViewPr varScale="1">
        <p:scale>
          <a:sx n="122" d="100"/>
          <a:sy n="122" d="100"/>
        </p:scale>
        <p:origin x="56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handoutMaster" Target="handoutMasters/handoutMaster1.xml"/><Relationship Id="rId138" Type="http://schemas.microsoft.com/office/2016/11/relationships/changesInfo" Target="changesInfos/changesInfo1.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slide" Target="slides/slide114.xml"/><Relationship Id="rId126" Type="http://schemas.openxmlformats.org/officeDocument/2006/relationships/slide" Target="slides/slide122.xml"/><Relationship Id="rId13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openxmlformats.org/officeDocument/2006/relationships/slide" Target="slides/slide120.xml"/><Relationship Id="rId129" Type="http://schemas.openxmlformats.org/officeDocument/2006/relationships/slide" Target="slides/slide125.xml"/><Relationship Id="rId13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32"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slide" Target="slides/slide115.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30" Type="http://schemas.openxmlformats.org/officeDocument/2006/relationships/slide" Target="slides/slide126.xml"/><Relationship Id="rId13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A190FE5-E4B7-41AA-B8B2-0BA421B8C938}"/>
    <pc:docChg chg="modMainMaster">
      <pc:chgData name="Segev, Jonathan" userId="7c67a1b0-8725-4553-8055-0888dbcaef94" providerId="ADAL" clId="{0A190FE5-E4B7-41AA-B8B2-0BA421B8C938}" dt="2021-07-07T21:09:40.320" v="1" actId="20577"/>
      <pc:docMkLst>
        <pc:docMk/>
      </pc:docMkLst>
      <pc:sldMasterChg chg="modSp mod">
        <pc:chgData name="Segev, Jonathan" userId="7c67a1b0-8725-4553-8055-0888dbcaef94" providerId="ADAL" clId="{0A190FE5-E4B7-41AA-B8B2-0BA421B8C938}" dt="2021-07-07T21:09:40.320" v="1" actId="20577"/>
        <pc:sldMasterMkLst>
          <pc:docMk/>
          <pc:sldMasterMk cId="0" sldId="2147483648"/>
        </pc:sldMasterMkLst>
        <pc:spChg chg="mod">
          <ac:chgData name="Segev, Jonathan" userId="7c67a1b0-8725-4553-8055-0888dbcaef94" providerId="ADAL" clId="{0A190FE5-E4B7-41AA-B8B2-0BA421B8C938}" dt="2021-07-07T21:09:40.320"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2021-07-06</a:t>
            </a:r>
            <a:endParaRPr lang="en-GB" sz="2000" b="0" dirty="0"/>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8086307"/>
              </p:ext>
            </p:extLst>
          </p:nvPr>
        </p:nvGraphicFramePr>
        <p:xfrm>
          <a:off x="958573" y="328498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58573" y="328498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11-21-1034r1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11-21-1034r1 for </a:t>
            </a:r>
            <a:r>
              <a:rPr lang="pt-BR" b="0" dirty="0"/>
              <a:t>CIDs 5001, 5002, 5103, 5106, 5160, 5423, 5432, 5433, 5434, and 5436. (10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(Y/N/A):7/0/1</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786411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6CAA-EFE1-4FA9-ACE7-E48C357E1FDB}"/>
              </a:ext>
            </a:extLst>
          </p:cNvPr>
          <p:cNvSpPr>
            <a:spLocks noGrp="1"/>
          </p:cNvSpPr>
          <p:nvPr>
            <p:ph type="title"/>
          </p:nvPr>
        </p:nvSpPr>
        <p:spPr/>
        <p:txBody>
          <a:bodyPr/>
          <a:lstStyle/>
          <a:p>
            <a:r>
              <a:rPr lang="en-US" dirty="0"/>
              <a:t>Submission 11-21-1007</a:t>
            </a:r>
          </a:p>
        </p:txBody>
      </p:sp>
      <p:sp>
        <p:nvSpPr>
          <p:cNvPr id="3" name="Content Placeholder 2">
            <a:extLst>
              <a:ext uri="{FF2B5EF4-FFF2-40B4-BE49-F238E27FC236}">
                <a16:creationId xmlns:a16="http://schemas.microsoft.com/office/drawing/2014/main" id="{8E1325C2-990D-4C16-B7B6-B83B10F47714}"/>
              </a:ext>
            </a:extLst>
          </p:cNvPr>
          <p:cNvSpPr>
            <a:spLocks noGrp="1"/>
          </p:cNvSpPr>
          <p:nvPr>
            <p:ph idx="1"/>
          </p:nvPr>
        </p:nvSpPr>
        <p:spPr/>
        <p:txBody>
          <a:bodyPr/>
          <a:lstStyle/>
          <a:p>
            <a:r>
              <a:rPr lang="en-US" dirty="0"/>
              <a:t>Strawpoll:</a:t>
            </a:r>
          </a:p>
          <a:p>
            <a:r>
              <a:rPr lang="en-US" dirty="0"/>
              <a:t>We agree to the text changes proposed by document 11-21-1007r1</a:t>
            </a:r>
          </a:p>
          <a:p>
            <a:endParaRPr lang="en-US" dirty="0"/>
          </a:p>
          <a:p>
            <a:r>
              <a:rPr lang="en-US" dirty="0"/>
              <a:t>Results (Y/N/A) (3/0/4)</a:t>
            </a:r>
          </a:p>
          <a:p>
            <a:endParaRPr lang="en-US" dirty="0"/>
          </a:p>
        </p:txBody>
      </p:sp>
      <p:sp>
        <p:nvSpPr>
          <p:cNvPr id="4" name="Slide Number Placeholder 3">
            <a:extLst>
              <a:ext uri="{FF2B5EF4-FFF2-40B4-BE49-F238E27FC236}">
                <a16:creationId xmlns:a16="http://schemas.microsoft.com/office/drawing/2014/main" id="{27A224F8-9901-4279-9A4A-CC20CFBCEF2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80BACD64-B8C1-46E4-ACAA-17711782114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6028C83-3235-45CB-8625-57DBEDC1AC9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64675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57ED1-23B1-40FE-90A7-65E3CE1E6C6D}"/>
              </a:ext>
            </a:extLst>
          </p:cNvPr>
          <p:cNvSpPr>
            <a:spLocks noGrp="1"/>
          </p:cNvSpPr>
          <p:nvPr>
            <p:ph type="title"/>
          </p:nvPr>
        </p:nvSpPr>
        <p:spPr/>
        <p:txBody>
          <a:bodyPr/>
          <a:lstStyle/>
          <a:p>
            <a:r>
              <a:rPr lang="en-US" dirty="0"/>
              <a:t>Submission 11-21-1038</a:t>
            </a:r>
          </a:p>
        </p:txBody>
      </p:sp>
      <p:sp>
        <p:nvSpPr>
          <p:cNvPr id="3" name="Content Placeholder 2">
            <a:extLst>
              <a:ext uri="{FF2B5EF4-FFF2-40B4-BE49-F238E27FC236}">
                <a16:creationId xmlns:a16="http://schemas.microsoft.com/office/drawing/2014/main" id="{D3BAC0A2-5775-43CB-83BB-4C472CA99B06}"/>
              </a:ext>
            </a:extLst>
          </p:cNvPr>
          <p:cNvSpPr>
            <a:spLocks noGrp="1"/>
          </p:cNvSpPr>
          <p:nvPr>
            <p:ph idx="1"/>
          </p:nvPr>
        </p:nvSpPr>
        <p:spPr/>
        <p:txBody>
          <a:bodyPr/>
          <a:lstStyle/>
          <a:p>
            <a:pPr marL="0" indent="0"/>
            <a:r>
              <a:rPr lang="en-US" dirty="0"/>
              <a:t>Strawpoll </a:t>
            </a:r>
            <a:r>
              <a:rPr lang="en-US" b="0" dirty="0"/>
              <a:t>:</a:t>
            </a:r>
            <a:endParaRPr lang="en-US" dirty="0">
              <a:solidFill>
                <a:schemeClr val="tx1"/>
              </a:solidFill>
            </a:endParaRPr>
          </a:p>
          <a:p>
            <a:pPr marL="0" indent="0"/>
            <a:r>
              <a:rPr lang="en-US" b="0" dirty="0"/>
              <a:t>We agree to the resolutions contained in document 11-21-1038r1 for </a:t>
            </a:r>
            <a:r>
              <a:rPr lang="pt-BR" b="0" dirty="0"/>
              <a:t>CIDs 5138, 5093, 5356 and 5095. (4 CIDs total).</a:t>
            </a:r>
            <a:endParaRPr lang="en-US" b="0" dirty="0"/>
          </a:p>
          <a:p>
            <a:endParaRPr lang="en-US" dirty="0"/>
          </a:p>
          <a:p>
            <a:endParaRPr lang="en-US" dirty="0"/>
          </a:p>
          <a:p>
            <a:r>
              <a:rPr lang="en-US" dirty="0"/>
              <a:t>Results (Y/N/A) (3/0/2)</a:t>
            </a:r>
          </a:p>
        </p:txBody>
      </p:sp>
      <p:sp>
        <p:nvSpPr>
          <p:cNvPr id="4" name="Slide Number Placeholder 3">
            <a:extLst>
              <a:ext uri="{FF2B5EF4-FFF2-40B4-BE49-F238E27FC236}">
                <a16:creationId xmlns:a16="http://schemas.microsoft.com/office/drawing/2014/main" id="{69B514F8-CF11-483A-97F5-4262672D968B}"/>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0EBF5506-CE83-45C6-B9EE-B4DD7E73905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FA51839-D3F1-45C3-A7B4-7AAB3CCABFF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032060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7933193"/>
              </p:ext>
            </p:extLst>
          </p:nvPr>
        </p:nvGraphicFramePr>
        <p:xfrm>
          <a:off x="914400" y="2239968"/>
          <a:ext cx="10361085" cy="170680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noStrike" dirty="0"/>
                        <a:t>11-21-1030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OCI usage in 11az </a:t>
                      </a:r>
                    </a:p>
                  </a:txBody>
                  <a:tcPr marT="45712" marB="45712"/>
                </a:tc>
                <a:tc>
                  <a:txBody>
                    <a:bodyPr/>
                    <a:lstStyle/>
                    <a:p>
                      <a:r>
                        <a:rPr lang="en-US" sz="1600" strike="noStrike" dirty="0"/>
                        <a:t>Amendment text</a:t>
                      </a:r>
                    </a:p>
                  </a:txBody>
                  <a:tcPr marT="45712" marB="45712"/>
                </a:tc>
                <a:extLst>
                  <a:ext uri="{0D108BD9-81ED-4DB2-BD59-A6C34878D82A}">
                    <a16:rowId xmlns:a16="http://schemas.microsoft.com/office/drawing/2014/main" val="3946616223"/>
                  </a:ext>
                </a:extLst>
              </a:tr>
              <a:tr h="0">
                <a:tc>
                  <a:txBody>
                    <a:bodyPr/>
                    <a:lstStyle/>
                    <a:p>
                      <a:r>
                        <a:rPr lang="en-US" sz="16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CR </a:t>
                      </a:r>
                      <a:r>
                        <a:rPr lang="en-US" sz="1600" strike="noStrike" dirty="0" err="1"/>
                        <a:t>Misc</a:t>
                      </a:r>
                      <a:r>
                        <a:rPr lang="en-US" sz="1600" strike="noStrike" dirty="0"/>
                        <a:t> CIDs part2</a:t>
                      </a:r>
                    </a:p>
                  </a:txBody>
                  <a:tcPr marT="45712" marB="45712"/>
                </a:tc>
                <a:tc>
                  <a:txBody>
                    <a:bodyPr/>
                    <a:lstStyle/>
                    <a:p>
                      <a:r>
                        <a:rPr lang="en-US" sz="1600" strike="noStrike" dirty="0"/>
                        <a:t>CR</a:t>
                      </a:r>
                    </a:p>
                  </a:txBody>
                  <a:tcPr marT="45712" marB="45712"/>
                </a:tc>
                <a:extLst>
                  <a:ext uri="{0D108BD9-81ED-4DB2-BD59-A6C34878D82A}">
                    <a16:rowId xmlns:a16="http://schemas.microsoft.com/office/drawing/2014/main" val="464987833"/>
                  </a:ext>
                </a:extLst>
              </a:tr>
            </a:tbl>
          </a:graphicData>
        </a:graphic>
      </p:graphicFrame>
    </p:spTree>
    <p:extLst>
      <p:ext uri="{BB962C8B-B14F-4D97-AF65-F5344CB8AC3E}">
        <p14:creationId xmlns:p14="http://schemas.microsoft.com/office/powerpoint/2010/main" val="37659626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459854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July 7</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sz="1800" b="0" dirty="0"/>
              <a:t>Editorial CID Resolution  (11-21-1061) (Jonathan on behalf of Roy Want) – 5min</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11-21-969 LB253 CRs part C (Nehru Bhandaru) – 15min</a:t>
            </a:r>
          </a:p>
          <a:p>
            <a:pPr lvl="1" algn="just">
              <a:spcBef>
                <a:spcPct val="20000"/>
              </a:spcBef>
              <a:buFontTx/>
              <a:buChar char="•"/>
            </a:pPr>
            <a:r>
              <a:rPr lang="en-US" sz="1400" dirty="0"/>
              <a:t>11-21-1043 LB253-resoluiton-to-CID-set4 (Assaf Kasher) – 40min </a:t>
            </a:r>
          </a:p>
          <a:p>
            <a:pPr lvl="1" algn="just">
              <a:spcBef>
                <a:spcPct val="20000"/>
              </a:spcBef>
              <a:buFontTx/>
              <a:buChar char="•"/>
            </a:pPr>
            <a:r>
              <a:rPr lang="en-US" sz="1400" dirty="0"/>
              <a:t>11-21-1045 Proposed resolutions to some 11az LB253 CIDs (Qi Wang) – 40min</a:t>
            </a:r>
          </a:p>
          <a:p>
            <a:pPr lvl="1" algn="just">
              <a:spcBef>
                <a:spcPct val="20000"/>
              </a:spcBef>
              <a:buFontTx/>
              <a:buChar char="•"/>
            </a:pPr>
            <a:r>
              <a:rPr lang="en-US" sz="1400" dirty="0"/>
              <a:t>Group comment resolution (as time permits)</a:t>
            </a:r>
          </a:p>
          <a:p>
            <a:pPr algn="just">
              <a:spcBef>
                <a:spcPct val="20000"/>
              </a:spcBef>
              <a:buFontTx/>
              <a:buChar char="•"/>
            </a:pPr>
            <a:r>
              <a:rPr lang="en-US" sz="1800" b="0" dirty="0"/>
              <a:t>Review submission pipeline and call for submissions (2min – special order)</a:t>
            </a:r>
          </a:p>
          <a:p>
            <a:pPr algn="just">
              <a:spcBef>
                <a:spcPct val="20000"/>
              </a:spcBef>
              <a:buFontTx/>
              <a:buChar char="•"/>
            </a:pPr>
            <a:r>
              <a:rPr lang="en-US" sz="1800" b="0" dirty="0"/>
              <a:t>Review future telecons (3 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196594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11-21-969</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11-21-969r1 for </a:t>
            </a:r>
            <a:r>
              <a:rPr lang="pt-BR" b="0" dirty="0"/>
              <a:t>CIDs 5093, 5095, 5181, 5187, 5228, 5439 (6 CIDs total).</a:t>
            </a:r>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8741061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11-21-1043</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11-21-1043r1 for </a:t>
            </a:r>
            <a:r>
              <a:rPr lang="pt-BR" b="0" dirty="0"/>
              <a:t>CIDs 5101, 5438, 5110, 5269, 5446 (5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6/0/2</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7119458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387162411"/>
              </p:ext>
            </p:extLst>
          </p:nvPr>
        </p:nvGraphicFramePr>
        <p:xfrm>
          <a:off x="914400" y="2239968"/>
          <a:ext cx="10361085" cy="155440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2542463634"/>
                  </a:ext>
                </a:extLst>
              </a:tr>
              <a:tr h="0">
                <a:tc>
                  <a:txBody>
                    <a:bodyPr/>
                    <a:lstStyle/>
                    <a:p>
                      <a:r>
                        <a:rPr lang="en-US" sz="1400" strike="noStrike" dirty="0"/>
                        <a:t>11-21-1030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OCI usage in 11az </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394661622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64987833"/>
                  </a:ext>
                </a:extLst>
              </a:tr>
              <a:tr h="0">
                <a:tc>
                  <a:txBody>
                    <a:bodyPr/>
                    <a:lstStyle/>
                    <a:p>
                      <a:r>
                        <a:rPr lang="en-US" sz="1400" strike="noStrike" dirty="0"/>
                        <a:t>11-21-1045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resolutions to some 11az LB253 CIDs</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92684559"/>
                  </a:ext>
                </a:extLst>
              </a:tr>
            </a:tbl>
          </a:graphicData>
        </a:graphic>
      </p:graphicFrame>
    </p:spTree>
    <p:extLst>
      <p:ext uri="{BB962C8B-B14F-4D97-AF65-F5344CB8AC3E}">
        <p14:creationId xmlns:p14="http://schemas.microsoft.com/office/powerpoint/2010/main" val="11433097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meeting is running July 12</a:t>
            </a:r>
            <a:r>
              <a:rPr lang="en-US" altLang="en-US" sz="1800" b="0" baseline="30000" dirty="0"/>
              <a:t>th</a:t>
            </a:r>
            <a:r>
              <a:rPr lang="en-US" altLang="en-US" sz="1800" b="0" dirty="0"/>
              <a:t>  – 20</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9817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469863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8006319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July 8</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sz="1600" b="0" dirty="0"/>
              <a:t>Discussion topics (review submissions):</a:t>
            </a:r>
          </a:p>
          <a:p>
            <a:pPr lvl="1" algn="just">
              <a:spcBef>
                <a:spcPct val="20000"/>
              </a:spcBef>
              <a:buFontTx/>
              <a:buChar char="•"/>
            </a:pPr>
            <a:r>
              <a:rPr lang="en-US" sz="1200" dirty="0"/>
              <a:t>11-21-1045 Proposed resolutions to some 11az LB253 CIDs (Qi Wang) – 25min (for completion)</a:t>
            </a:r>
          </a:p>
          <a:p>
            <a:pPr lvl="1" algn="just">
              <a:spcBef>
                <a:spcPct val="20000"/>
              </a:spcBef>
              <a:buFontTx/>
              <a:buChar char="•"/>
            </a:pPr>
            <a:r>
              <a:rPr lang="en-US" sz="1200" dirty="0"/>
              <a:t>11-21-989 CID5044 (Ali Raissinia) </a:t>
            </a:r>
          </a:p>
          <a:p>
            <a:pPr lvl="1" algn="just">
              <a:spcBef>
                <a:spcPct val="20000"/>
              </a:spcBef>
              <a:buFontTx/>
              <a:buChar char="•"/>
            </a:pPr>
            <a:r>
              <a:rPr lang="en-US" sz="1200" dirty="0"/>
              <a:t>11-21-1030 OCI usage in 11az (Dibakar Das)</a:t>
            </a:r>
          </a:p>
          <a:p>
            <a:pPr lvl="1" algn="just">
              <a:spcBef>
                <a:spcPct val="20000"/>
              </a:spcBef>
              <a:buFontTx/>
              <a:buChar char="•"/>
            </a:pPr>
            <a:r>
              <a:rPr lang="en-US" sz="1200" dirty="0"/>
              <a:t>11-21-1027 CR </a:t>
            </a:r>
            <a:r>
              <a:rPr lang="en-US" sz="1200" dirty="0" err="1"/>
              <a:t>Misc</a:t>
            </a:r>
            <a:r>
              <a:rPr lang="en-US" sz="1200" dirty="0"/>
              <a:t> CIDs part2 (Dibakar Das)</a:t>
            </a:r>
          </a:p>
          <a:p>
            <a:pPr lvl="1" algn="just">
              <a:spcBef>
                <a:spcPct val="20000"/>
              </a:spcBef>
              <a:buFontTx/>
              <a:buChar char="•"/>
            </a:pPr>
            <a:r>
              <a:rPr lang="en-US" sz="1200" dirty="0"/>
              <a:t>Group comment resolution (as time permits)</a:t>
            </a:r>
          </a:p>
          <a:p>
            <a:pPr algn="just">
              <a:spcBef>
                <a:spcPct val="20000"/>
              </a:spcBef>
              <a:buFontTx/>
              <a:buChar char="•"/>
            </a:pPr>
            <a:r>
              <a:rPr lang="en-US" sz="1600" b="0" dirty="0"/>
              <a:t>Review submission pipeline and call for submissions (2min – special order)</a:t>
            </a:r>
          </a:p>
          <a:p>
            <a:pPr algn="just">
              <a:spcBef>
                <a:spcPct val="20000"/>
              </a:spcBef>
              <a:buFontTx/>
              <a:buChar char="•"/>
            </a:pPr>
            <a:r>
              <a:rPr lang="en-US" sz="1600" b="0" dirty="0"/>
              <a:t>Review future telecons (3 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4894920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 for </a:t>
            </a:r>
            <a:r>
              <a:rPr lang="pt-BR" b="0" dirty="0"/>
              <a:t>CIDs ??? (? CIDs total).</a:t>
            </a:r>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6550655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nvGraphicFramePr>
        <p:xfrm>
          <a:off x="914400" y="2239968"/>
          <a:ext cx="10361085" cy="155440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2542463634"/>
                  </a:ext>
                </a:extLst>
              </a:tr>
              <a:tr h="0">
                <a:tc>
                  <a:txBody>
                    <a:bodyPr/>
                    <a:lstStyle/>
                    <a:p>
                      <a:r>
                        <a:rPr lang="en-US" sz="1400" strike="noStrike" dirty="0"/>
                        <a:t>11-21-1030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OCI usage in 11az </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394661622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64987833"/>
                  </a:ext>
                </a:extLst>
              </a:tr>
              <a:tr h="0">
                <a:tc>
                  <a:txBody>
                    <a:bodyPr/>
                    <a:lstStyle/>
                    <a:p>
                      <a:r>
                        <a:rPr lang="en-US" sz="1400" strike="noStrike" dirty="0"/>
                        <a:t>11-21-1045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resolutions to some 11az LB253 CIDs</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92684559"/>
                  </a:ext>
                </a:extLst>
              </a:tr>
            </a:tbl>
          </a:graphicData>
        </a:graphic>
      </p:graphicFrame>
    </p:spTree>
    <p:extLst>
      <p:ext uri="{BB962C8B-B14F-4D97-AF65-F5344CB8AC3E}">
        <p14:creationId xmlns:p14="http://schemas.microsoft.com/office/powerpoint/2010/main" val="41494547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729192" cy="4343400"/>
          </a:xfrm>
        </p:spPr>
        <p:txBody>
          <a:bodyPr/>
          <a:lstStyle/>
          <a:p>
            <a:pPr>
              <a:buFont typeface="Arial" panose="020B0604020202020204" pitchFamily="34" charset="0"/>
              <a:buChar char="•"/>
            </a:pPr>
            <a:r>
              <a:rPr lang="en-US" altLang="en-US" sz="2000" b="0" dirty="0"/>
              <a:t>July  12</a:t>
            </a:r>
            <a:r>
              <a:rPr lang="en-US" altLang="en-US" sz="1800" b="0" dirty="0"/>
              <a:t>	</a:t>
            </a:r>
            <a:r>
              <a:rPr lang="en-US" altLang="en-US" sz="2000" b="0" dirty="0"/>
              <a:t>Mon. 	13:30 – 15:00 ET**</a:t>
            </a:r>
          </a:p>
          <a:p>
            <a:pPr>
              <a:buFont typeface="Arial" panose="020B0604020202020204" pitchFamily="34" charset="0"/>
              <a:buChar char="•"/>
            </a:pPr>
            <a:r>
              <a:rPr lang="en-US" altLang="en-US" sz="2000" b="0" dirty="0"/>
              <a:t>July 	13	Tue. 	11:15 – 11:45 ET**</a:t>
            </a:r>
          </a:p>
          <a:p>
            <a:pPr>
              <a:buFont typeface="Arial" panose="020B0604020202020204" pitchFamily="34" charset="0"/>
              <a:buChar char="•"/>
            </a:pPr>
            <a:r>
              <a:rPr lang="en-US" altLang="en-US" sz="2000" b="0" dirty="0"/>
              <a:t>July  13</a:t>
            </a:r>
            <a:r>
              <a:rPr lang="en-US" altLang="en-US" sz="1800" b="0" dirty="0"/>
              <a:t>	Tue.</a:t>
            </a:r>
            <a:r>
              <a:rPr lang="en-US" altLang="en-US" sz="2000" b="0" dirty="0"/>
              <a:t> 	13:30 – 15:00 ET**</a:t>
            </a:r>
          </a:p>
          <a:p>
            <a:pPr>
              <a:buFont typeface="Arial" panose="020B0604020202020204" pitchFamily="34" charset="0"/>
              <a:buChar char="•"/>
            </a:pPr>
            <a:r>
              <a:rPr lang="en-US" altLang="en-US" sz="2000" b="0" dirty="0"/>
              <a:t>July 14 </a:t>
            </a:r>
            <a:r>
              <a:rPr lang="en-US" altLang="en-US" sz="1800" b="0" dirty="0"/>
              <a:t>	Wed.</a:t>
            </a:r>
            <a:r>
              <a:rPr lang="en-US" altLang="en-US" sz="2000" b="0" dirty="0"/>
              <a:t>	13:30 – 15:00 ET**</a:t>
            </a:r>
          </a:p>
          <a:p>
            <a:pPr>
              <a:buFont typeface="Arial" panose="020B0604020202020204" pitchFamily="34" charset="0"/>
              <a:buChar char="•"/>
            </a:pPr>
            <a:r>
              <a:rPr lang="en-US" altLang="en-US" sz="2000" b="0" dirty="0"/>
              <a:t>July 15	Thu. 	13:30 – 15:00 ET**</a:t>
            </a:r>
          </a:p>
          <a:p>
            <a:pPr>
              <a:buFont typeface="Arial" panose="020B0604020202020204" pitchFamily="34" charset="0"/>
              <a:buChar char="•"/>
            </a:pPr>
            <a:r>
              <a:rPr lang="en-US" altLang="en-US" sz="2000" b="0" dirty="0"/>
              <a:t>July 16 	Fri. 		13:30 – 15:00 ET**</a:t>
            </a:r>
          </a:p>
          <a:p>
            <a:pPr>
              <a:buFont typeface="Arial" panose="020B0604020202020204" pitchFamily="34" charset="0"/>
              <a:buChar char="•"/>
            </a:pPr>
            <a:r>
              <a:rPr lang="en-US" altLang="en-US" sz="2000" b="0" dirty="0"/>
              <a:t>July 19	Mon.	13:30 – 15:00 ET**</a:t>
            </a:r>
          </a:p>
          <a:p>
            <a:pPr>
              <a:buFont typeface="Arial" panose="020B0604020202020204" pitchFamily="34" charset="0"/>
              <a:buChar char="•"/>
            </a:pPr>
            <a:endParaRPr lang="en-US" altLang="en-US" sz="2000" b="0" dirty="0"/>
          </a:p>
          <a:p>
            <a:pPr marL="0" indent="0"/>
            <a:endParaRPr lang="en-US" altLang="en-US" sz="1600" b="0" dirty="0"/>
          </a:p>
          <a:p>
            <a:pPr marL="0" indent="0"/>
            <a:r>
              <a:rPr lang="en-US" altLang="en-US" sz="2000" b="0" dirty="0"/>
              <a:t>**</a:t>
            </a:r>
            <a:r>
              <a:rPr lang="en-US" altLang="en-US" sz="1800" b="0" dirty="0"/>
              <a:t>WG meeting is running July 12</a:t>
            </a:r>
            <a:r>
              <a:rPr lang="en-US" altLang="en-US" sz="1800" b="0" baseline="30000" dirty="0"/>
              <a:t>th</a:t>
            </a:r>
            <a:r>
              <a:rPr lang="en-US" altLang="en-US" sz="1800" b="0" dirty="0"/>
              <a:t>  – 20</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6096550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713307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060798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a:t>
            </a:r>
            <a:r>
              <a:rPr lang="en-US" altLang="en-US" sz="16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July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July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July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47397380"/>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878154459"/>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23</a:t>
            </a:r>
            <a:r>
              <a:rPr lang="en-US" altLang="en-US" baseline="30000" dirty="0">
                <a:solidFill>
                  <a:schemeClr val="tx2"/>
                </a:solidFill>
              </a:rPr>
              <a:t>rd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a:t>
            </a:r>
          </a:p>
          <a:p>
            <a:pPr lvl="1" algn="just">
              <a:spcBef>
                <a:spcPct val="20000"/>
              </a:spcBef>
              <a:buFontTx/>
              <a:buChar char="•"/>
            </a:pPr>
            <a:r>
              <a:rPr lang="en-US" sz="1600" dirty="0"/>
              <a:t>11-21-967 </a:t>
            </a:r>
            <a:r>
              <a:rPr lang="en-US" sz="1600" dirty="0" err="1"/>
              <a:t>Misc</a:t>
            </a:r>
            <a:r>
              <a:rPr lang="en-US" sz="1600" dirty="0"/>
              <a:t>-CID-resolution (Dibakar Das) – for completion</a:t>
            </a:r>
          </a:p>
          <a:p>
            <a:pPr lvl="1" algn="just">
              <a:spcBef>
                <a:spcPct val="20000"/>
              </a:spcBef>
              <a:buFontTx/>
              <a:buChar char="•"/>
            </a:pPr>
            <a:r>
              <a:rPr lang="en-US" sz="1600" dirty="0"/>
              <a:t>11-21-911 comment-resolution lb253 CID 5377 (Christian Berger) – 15min (as time permits)</a:t>
            </a:r>
          </a:p>
          <a:p>
            <a:pPr lvl="1" algn="just">
              <a:spcBef>
                <a:spcPct val="20000"/>
              </a:spcBef>
              <a:buFontTx/>
              <a:buChar char="•"/>
            </a:pPr>
            <a:r>
              <a:rPr lang="en-US" sz="1600" dirty="0"/>
              <a:t>11-21-929 LMR frame CR (Erik Lindskog) – 15min (as time permits)</a:t>
            </a:r>
          </a:p>
          <a:p>
            <a:pPr algn="just">
              <a:spcBef>
                <a:spcPct val="20000"/>
              </a:spcBef>
              <a:buFontTx/>
              <a:buChar char="•"/>
            </a:pPr>
            <a:r>
              <a:rPr lang="en-US" sz="2000" b="0" dirty="0"/>
              <a:t>Special order items:	</a:t>
            </a:r>
          </a:p>
          <a:p>
            <a:pPr lvl="1" algn="just">
              <a:spcBef>
                <a:spcPct val="20000"/>
              </a:spcBef>
              <a:buFontTx/>
              <a:buChar char="•"/>
            </a:pPr>
            <a:r>
              <a:rPr lang="en-US" sz="1600" b="0" dirty="0"/>
              <a:t>Review submission pipeline and call for submissions (2min)</a:t>
            </a:r>
          </a:p>
          <a:p>
            <a:pPr lvl="1" algn="just">
              <a:spcBef>
                <a:spcPct val="20000"/>
              </a:spcBef>
              <a:buFontTx/>
              <a:buChar char="•"/>
            </a:pPr>
            <a:r>
              <a:rPr lang="en-US" sz="16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735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11-21-967</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11-21-0967r2 for </a:t>
            </a:r>
            <a:r>
              <a:rPr lang="pt-BR" b="0" dirty="0"/>
              <a:t>CIDs </a:t>
            </a:r>
          </a:p>
          <a:p>
            <a:pPr marL="0" indent="0"/>
            <a:r>
              <a:rPr lang="pt-BR" b="0" dirty="0"/>
              <a:t>5451, 5450, 5449, 5428, 5427, 5396, 5393, 5234, 5218, 5194, 5180, 5172, 5171, 5170, 5169, 5135 and 5042 (17 CIDs total).</a:t>
            </a:r>
            <a:endParaRPr lang="en-US" b="0" dirty="0"/>
          </a:p>
          <a:p>
            <a:pPr marL="0" indent="0"/>
            <a:endParaRPr lang="en-US" b="0" dirty="0"/>
          </a:p>
          <a:p>
            <a:pPr marL="0" indent="0"/>
            <a:r>
              <a:rPr lang="en-US" b="0" dirty="0"/>
              <a:t>Results (Y/N/A):7/1/2</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992769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513868664"/>
              </p:ext>
            </p:extLst>
          </p:nvPr>
        </p:nvGraphicFramePr>
        <p:xfrm>
          <a:off x="914400" y="2239968"/>
          <a:ext cx="10361085" cy="2042064"/>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2085038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78737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46740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41517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24</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07368" y="1124744"/>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Consider motions of submission 11-21-771 (45min – as needed)</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11-21-911 comment-resolution-lb253-CID 537 </a:t>
            </a:r>
            <a:r>
              <a:rPr lang="en-US" sz="1600"/>
              <a:t>(Christian Berger) – 15min</a:t>
            </a:r>
          </a:p>
          <a:p>
            <a:pPr lvl="1" algn="just">
              <a:spcBef>
                <a:spcPct val="20000"/>
              </a:spcBef>
              <a:buFontTx/>
              <a:buChar char="•"/>
            </a:pPr>
            <a:r>
              <a:rPr lang="en-US" sz="1600" dirty="0"/>
              <a:t>11-21-929 LMR frame CR (Erik Lindskog) – 20min (as needed)</a:t>
            </a:r>
          </a:p>
          <a:p>
            <a:pPr lvl="1" algn="just">
              <a:spcBef>
                <a:spcPct val="20000"/>
              </a:spcBef>
              <a:buFontTx/>
              <a:buChar char="•"/>
            </a:pPr>
            <a:r>
              <a:rPr lang="en-US" sz="1600" dirty="0"/>
              <a:t>11-21-968 Nominal Packet Padding for </a:t>
            </a:r>
            <a:r>
              <a:rPr lang="en-US" sz="1600" dirty="0" err="1"/>
              <a:t>Nonassociated</a:t>
            </a:r>
            <a:r>
              <a:rPr lang="en-US" sz="1600" dirty="0"/>
              <a:t> STAs (Youhan Kim) – 20min</a:t>
            </a:r>
          </a:p>
          <a:p>
            <a:pPr lvl="1" algn="just">
              <a:spcBef>
                <a:spcPct val="20000"/>
              </a:spcBef>
              <a:buFontTx/>
              <a:buChar char="•"/>
            </a:pPr>
            <a:r>
              <a:rPr lang="en-US" sz="1600" dirty="0"/>
              <a:t>11-21-969 LB253 CRs part C (Nehru Bhandaru) – 30 min</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271136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CF9-91CB-493D-9D30-0D49E4F3D6DA}"/>
              </a:ext>
            </a:extLst>
          </p:cNvPr>
          <p:cNvSpPr>
            <a:spLocks noGrp="1"/>
          </p:cNvSpPr>
          <p:nvPr>
            <p:ph type="title"/>
          </p:nvPr>
        </p:nvSpPr>
        <p:spPr/>
        <p:txBody>
          <a:bodyPr/>
          <a:lstStyle/>
          <a:p>
            <a:r>
              <a:rPr lang="en-US" dirty="0"/>
              <a:t>Submission 11-20-771 – Motions for Consideration</a:t>
            </a:r>
          </a:p>
        </p:txBody>
      </p:sp>
      <p:sp>
        <p:nvSpPr>
          <p:cNvPr id="3" name="Content Placeholder 2">
            <a:extLst>
              <a:ext uri="{FF2B5EF4-FFF2-40B4-BE49-F238E27FC236}">
                <a16:creationId xmlns:a16="http://schemas.microsoft.com/office/drawing/2014/main" id="{30BA08CC-E3C2-4250-BD79-DB247C127B8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D901A9-E08A-4CBB-8A34-E4F8F39DB46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B7D920-8318-42C0-9429-F06D1491DC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8FC595-13C5-46B3-9DA0-B68766E5159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631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16232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8693516"/>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3012761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10327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12765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82356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June 30</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Review comment resolution status and draft status – Roy Want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11-21-1021 - LB253 Passive TB Ranging CR – Part III – Erik Lindskog</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995635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11-21-1021r2</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11-21-1021r2 for </a:t>
            </a:r>
            <a:r>
              <a:rPr lang="pt-BR" b="0" dirty="0"/>
              <a:t>CIDs 5283, 5022, 5023, 5025, 5055,  5028 (6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8/0/0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035389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1325203013"/>
              </p:ext>
            </p:extLst>
          </p:nvPr>
        </p:nvGraphicFramePr>
        <p:xfrm>
          <a:off x="914400" y="2239968"/>
          <a:ext cx="10361085" cy="14020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sngStrike" dirty="0"/>
                        <a:t>11-21-1031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trike="sngStrike" kern="1200" dirty="0">
                          <a:solidFill>
                            <a:schemeClr val="dk1"/>
                          </a:solidFill>
                          <a:effectLst/>
                          <a:latin typeface="+mn-lt"/>
                          <a:ea typeface="+mn-ea"/>
                          <a:cs typeface="+mn-cs"/>
                        </a:rPr>
                        <a:t>LB253 Passive TB Ranging CR – Part III </a:t>
                      </a:r>
                      <a:endParaRPr lang="en-US" sz="1600" strike="sngStrike" dirty="0"/>
                    </a:p>
                  </a:txBody>
                  <a:tcPr marT="45712" marB="45712"/>
                </a:tc>
                <a:tc>
                  <a:txBody>
                    <a:bodyPr/>
                    <a:lstStyle/>
                    <a:p>
                      <a:r>
                        <a:rPr lang="en-US" sz="1600" strike="sngStrike" dirty="0"/>
                        <a:t>CR</a:t>
                      </a:r>
                    </a:p>
                  </a:txBody>
                  <a:tcPr marT="45712" marB="45712"/>
                </a:tc>
                <a:extLst>
                  <a:ext uri="{0D108BD9-81ED-4DB2-BD59-A6C34878D82A}">
                    <a16:rowId xmlns:a16="http://schemas.microsoft.com/office/drawing/2014/main" val="3712479295"/>
                  </a:ext>
                </a:extLst>
              </a:tr>
            </a:tbl>
          </a:graphicData>
        </a:graphic>
      </p:graphicFrame>
    </p:spTree>
    <p:extLst>
      <p:ext uri="{BB962C8B-B14F-4D97-AF65-F5344CB8AC3E}">
        <p14:creationId xmlns:p14="http://schemas.microsoft.com/office/powerpoint/2010/main" val="40766186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618270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July 1</a:t>
            </a:r>
            <a:r>
              <a:rPr lang="en-US" altLang="en-US" baseline="30000" dirty="0">
                <a:solidFill>
                  <a:schemeClr val="tx2"/>
                </a:solidFill>
              </a:rPr>
              <a:t>st</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11-21-1034 lb253-CR-for-9.3.1.19 – Tianyu Wu (45 minutes)</a:t>
            </a:r>
          </a:p>
          <a:p>
            <a:pPr lvl="1" algn="just">
              <a:spcBef>
                <a:spcPct val="20000"/>
              </a:spcBef>
              <a:buFontTx/>
              <a:buChar char="•"/>
            </a:pPr>
            <a:r>
              <a:rPr lang="en-US" sz="1600" dirty="0"/>
              <a:t>11-21-1007 Tx Power Clarification – Tianyu Wu (20 minutes)</a:t>
            </a:r>
          </a:p>
          <a:p>
            <a:pPr lvl="1" algn="just">
              <a:spcBef>
                <a:spcPct val="20000"/>
              </a:spcBef>
              <a:buFontTx/>
              <a:buChar char="•"/>
            </a:pPr>
            <a:r>
              <a:rPr lang="en-US" sz="1600" dirty="0"/>
              <a:t>11-21-1038 LB253 resolution to some CID set 3 – Assaf Kasher (30 minutes)</a:t>
            </a:r>
          </a:p>
          <a:p>
            <a:pPr lvl="1" algn="just">
              <a:spcBef>
                <a:spcPct val="20000"/>
              </a:spcBef>
              <a:buFontTx/>
              <a:buChar char="•"/>
            </a:pPr>
            <a:r>
              <a:rPr lang="en-US" sz="1600" dirty="0"/>
              <a:t>Group comment resolution (as time permits)</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948332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3.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151546</TotalTime>
  <Words>10973</Words>
  <Application>Microsoft Office PowerPoint</Application>
  <PresentationFormat>Widescreen</PresentationFormat>
  <Paragraphs>2703</Paragraphs>
  <Slides>127</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127</vt:i4>
      </vt:variant>
    </vt:vector>
  </HeadingPairs>
  <TitlesOfParts>
    <vt:vector size="135"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TGaz June 23rd Telecon - Agenda</vt:lpstr>
      <vt:lpstr>Submission 11-21-967</vt:lpstr>
      <vt:lpstr>Submission pipeline</vt:lpstr>
      <vt:lpstr>Scheduled telecons</vt:lpstr>
      <vt:lpstr>PowerPoint Presentation</vt:lpstr>
      <vt:lpstr>PowerPoint Presentation</vt:lpstr>
      <vt:lpstr>TGaz June 24th Telecon - Agenda</vt:lpstr>
      <vt:lpstr>Submission 11-20-771 – Motions for Consideration</vt:lpstr>
      <vt:lpstr>Submission 11-21-??</vt:lpstr>
      <vt:lpstr>Submission pipeline</vt:lpstr>
      <vt:lpstr>Scheduled telecons</vt:lpstr>
      <vt:lpstr>PowerPoint Presentation</vt:lpstr>
      <vt:lpstr>PowerPoint Presentation</vt:lpstr>
      <vt:lpstr>TGaz June 30th Telecon - Agenda</vt:lpstr>
      <vt:lpstr>Submission 11-21-1021r2</vt:lpstr>
      <vt:lpstr>Submission pipeline</vt:lpstr>
      <vt:lpstr>Scheduled telecons</vt:lpstr>
      <vt:lpstr>TGaz July 1st Telecon - Agenda</vt:lpstr>
      <vt:lpstr>Submission 11-21-1034r1</vt:lpstr>
      <vt:lpstr>Submission 11-21-1007</vt:lpstr>
      <vt:lpstr>Submission 11-21-1038</vt:lpstr>
      <vt:lpstr>Submission pipeline</vt:lpstr>
      <vt:lpstr>Scheduled telecons</vt:lpstr>
      <vt:lpstr>TGaz July 7th Telecon - Agenda</vt:lpstr>
      <vt:lpstr>Submission 11-21-969</vt:lpstr>
      <vt:lpstr>Submission 11-21-1043</vt:lpstr>
      <vt:lpstr>Submission pipeline</vt:lpstr>
      <vt:lpstr>Scheduled telecons</vt:lpstr>
      <vt:lpstr>PowerPoint Presentation</vt:lpstr>
      <vt:lpstr>PowerPoint Presentation</vt:lpstr>
      <vt:lpstr>TGaz July 8th Telecon - Agenda</vt:lpstr>
      <vt:lpstr>Submission 11-21-???</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739</cp:revision>
  <cp:lastPrinted>1601-01-01T00:00:00Z</cp:lastPrinted>
  <dcterms:created xsi:type="dcterms:W3CDTF">2018-08-06T10:28:59Z</dcterms:created>
  <dcterms:modified xsi:type="dcterms:W3CDTF">2021-07-07T21:09:47Z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