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5"/>
  </p:notesMasterIdLst>
  <p:handoutMasterIdLst>
    <p:handoutMasterId r:id="rId126"/>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983" r:id="rId103"/>
    <p:sldId id="984" r:id="rId104"/>
    <p:sldId id="987" r:id="rId105"/>
    <p:sldId id="988" r:id="rId106"/>
    <p:sldId id="985" r:id="rId107"/>
    <p:sldId id="986" r:id="rId108"/>
    <p:sldId id="989" r:id="rId109"/>
    <p:sldId id="990" r:id="rId110"/>
    <p:sldId id="993" r:id="rId111"/>
    <p:sldId id="994" r:id="rId112"/>
    <p:sldId id="995" r:id="rId113"/>
    <p:sldId id="996" r:id="rId114"/>
    <p:sldId id="315" r:id="rId115"/>
    <p:sldId id="312" r:id="rId116"/>
    <p:sldId id="318" r:id="rId117"/>
    <p:sldId id="472" r:id="rId118"/>
    <p:sldId id="473" r:id="rId119"/>
    <p:sldId id="474" r:id="rId120"/>
    <p:sldId id="480" r:id="rId121"/>
    <p:sldId id="259" r:id="rId122"/>
    <p:sldId id="260" r:id="rId123"/>
    <p:sldId id="261" r:id="rId1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Telecon" id="{FA9666C9-53B2-4746-88A4-4BC1E3788205}">
          <p14:sldIdLst>
            <p14:sldId id="978"/>
            <p14:sldId id="980"/>
            <p14:sldId id="981"/>
            <p14:sldId id="982"/>
          </p14:sldIdLst>
        </p14:section>
        <p14:section name="July 1st Telecon" id="{6D7ED364-B367-42CF-8EF6-6552189B347D}">
          <p14:sldIdLst>
            <p14:sldId id="983"/>
            <p14:sldId id="984"/>
            <p14:sldId id="987"/>
            <p14:sldId id="988"/>
            <p14:sldId id="985"/>
            <p14:sldId id="986"/>
          </p14:sldIdLst>
        </p14:section>
        <p14:section name="July 8th Telecon" id="{50DF7294-5DFF-4A3B-8E5A-C17EF20115A1}">
          <p14:sldIdLst>
            <p14:sldId id="989"/>
            <p14:sldId id="990"/>
            <p14:sldId id="993"/>
            <p14:sldId id="994"/>
            <p14:sldId id="995"/>
            <p14:sldId id="99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19" d="100"/>
          <a:sy n="119" d="100"/>
        </p:scale>
        <p:origin x="28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viewProps" Target="viewProp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12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slide" Target="slides/slide120.xml"/><Relationship Id="rId12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2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3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slide" Target="slides/slide7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421D4AE-5764-423D-825E-B8D33E1504F4}"/>
    <pc:docChg chg="modSld">
      <pc:chgData name="Segev, Jonathan" userId="7c67a1b0-8725-4553-8055-0888dbcaef94" providerId="ADAL" clId="{6421D4AE-5764-423D-825E-B8D33E1504F4}" dt="2021-07-06T20:58:09.714" v="5" actId="20577"/>
      <pc:docMkLst>
        <pc:docMk/>
      </pc:docMkLst>
      <pc:sldChg chg="modSp mod">
        <pc:chgData name="Segev, Jonathan" userId="7c67a1b0-8725-4553-8055-0888dbcaef94" providerId="ADAL" clId="{6421D4AE-5764-423D-825E-B8D33E1504F4}" dt="2021-07-06T20:58:09.714" v="5" actId="20577"/>
        <pc:sldMkLst>
          <pc:docMk/>
          <pc:sldMk cId="0" sldId="256"/>
        </pc:sldMkLst>
        <pc:spChg chg="mod">
          <ac:chgData name="Segev, Jonathan" userId="7c67a1b0-8725-4553-8055-0888dbcaef94" providerId="ADAL" clId="{6421D4AE-5764-423D-825E-B8D33E1504F4}" dt="2021-07-06T20:58:09.714" v="5" actId="20577"/>
          <ac:spMkLst>
            <pc:docMk/>
            <pc:sldMk cId="0" sldId="256"/>
            <ac:spMk id="3074"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2021-07-06</a:t>
            </a:r>
            <a:endParaRPr lang="en-GB" sz="2000" b="0" dirty="0"/>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11-21-1034r1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11-21-1034r1 for </a:t>
            </a:r>
            <a:r>
              <a:rPr lang="pt-BR" b="0" dirty="0"/>
              <a:t>CIDs 5001, 5002, 5103, 5106, 5160, 5423, 5432, 5433, 5434, and 5436. (10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(Y/N/A):7/0/1</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786411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6CAA-EFE1-4FA9-ACE7-E48C357E1FDB}"/>
              </a:ext>
            </a:extLst>
          </p:cNvPr>
          <p:cNvSpPr>
            <a:spLocks noGrp="1"/>
          </p:cNvSpPr>
          <p:nvPr>
            <p:ph type="title"/>
          </p:nvPr>
        </p:nvSpPr>
        <p:spPr/>
        <p:txBody>
          <a:bodyPr/>
          <a:lstStyle/>
          <a:p>
            <a:r>
              <a:rPr lang="en-US" dirty="0"/>
              <a:t>Submission 11-21-1007</a:t>
            </a:r>
          </a:p>
        </p:txBody>
      </p:sp>
      <p:sp>
        <p:nvSpPr>
          <p:cNvPr id="3" name="Content Placeholder 2">
            <a:extLst>
              <a:ext uri="{FF2B5EF4-FFF2-40B4-BE49-F238E27FC236}">
                <a16:creationId xmlns:a16="http://schemas.microsoft.com/office/drawing/2014/main" id="{8E1325C2-990D-4C16-B7B6-B83B10F47714}"/>
              </a:ext>
            </a:extLst>
          </p:cNvPr>
          <p:cNvSpPr>
            <a:spLocks noGrp="1"/>
          </p:cNvSpPr>
          <p:nvPr>
            <p:ph idx="1"/>
          </p:nvPr>
        </p:nvSpPr>
        <p:spPr/>
        <p:txBody>
          <a:bodyPr/>
          <a:lstStyle/>
          <a:p>
            <a:r>
              <a:rPr lang="en-US" dirty="0"/>
              <a:t>Strawpoll:</a:t>
            </a:r>
          </a:p>
          <a:p>
            <a:r>
              <a:rPr lang="en-US" dirty="0"/>
              <a:t>We agree to the text changes proposed by document 11-21-1007r1</a:t>
            </a:r>
          </a:p>
          <a:p>
            <a:endParaRPr lang="en-US" dirty="0"/>
          </a:p>
          <a:p>
            <a:r>
              <a:rPr lang="en-US" dirty="0"/>
              <a:t>Results (Y/N/A) (3/0/4)</a:t>
            </a:r>
          </a:p>
          <a:p>
            <a:endParaRPr lang="en-US" dirty="0"/>
          </a:p>
        </p:txBody>
      </p:sp>
      <p:sp>
        <p:nvSpPr>
          <p:cNvPr id="4" name="Slide Number Placeholder 3">
            <a:extLst>
              <a:ext uri="{FF2B5EF4-FFF2-40B4-BE49-F238E27FC236}">
                <a16:creationId xmlns:a16="http://schemas.microsoft.com/office/drawing/2014/main" id="{27A224F8-9901-4279-9A4A-CC20CFBCEF2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80BACD64-B8C1-46E4-ACAA-17711782114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6028C83-3235-45CB-8625-57DBEDC1AC9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64675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7ED1-23B1-40FE-90A7-65E3CE1E6C6D}"/>
              </a:ext>
            </a:extLst>
          </p:cNvPr>
          <p:cNvSpPr>
            <a:spLocks noGrp="1"/>
          </p:cNvSpPr>
          <p:nvPr>
            <p:ph type="title"/>
          </p:nvPr>
        </p:nvSpPr>
        <p:spPr/>
        <p:txBody>
          <a:bodyPr/>
          <a:lstStyle/>
          <a:p>
            <a:r>
              <a:rPr lang="en-US" dirty="0"/>
              <a:t>Submission 11-21-1038</a:t>
            </a:r>
          </a:p>
        </p:txBody>
      </p:sp>
      <p:sp>
        <p:nvSpPr>
          <p:cNvPr id="3" name="Content Placeholder 2">
            <a:extLst>
              <a:ext uri="{FF2B5EF4-FFF2-40B4-BE49-F238E27FC236}">
                <a16:creationId xmlns:a16="http://schemas.microsoft.com/office/drawing/2014/main" id="{D3BAC0A2-5775-43CB-83BB-4C472CA99B06}"/>
              </a:ext>
            </a:extLst>
          </p:cNvPr>
          <p:cNvSpPr>
            <a:spLocks noGrp="1"/>
          </p:cNvSpPr>
          <p:nvPr>
            <p:ph idx="1"/>
          </p:nvPr>
        </p:nvSpPr>
        <p:spPr/>
        <p:txBody>
          <a:bodyPr/>
          <a:lstStyle/>
          <a:p>
            <a:pPr marL="0" indent="0"/>
            <a:r>
              <a:rPr lang="en-US" dirty="0"/>
              <a:t>Strawpoll </a:t>
            </a:r>
            <a:r>
              <a:rPr lang="en-US" b="0" dirty="0"/>
              <a:t>:</a:t>
            </a:r>
            <a:endParaRPr lang="en-US" dirty="0">
              <a:solidFill>
                <a:schemeClr val="tx1"/>
              </a:solidFill>
            </a:endParaRPr>
          </a:p>
          <a:p>
            <a:pPr marL="0" indent="0"/>
            <a:r>
              <a:rPr lang="en-US" b="0" dirty="0"/>
              <a:t>We agree to the resolutions contained in document 11-21-1038r1 for </a:t>
            </a:r>
            <a:r>
              <a:rPr lang="pt-BR" b="0" dirty="0"/>
              <a:t>CIDs 5138, 5093, 5356 and 5095. (4 CIDs total).</a:t>
            </a:r>
            <a:endParaRPr lang="en-US" b="0" dirty="0"/>
          </a:p>
          <a:p>
            <a:endParaRPr lang="en-US" dirty="0"/>
          </a:p>
          <a:p>
            <a:endParaRPr lang="en-US" dirty="0"/>
          </a:p>
          <a:p>
            <a:r>
              <a:rPr lang="en-US" dirty="0"/>
              <a:t>Results (Y/N/A) (3/0/2)</a:t>
            </a:r>
          </a:p>
        </p:txBody>
      </p:sp>
      <p:sp>
        <p:nvSpPr>
          <p:cNvPr id="4" name="Slide Number Placeholder 3">
            <a:extLst>
              <a:ext uri="{FF2B5EF4-FFF2-40B4-BE49-F238E27FC236}">
                <a16:creationId xmlns:a16="http://schemas.microsoft.com/office/drawing/2014/main" id="{69B514F8-CF11-483A-97F5-4262672D968B}"/>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0EBF5506-CE83-45C6-B9EE-B4DD7E73905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FA51839-D3F1-45C3-A7B4-7AAB3CCABFF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03206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767712728"/>
              </p:ext>
            </p:extLst>
          </p:nvPr>
        </p:nvGraphicFramePr>
        <p:xfrm>
          <a:off x="914400" y="2239968"/>
          <a:ext cx="10361085" cy="17068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OCI usage in 11az </a:t>
                      </a:r>
                    </a:p>
                  </a:txBody>
                  <a:tcPr marT="45712" marB="45712"/>
                </a:tc>
                <a:tc>
                  <a:txBody>
                    <a:bodyPr/>
                    <a:lstStyle/>
                    <a:p>
                      <a:r>
                        <a:rPr lang="en-US" sz="1600" strike="noStrike" dirty="0"/>
                        <a:t>Amendment text</a:t>
                      </a:r>
                    </a:p>
                  </a:txBody>
                  <a:tcPr marT="45712" marB="45712"/>
                </a:tc>
                <a:extLst>
                  <a:ext uri="{0D108BD9-81ED-4DB2-BD59-A6C34878D82A}">
                    <a16:rowId xmlns:a16="http://schemas.microsoft.com/office/drawing/2014/main" val="3946616223"/>
                  </a:ext>
                </a:extLst>
              </a:tr>
              <a:tr h="0">
                <a:tc>
                  <a:txBody>
                    <a:bodyPr/>
                    <a:lstStyle/>
                    <a:p>
                      <a:r>
                        <a:rPr lang="en-US" sz="16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CR </a:t>
                      </a:r>
                      <a:r>
                        <a:rPr lang="en-US" sz="1600" strike="noStrike" dirty="0" err="1"/>
                        <a:t>Misc</a:t>
                      </a:r>
                      <a:r>
                        <a:rPr lang="en-US" sz="1600" strike="noStrike" dirty="0"/>
                        <a:t> CIDs part2</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464987833"/>
                  </a:ext>
                </a:extLst>
              </a:tr>
            </a:tbl>
          </a:graphicData>
        </a:graphic>
      </p:graphicFrame>
    </p:spTree>
    <p:extLst>
      <p:ext uri="{BB962C8B-B14F-4D97-AF65-F5344CB8AC3E}">
        <p14:creationId xmlns:p14="http://schemas.microsoft.com/office/powerpoint/2010/main" val="3765962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45985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8</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11-21-969 LB253 CRs part C (Nehru Bhandaru) </a:t>
            </a:r>
          </a:p>
          <a:p>
            <a:pPr lvl="1" algn="just">
              <a:spcBef>
                <a:spcPct val="20000"/>
              </a:spcBef>
              <a:buFontTx/>
              <a:buChar char="•"/>
            </a:pPr>
            <a:r>
              <a:rPr lang="en-US" sz="1600" dirty="0"/>
              <a:t>11-21-989 CID5044 (Ali Raissinia)</a:t>
            </a:r>
          </a:p>
          <a:p>
            <a:pPr lvl="1" algn="just">
              <a:spcBef>
                <a:spcPct val="20000"/>
              </a:spcBef>
              <a:buFontTx/>
              <a:buChar char="•"/>
            </a:pPr>
            <a:r>
              <a:rPr lang="en-US" sz="1600" dirty="0"/>
              <a:t>11-21-1030 OCI usage in 11az (Dibakar Das)</a:t>
            </a:r>
          </a:p>
          <a:p>
            <a:pPr lvl="1" algn="just">
              <a:spcBef>
                <a:spcPct val="20000"/>
              </a:spcBef>
              <a:buFontTx/>
              <a:buChar char="•"/>
            </a:pPr>
            <a:r>
              <a:rPr lang="en-US" sz="1600" dirty="0"/>
              <a:t>11-21-1029 CR </a:t>
            </a:r>
            <a:r>
              <a:rPr lang="en-US" sz="1600" dirty="0" err="1"/>
              <a:t>Misc</a:t>
            </a:r>
            <a:r>
              <a:rPr lang="en-US" sz="1600" dirty="0"/>
              <a:t> CIDs part2 (Dibakar Das)</a:t>
            </a:r>
            <a:endParaRPr lang="en-US" sz="1400" dirty="0"/>
          </a:p>
          <a:p>
            <a:pPr lvl="1" algn="just">
              <a:spcBef>
                <a:spcPct val="20000"/>
              </a:spcBef>
              <a:buFontTx/>
              <a:buChar char="•"/>
            </a:pPr>
            <a:r>
              <a:rPr lang="en-US" sz="1600" dirty="0"/>
              <a:t>Group comment resolution (as time permits)</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196594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11-21-969</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11-21-969r?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741061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3673254449"/>
              </p:ext>
            </p:extLst>
          </p:nvPr>
        </p:nvGraphicFramePr>
        <p:xfrm>
          <a:off x="914400" y="2239968"/>
          <a:ext cx="10361085" cy="17068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OCI usage in 11az </a:t>
                      </a:r>
                    </a:p>
                  </a:txBody>
                  <a:tcPr marT="45712" marB="45712"/>
                </a:tc>
                <a:tc>
                  <a:txBody>
                    <a:bodyPr/>
                    <a:lstStyle/>
                    <a:p>
                      <a:r>
                        <a:rPr lang="en-US" sz="1600" strike="noStrike" dirty="0"/>
                        <a:t>Amendment text</a:t>
                      </a:r>
                    </a:p>
                  </a:txBody>
                  <a:tcPr marT="45712" marB="45712"/>
                </a:tc>
                <a:extLst>
                  <a:ext uri="{0D108BD9-81ED-4DB2-BD59-A6C34878D82A}">
                    <a16:rowId xmlns:a16="http://schemas.microsoft.com/office/drawing/2014/main" val="3946616223"/>
                  </a:ext>
                </a:extLst>
              </a:tr>
              <a:tr h="0">
                <a:tc>
                  <a:txBody>
                    <a:bodyPr/>
                    <a:lstStyle/>
                    <a:p>
                      <a:r>
                        <a:rPr lang="en-US" sz="16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CR </a:t>
                      </a:r>
                      <a:r>
                        <a:rPr lang="en-US" sz="1600" strike="noStrike" dirty="0" err="1"/>
                        <a:t>Misc</a:t>
                      </a:r>
                      <a:r>
                        <a:rPr lang="en-US" sz="1600" strike="noStrike" dirty="0"/>
                        <a:t> CIDs part2</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464987833"/>
                  </a:ext>
                </a:extLst>
              </a:tr>
            </a:tbl>
          </a:graphicData>
        </a:graphic>
      </p:graphicFrame>
    </p:spTree>
    <p:extLst>
      <p:ext uri="{BB962C8B-B14F-4D97-AF65-F5344CB8AC3E}">
        <p14:creationId xmlns:p14="http://schemas.microsoft.com/office/powerpoint/2010/main" val="11433097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meeting is running July 12</a:t>
            </a:r>
            <a:r>
              <a:rPr lang="en-US" altLang="en-US" sz="1800" b="0" baseline="30000" dirty="0"/>
              <a:t>th</a:t>
            </a:r>
            <a:r>
              <a:rPr lang="en-US" altLang="en-US" sz="1800" b="0" dirty="0"/>
              <a:t>  – 20</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981707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4698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006319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July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Review comment resolution status and draft status – Roy Want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11-21-1021 - LB253 Passive TB Ranging CR – Part III – Erik Lindskog</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11-21-1021r2 for </a:t>
            </a:r>
            <a:r>
              <a:rPr lang="pt-BR" b="0" dirty="0"/>
              <a:t>CIDs 5283, 5022, 5023, 5025, 5055,  5028 (6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July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325203013"/>
              </p:ext>
            </p:extLst>
          </p:nvPr>
        </p:nvGraphicFramePr>
        <p:xfrm>
          <a:off x="914400" y="2239968"/>
          <a:ext cx="10361085" cy="14020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sngStrike"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a:solidFill>
                            <a:schemeClr val="dk1"/>
                          </a:solidFill>
                          <a:effectLst/>
                          <a:latin typeface="+mn-lt"/>
                          <a:ea typeface="+mn-ea"/>
                          <a:cs typeface="+mn-cs"/>
                        </a:rPr>
                        <a:t>LB253 Passive TB Ranging CR – Part III </a:t>
                      </a:r>
                      <a:endParaRPr lang="en-US" sz="1600" strike="sngStrike" dirty="0"/>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11-21-1034 lb253-CR-for-9.3.1.19 – Tianyu Wu (45 minutes)</a:t>
            </a:r>
          </a:p>
          <a:p>
            <a:pPr lvl="1" algn="just">
              <a:spcBef>
                <a:spcPct val="20000"/>
              </a:spcBef>
              <a:buFontTx/>
              <a:buChar char="•"/>
            </a:pPr>
            <a:r>
              <a:rPr lang="en-US" sz="1600" dirty="0"/>
              <a:t>11-21-1007 Tx Power Clarification – Tianyu Wu (20 minutes)</a:t>
            </a:r>
          </a:p>
          <a:p>
            <a:pPr lvl="1" algn="just">
              <a:spcBef>
                <a:spcPct val="20000"/>
              </a:spcBef>
              <a:buFontTx/>
              <a:buChar char="•"/>
            </a:pPr>
            <a:r>
              <a:rPr lang="en-US" sz="1600" dirty="0"/>
              <a:t>11-21-1038 LB253 resolution to some CID set 3 – Assaf Kasher (30 minutes)</a:t>
            </a:r>
          </a:p>
          <a:p>
            <a:pPr lvl="1" algn="just">
              <a:spcBef>
                <a:spcPct val="20000"/>
              </a:spcBef>
              <a:buFontTx/>
              <a:buChar char="•"/>
            </a:pPr>
            <a:r>
              <a:rPr lang="en-US" sz="1600" dirty="0"/>
              <a:t>Group comment resolution (as time permits)</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948332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2.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60736C-A0BE-4639-833A-85F68BE787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150112</TotalTime>
  <Words>10486</Words>
  <Application>Microsoft Office PowerPoint</Application>
  <PresentationFormat>Widescreen</PresentationFormat>
  <Paragraphs>2606</Paragraphs>
  <Slides>120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8"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11-21-1021r2</vt:lpstr>
      <vt:lpstr>Submission pipeline</vt:lpstr>
      <vt:lpstr>Scheduled telecons</vt:lpstr>
      <vt:lpstr>TGaz July 1st Telecon - Agenda</vt:lpstr>
      <vt:lpstr>Submission 11-21-1034r1</vt:lpstr>
      <vt:lpstr>Submission 11-21-1007</vt:lpstr>
      <vt:lpstr>Submission 11-21-1038</vt:lpstr>
      <vt:lpstr>Submission pipeline</vt:lpstr>
      <vt:lpstr>Scheduled telecons</vt:lpstr>
      <vt:lpstr>TGaz July 8th Telecon - Agenda</vt:lpstr>
      <vt:lpstr>Submission 11-21-969</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738</cp:revision>
  <cp:lastPrinted>1601-01-01T00:00:00Z</cp:lastPrinted>
  <dcterms:created xsi:type="dcterms:W3CDTF">2018-08-06T10:28:59Z</dcterms:created>
  <dcterms:modified xsi:type="dcterms:W3CDTF">2021-07-06T20:58:14Z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